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67" r:id="rId3"/>
    <p:sldId id="320" r:id="rId4"/>
    <p:sldId id="321" r:id="rId5"/>
    <p:sldId id="322" r:id="rId6"/>
    <p:sldId id="312" r:id="rId7"/>
    <p:sldId id="340" r:id="rId8"/>
    <p:sldId id="341" r:id="rId9"/>
    <p:sldId id="323" r:id="rId10"/>
    <p:sldId id="365" r:id="rId11"/>
    <p:sldId id="324" r:id="rId12"/>
    <p:sldId id="325" r:id="rId13"/>
    <p:sldId id="326" r:id="rId14"/>
    <p:sldId id="342" r:id="rId15"/>
    <p:sldId id="347" r:id="rId16"/>
    <p:sldId id="346" r:id="rId17"/>
    <p:sldId id="364" r:id="rId18"/>
    <p:sldId id="357" r:id="rId19"/>
    <p:sldId id="358" r:id="rId20"/>
    <p:sldId id="348" r:id="rId21"/>
    <p:sldId id="363" r:id="rId22"/>
    <p:sldId id="3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47" autoAdjust="0"/>
  </p:normalViewPr>
  <p:slideViewPr>
    <p:cSldViewPr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4BB70-3023-4878-A064-911EE02A200F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3D65-61E8-4786-B0D6-43064F326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33AD7-FE88-4BB7-9BD3-19CF2946D47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3143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4BAC5-508C-4E9C-A5A7-04EC05513FA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376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4F56F-B2AD-4517-BDF2-FA7E3AFF06F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7406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BBB11-2CA6-4C6C-85E4-F00906B6CDF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9828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0A6DC-3A2C-4F09-B957-13D7719D321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483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a-IR" smtClean="0"/>
              <a:t>شناسانگر  نگهدار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90A4EF-0AFD-4A68-97C6-4FA6097140C2}" type="slidenum">
              <a:rPr lang="fa-IR" smtClean="0"/>
              <a:pPr>
                <a:defRPr/>
              </a:pPr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3407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302F6-0D73-4414-890B-B150DC7FA3B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9755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FF3A6-D4C5-4039-AB29-CB75441262B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1F6F-CFAA-4429-B65C-4E592232843A}" type="datetime1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99E2-BF0A-4D54-AEB3-CF92FBCC1F67}" type="datetime1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AC4-26DB-4686-B492-5424D16FCBC2}" type="datetime1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83EB-485B-410B-8641-CF8FEB02A53A}" type="datetime1">
              <a:rPr lang="en-US" smtClean="0"/>
              <a:pPr>
                <a:defRPr/>
              </a:pPr>
              <a:t>8/14/2022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B66D4-8552-4A87-B3D0-2426D5C29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924DE-8F38-4C8D-9856-FAEDC1514006}" type="datetime1">
              <a:rPr lang="en-US" smtClean="0"/>
              <a:pPr>
                <a:defRPr/>
              </a:pPr>
              <a:t>8/14/2022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BA1B-674B-4668-853E-0AC00A55D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4135D-4289-4FF6-8C59-F80D630EC9DD}" type="datetime1">
              <a:rPr lang="en-US" smtClean="0"/>
              <a:pPr>
                <a:defRPr/>
              </a:pPr>
              <a:t>8/14/2022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9DA71-326A-4CA6-9460-2105B5CAA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1E9A-690C-4CE9-9C78-E9D3A3A2F76D}" type="datetime1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4D3-2425-4969-B578-BED912B88AAA}" type="datetime1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A630-548D-433F-AE3D-34CF4FBA3612}" type="datetime1">
              <a:rPr lang="en-US" smtClean="0"/>
              <a:pPr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44DE-EF4B-4621-9CED-E8D3A01CD6A0}" type="datetime1">
              <a:rPr lang="en-US" smtClean="0"/>
              <a:pPr/>
              <a:t>8/14/2022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E649-5902-4746-A2BD-050581E1D239}" type="datetime1">
              <a:rPr lang="en-US" smtClean="0"/>
              <a:pPr/>
              <a:t>8/14/2022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9E4A-758E-41CB-9FB7-79434B5FF9C7}" type="datetime1">
              <a:rPr lang="en-US" smtClean="0"/>
              <a:pPr/>
              <a:t>8/14/2022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D5CA-B07A-4A25-B855-80AD4544DCD7}" type="datetime1">
              <a:rPr lang="en-US" smtClean="0"/>
              <a:pPr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5B94-0015-4BC4-834B-DC8E5E691F55}" type="datetime1">
              <a:rPr lang="en-US" smtClean="0"/>
              <a:pPr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3461-65B1-40B9-B8F0-E21FCEDE491C}" type="datetime1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29600" cy="1470025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Genetic of Cancer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fa-IR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Tumor suppressor genes </a:t>
            </a:r>
            <a:r>
              <a:rPr lang="en-US" dirty="0" smtClean="0"/>
              <a:t>are usefully placed into two general groups, </a:t>
            </a:r>
            <a:r>
              <a:rPr lang="en-US" b="1" dirty="0" smtClean="0">
                <a:solidFill>
                  <a:schemeClr val="tx2"/>
                </a:solidFill>
                <a:latin typeface="Algerian" pitchFamily="82" charset="0"/>
              </a:rPr>
              <a:t>promoters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/>
                </a:solidFill>
                <a:latin typeface="Algerian" pitchFamily="82" charset="0"/>
              </a:rPr>
              <a:t>caretakers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  <a:latin typeface="Algerian" pitchFamily="82" charset="0"/>
              </a:rPr>
              <a:t>Promoters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are the traditional tumor suppressor genes, such as </a:t>
            </a:r>
            <a:r>
              <a:rPr lang="en-US" b="1" i="1" dirty="0" smtClean="0">
                <a:solidFill>
                  <a:srgbClr val="FF0000"/>
                </a:solidFill>
              </a:rPr>
              <a:t>RB </a:t>
            </a:r>
            <a:r>
              <a:rPr lang="en-US" i="1" dirty="0" smtClean="0"/>
              <a:t>or </a:t>
            </a:r>
            <a:r>
              <a:rPr lang="en-US" b="1" i="1" dirty="0" smtClean="0">
                <a:solidFill>
                  <a:srgbClr val="FF0000"/>
                </a:solidFill>
              </a:rPr>
              <a:t>p53</a:t>
            </a:r>
            <a:r>
              <a:rPr lang="en-US" i="1" dirty="0" smtClean="0"/>
              <a:t>, where </a:t>
            </a:r>
            <a:r>
              <a:rPr lang="en-US" i="1" dirty="0" smtClean="0">
                <a:solidFill>
                  <a:srgbClr val="FF0000"/>
                </a:solidFill>
              </a:rPr>
              <a:t>mutation of the gene leads to transformation by releasing the brakes on cellular proliferation</a:t>
            </a:r>
            <a:r>
              <a:rPr lang="en-US" dirty="0" smtClean="0"/>
              <a:t>. </a:t>
            </a:r>
          </a:p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  <a:latin typeface="Algerian" pitchFamily="82" charset="0"/>
              </a:rPr>
              <a:t>Caretaker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genes are </a:t>
            </a:r>
            <a:r>
              <a:rPr lang="en-US" i="1" dirty="0" smtClean="0">
                <a:solidFill>
                  <a:srgbClr val="FF0000"/>
                </a:solidFill>
              </a:rPr>
              <a:t>responsible for processes that ensure the integrity of the genome</a:t>
            </a:r>
            <a:r>
              <a:rPr lang="en-US" dirty="0" smtClean="0"/>
              <a:t>, such as </a:t>
            </a:r>
            <a:r>
              <a:rPr lang="en-US" i="1" dirty="0" smtClean="0">
                <a:solidFill>
                  <a:srgbClr val="FF0000"/>
                </a:solidFill>
              </a:rPr>
              <a:t>DNA repair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92163"/>
          </a:xfrm>
        </p:spPr>
        <p:txBody>
          <a:bodyPr/>
          <a:lstStyle/>
          <a:p>
            <a:r>
              <a:rPr lang="en-GB" smtClean="0"/>
              <a:t>Knudsen’s “two hit” hypothesis</a:t>
            </a:r>
            <a:endParaRPr lang="en-US" smtClean="0"/>
          </a:p>
        </p:txBody>
      </p:sp>
      <p:pic>
        <p:nvPicPr>
          <p:cNvPr id="20483" name="Picture 6" descr="knudse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243013"/>
            <a:ext cx="5545137" cy="5521325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retinoblastoma</a:t>
            </a:r>
            <a:endParaRPr lang="en-US" smtClean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895600"/>
            <a:ext cx="7772400" cy="4471988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Retinoblastoma</a:t>
            </a:r>
            <a:r>
              <a:rPr lang="en-US" sz="1800" dirty="0" smtClean="0"/>
              <a:t> (RB) is a malignant tumor of the developing retina that occurs in children, usually before the age of five years.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All forms of retinoblastoma represent a mutation in the gene </a:t>
            </a:r>
            <a:r>
              <a:rPr lang="en-US" sz="1800" i="1" dirty="0" smtClean="0"/>
              <a:t>RB1</a:t>
            </a:r>
            <a:r>
              <a:rPr lang="en-US" sz="1800" dirty="0" smtClean="0"/>
              <a:t> located in in the region 13q14.1-q14.2.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The gene is about 180 kb in length with 27 </a:t>
            </a:r>
            <a:r>
              <a:rPr lang="en-US" sz="1800" dirty="0" err="1" smtClean="0"/>
              <a:t>exons</a:t>
            </a:r>
            <a:r>
              <a:rPr lang="en-US" sz="1800" dirty="0" smtClean="0"/>
              <a:t> that code for a transcript of only 4.7 kb.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B66D4-8552-4A87-B3D0-2426D5C297A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 smtClean="0"/>
              <a:t>RB1</a:t>
            </a:r>
            <a:endParaRPr lang="en-US" i="1" smtClean="0"/>
          </a:p>
        </p:txBody>
      </p:sp>
      <p:sp>
        <p:nvSpPr>
          <p:cNvPr id="180235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1800" dirty="0" smtClean="0"/>
              <a:t>Is regulated by </a:t>
            </a:r>
            <a:r>
              <a:rPr lang="en-GB" sz="1800" dirty="0" err="1" smtClean="0"/>
              <a:t>phosphorylation</a:t>
            </a:r>
            <a:r>
              <a:rPr lang="en-GB" sz="1800" dirty="0" smtClean="0"/>
              <a:t> by Cdk2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r>
              <a:rPr lang="en-GB" sz="1800" dirty="0" err="1" smtClean="0"/>
              <a:t>Hypophosphorylated</a:t>
            </a:r>
            <a:r>
              <a:rPr lang="en-GB" sz="1800" dirty="0" smtClean="0"/>
              <a:t> form binds and sequesters E2F (and viral proteins such as E7 from </a:t>
            </a:r>
            <a:r>
              <a:rPr lang="en-US" sz="1800" dirty="0" smtClean="0"/>
              <a:t>human </a:t>
            </a:r>
            <a:r>
              <a:rPr lang="en-US" sz="1800" dirty="0" err="1" smtClean="0"/>
              <a:t>papilloma</a:t>
            </a:r>
            <a:r>
              <a:rPr lang="en-US" sz="1800" dirty="0" smtClean="0"/>
              <a:t> virus-16)</a:t>
            </a:r>
          </a:p>
        </p:txBody>
      </p:sp>
      <p:pic>
        <p:nvPicPr>
          <p:cNvPr id="180239" name="Picture 15" descr="h_skp2e2fPathwa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2708275"/>
            <a:ext cx="3671888" cy="3311525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1BA1B-674B-4668-853E-0AC00A55D99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000792" cy="483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Types of proto-oncogene</a:t>
            </a:r>
            <a:endParaRPr lang="en-US" smtClean="0"/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 smtClean="0"/>
              <a:t>Growth factor</a:t>
            </a:r>
            <a:br>
              <a:rPr lang="en-GB" smtClean="0"/>
            </a:br>
            <a:r>
              <a:rPr lang="en-GB" smtClean="0"/>
              <a:t>e.g. SIS oncogene (PDGF)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49026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Mutant </a:t>
            </a:r>
            <a:r>
              <a:rPr lang="en-US" dirty="0" err="1" smtClean="0"/>
              <a:t>Ras</a:t>
            </a:r>
            <a:r>
              <a:rPr lang="en-US" dirty="0" smtClean="0"/>
              <a:t> Protein</a:t>
            </a:r>
          </a:p>
        </p:txBody>
      </p:sp>
      <p:sp>
        <p:nvSpPr>
          <p:cNvPr id="32771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981200"/>
            <a:ext cx="26670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Single amino acid changes create N-ras and K-ras variants</a:t>
            </a:r>
          </a:p>
        </p:txBody>
      </p:sp>
      <p:pic>
        <p:nvPicPr>
          <p:cNvPr id="32773" name="Picture 6" descr="The image “file:///C:/Documents%20and%20Settings/Benjamin/Desktop/Course%20Material/BIOL%203451/From%20Publisher/Chapter_18/Present/Figures/18_12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71600"/>
            <a:ext cx="6237288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9DA71-326A-4CA6-9460-2105B5CAA7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293523" cy="45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5429288" cy="608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9917"/>
            <a:ext cx="6858000" cy="59364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6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356"/>
            <a:ext cx="3518456" cy="550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265243" cy="45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abbreviations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630540" cy="536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Cancer terminology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905000"/>
            <a:ext cx="3810000" cy="4419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sz="2400" dirty="0" smtClean="0"/>
              <a:t>Classification by tissue type:</a:t>
            </a: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carcinoma</a:t>
            </a:r>
            <a:br>
              <a:rPr lang="en-GB" sz="2400" dirty="0" smtClean="0"/>
            </a:br>
            <a:r>
              <a:rPr lang="en-GB" sz="1800" dirty="0" smtClean="0">
                <a:solidFill>
                  <a:srgbClr val="FF0000"/>
                </a:solidFill>
              </a:rPr>
              <a:t>epithelial cell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90% of all tumours</a:t>
            </a:r>
            <a:br>
              <a:rPr lang="en-GB" sz="1800" dirty="0" smtClean="0"/>
            </a:br>
            <a:r>
              <a:rPr lang="en-GB" sz="1800" dirty="0" smtClean="0"/>
              <a:t>derived from </a:t>
            </a:r>
            <a:r>
              <a:rPr lang="en-GB" sz="1800" dirty="0" smtClean="0">
                <a:solidFill>
                  <a:srgbClr val="FF0000"/>
                </a:solidFill>
              </a:rPr>
              <a:t>ectoderm </a:t>
            </a:r>
            <a:r>
              <a:rPr lang="en-GB" sz="1800" dirty="0" smtClean="0"/>
              <a:t>(mostly) or </a:t>
            </a:r>
            <a:r>
              <a:rPr lang="en-GB" sz="1800" dirty="0" smtClean="0">
                <a:solidFill>
                  <a:srgbClr val="FF0000"/>
                </a:solidFill>
              </a:rPr>
              <a:t>endoderm </a:t>
            </a:r>
            <a:r>
              <a:rPr lang="en-GB" sz="1800" dirty="0" smtClean="0"/>
              <a:t>(some)</a:t>
            </a: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sarcoma</a:t>
            </a:r>
            <a:br>
              <a:rPr lang="en-GB" sz="2400" dirty="0" smtClean="0"/>
            </a:br>
            <a:r>
              <a:rPr lang="en-GB" sz="1800" dirty="0" smtClean="0"/>
              <a:t>connective tissue</a:t>
            </a:r>
            <a:br>
              <a:rPr lang="en-GB" sz="1800" dirty="0" smtClean="0"/>
            </a:br>
            <a:r>
              <a:rPr lang="en-GB" sz="1800" dirty="0" smtClean="0"/>
              <a:t>2% of all tumours</a:t>
            </a:r>
            <a:br>
              <a:rPr lang="en-GB" sz="1800" dirty="0" smtClean="0"/>
            </a:br>
            <a:r>
              <a:rPr lang="en-GB" sz="1800" dirty="0" smtClean="0"/>
              <a:t>derived from </a:t>
            </a:r>
            <a:r>
              <a:rPr lang="en-GB" sz="1800" dirty="0" smtClean="0">
                <a:solidFill>
                  <a:srgbClr val="FF0000"/>
                </a:solidFill>
              </a:rPr>
              <a:t>mesoderm</a:t>
            </a:r>
            <a:endParaRPr lang="en-GB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leukaemia</a:t>
            </a:r>
            <a:br>
              <a:rPr lang="en-GB" sz="2400" dirty="0" smtClean="0"/>
            </a:br>
            <a:r>
              <a:rPr lang="en-GB" sz="1800" dirty="0" smtClean="0"/>
              <a:t>circulatory or lymphatic</a:t>
            </a:r>
            <a:br>
              <a:rPr lang="en-GB" sz="1800" dirty="0" smtClean="0"/>
            </a:br>
            <a:r>
              <a:rPr lang="en-GB" sz="1800" dirty="0" smtClean="0"/>
              <a:t>8% of all tumours</a:t>
            </a:r>
            <a:br>
              <a:rPr lang="en-GB" sz="1800" dirty="0" smtClean="0"/>
            </a:br>
            <a:r>
              <a:rPr lang="en-GB" sz="1800" dirty="0" smtClean="0"/>
              <a:t>derived from </a:t>
            </a:r>
            <a:r>
              <a:rPr lang="en-GB" sz="1800" dirty="0" smtClean="0">
                <a:solidFill>
                  <a:srgbClr val="FF0000"/>
                </a:solidFill>
              </a:rPr>
              <a:t>mesoderm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56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43400" y="1905000"/>
            <a:ext cx="4572000" cy="4114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sz="2400" smtClean="0"/>
              <a:t>Classification by the type of cells:</a:t>
            </a:r>
            <a:endParaRPr lang="en-GB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smtClean="0"/>
              <a:t>Adenomatous cells</a:t>
            </a:r>
            <a:r>
              <a:rPr lang="en-GB" sz="1800" smtClean="0"/>
              <a:t/>
            </a:r>
            <a:br>
              <a:rPr lang="en-GB" sz="1800" smtClean="0"/>
            </a:br>
            <a:endParaRPr lang="en-GB" sz="180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smtClean="0"/>
              <a:t>Squamous cells</a:t>
            </a:r>
            <a:br>
              <a:rPr lang="en-GB" sz="2400" smtClean="0"/>
            </a:br>
            <a:r>
              <a:rPr lang="en-GB" sz="1800" smtClean="0"/>
              <a:t>flat cells</a:t>
            </a:r>
            <a:br>
              <a:rPr lang="en-GB" sz="1800" smtClean="0"/>
            </a:br>
            <a:endParaRPr lang="en-GB" sz="180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smtClean="0"/>
              <a:t>Myeloid</a:t>
            </a:r>
            <a:br>
              <a:rPr lang="en-GB" sz="2400" smtClean="0"/>
            </a:br>
            <a:r>
              <a:rPr lang="en-GB" sz="1800" smtClean="0"/>
              <a:t>blood cell</a:t>
            </a:r>
            <a:br>
              <a:rPr lang="en-GB" sz="1800" smtClean="0"/>
            </a:br>
            <a:endParaRPr lang="en-GB" sz="180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smtClean="0"/>
              <a:t>Lymphoid</a:t>
            </a:r>
            <a:br>
              <a:rPr lang="en-GB" sz="2400" smtClean="0"/>
            </a:br>
            <a:r>
              <a:rPr lang="en-GB" sz="1800" smtClean="0"/>
              <a:t>lymphocytes or macrophages</a:t>
            </a:r>
            <a:endParaRPr lang="en-GB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  <p:bldP spid="15667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mtClean="0"/>
              <a:t>Cancer terminology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 smtClean="0"/>
              <a:t>Classification by the site of origin of the tumour:</a:t>
            </a:r>
            <a:endParaRPr lang="en-GB" dirty="0" smtClean="0"/>
          </a:p>
          <a:p>
            <a:r>
              <a:rPr lang="en-GB" sz="2400" dirty="0" smtClean="0"/>
              <a:t>Breast: </a:t>
            </a:r>
            <a:r>
              <a:rPr lang="en-GB" sz="1800" dirty="0" smtClean="0"/>
              <a:t>carcinoma of </a:t>
            </a:r>
            <a:r>
              <a:rPr lang="en-GB" sz="1800" dirty="0" err="1" smtClean="0"/>
              <a:t>ductal</a:t>
            </a:r>
            <a:r>
              <a:rPr lang="en-GB" sz="1800" dirty="0" smtClean="0"/>
              <a:t>, papillary, etc. cells</a:t>
            </a:r>
            <a:r>
              <a:rPr lang="en-GB" dirty="0" smtClean="0"/>
              <a:t> </a:t>
            </a:r>
          </a:p>
          <a:p>
            <a:r>
              <a:rPr lang="en-GB" sz="2400" dirty="0" smtClean="0"/>
              <a:t>Lung:</a:t>
            </a:r>
            <a:r>
              <a:rPr lang="en-GB" dirty="0" smtClean="0"/>
              <a:t> </a:t>
            </a:r>
            <a:r>
              <a:rPr lang="en-GB" sz="1800" dirty="0" smtClean="0"/>
              <a:t>small cell, </a:t>
            </a:r>
            <a:r>
              <a:rPr lang="en-GB" sz="1800" dirty="0" err="1" smtClean="0"/>
              <a:t>squamous</a:t>
            </a:r>
            <a:r>
              <a:rPr lang="en-GB" sz="1800" dirty="0" smtClean="0"/>
              <a:t>, large cell carcinomas</a:t>
            </a:r>
          </a:p>
          <a:p>
            <a:r>
              <a:rPr lang="en-GB" sz="2400" dirty="0" smtClean="0"/>
              <a:t>Bone: </a:t>
            </a:r>
            <a:r>
              <a:rPr lang="en-GB" sz="1800" dirty="0" err="1" smtClean="0"/>
              <a:t>osteosarcoma</a:t>
            </a:r>
            <a:endParaRPr lang="en-GB" dirty="0" smtClean="0"/>
          </a:p>
          <a:p>
            <a:r>
              <a:rPr lang="en-GB" sz="2400" dirty="0" smtClean="0"/>
              <a:t>Eye: </a:t>
            </a:r>
            <a:r>
              <a:rPr lang="en-GB" sz="1800" dirty="0" smtClean="0"/>
              <a:t>retinoblastoma </a:t>
            </a:r>
          </a:p>
          <a:p>
            <a:r>
              <a:rPr lang="en-GB" sz="2400" dirty="0" smtClean="0"/>
              <a:t>Lip, tongue, mouth, nasal cavity: </a:t>
            </a:r>
            <a:r>
              <a:rPr lang="en-GB" sz="1800" dirty="0" err="1" smtClean="0"/>
              <a:t>squamous</a:t>
            </a:r>
            <a:r>
              <a:rPr lang="en-GB" sz="1800" dirty="0" smtClean="0"/>
              <a:t> cell carcinoma </a:t>
            </a:r>
          </a:p>
          <a:p>
            <a:r>
              <a:rPr lang="en-GB" sz="2400" dirty="0" smtClean="0"/>
              <a:t>Lymphocytes: </a:t>
            </a:r>
            <a:r>
              <a:rPr lang="en-GB" sz="1800" dirty="0" smtClean="0"/>
              <a:t>acute lymphocytic leukaemia, chronic lymphocytic leukaemia, Hodgkin's lymphoma</a:t>
            </a:r>
            <a:endParaRPr lang="en-GB" dirty="0" smtClean="0"/>
          </a:p>
          <a:p>
            <a:r>
              <a:rPr lang="en-GB" sz="2400" dirty="0" smtClean="0"/>
              <a:t>Ovary: </a:t>
            </a:r>
            <a:r>
              <a:rPr lang="en-GB" sz="1800" dirty="0" err="1" smtClean="0"/>
              <a:t>adenocarcinoma</a:t>
            </a:r>
            <a:endParaRPr lang="en-GB" sz="1800" dirty="0" smtClean="0"/>
          </a:p>
          <a:p>
            <a:r>
              <a:rPr lang="en-GB" sz="2400" dirty="0" smtClean="0"/>
              <a:t>Testis:</a:t>
            </a:r>
            <a:r>
              <a:rPr lang="en-GB" dirty="0" smtClean="0"/>
              <a:t> </a:t>
            </a:r>
            <a:r>
              <a:rPr lang="en-GB" sz="1800" dirty="0" err="1" smtClean="0"/>
              <a:t>seminoma</a:t>
            </a:r>
            <a:r>
              <a:rPr lang="en-GB" sz="1800" dirty="0" smtClean="0"/>
              <a:t>, </a:t>
            </a:r>
            <a:r>
              <a:rPr lang="en-GB" sz="1800" dirty="0" err="1" smtClean="0"/>
              <a:t>teratocarcinoma</a:t>
            </a:r>
            <a:r>
              <a:rPr lang="en-GB" sz="1800" dirty="0" smtClean="0"/>
              <a:t>,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mtClean="0"/>
              <a:t>Cancer terminology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 smtClean="0"/>
              <a:t>Benign tumours</a:t>
            </a:r>
            <a:endParaRPr lang="en-GB" dirty="0" smtClean="0"/>
          </a:p>
          <a:p>
            <a:r>
              <a:rPr lang="en-GB" sz="1800" dirty="0" smtClean="0"/>
              <a:t>are generally slow growing and enclosed in a fibrous capsule </a:t>
            </a:r>
          </a:p>
          <a:p>
            <a:r>
              <a:rPr lang="en-GB" sz="1800" dirty="0" smtClean="0"/>
              <a:t>are relatively </a:t>
            </a:r>
            <a:r>
              <a:rPr lang="en-GB" sz="1800" dirty="0" smtClean="0">
                <a:solidFill>
                  <a:srgbClr val="FF0000"/>
                </a:solidFill>
              </a:rPr>
              <a:t>innocuous, </a:t>
            </a:r>
            <a:r>
              <a:rPr lang="en-GB" sz="1800" dirty="0" smtClean="0"/>
              <a:t>although their location can make them serious (such as a tumour located in the brain)</a:t>
            </a:r>
          </a:p>
          <a:p>
            <a:pPr>
              <a:buFontTx/>
              <a:buNone/>
            </a:pPr>
            <a:endParaRPr lang="en-GB" sz="2800" dirty="0" smtClean="0"/>
          </a:p>
          <a:p>
            <a:pPr>
              <a:buFontTx/>
              <a:buNone/>
            </a:pPr>
            <a:r>
              <a:rPr lang="en-GB" sz="2800" dirty="0" smtClean="0"/>
              <a:t>Malignant tumours</a:t>
            </a:r>
            <a:endParaRPr lang="en-GB" sz="1800" dirty="0" smtClean="0"/>
          </a:p>
          <a:p>
            <a:r>
              <a:rPr lang="en-GB" sz="1800" dirty="0" smtClean="0"/>
              <a:t>proliferate rapidly, invading neighbouring tissues </a:t>
            </a:r>
          </a:p>
          <a:p>
            <a:r>
              <a:rPr lang="en-GB" sz="1800" dirty="0" smtClean="0"/>
              <a:t>can metastasise, or spread, to other sites of the body </a:t>
            </a:r>
          </a:p>
          <a:p>
            <a:r>
              <a:rPr lang="en-GB" sz="1800" dirty="0" smtClean="0"/>
              <a:t>are named using the conventions of tissue, cell type, and origin add </a:t>
            </a:r>
            <a:r>
              <a:rPr lang="en-GB" sz="1800" dirty="0" smtClean="0">
                <a:solidFill>
                  <a:srgbClr val="FF0000"/>
                </a:solidFill>
              </a:rPr>
              <a:t>OMA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685800" y="5715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800" dirty="0">
                <a:solidFill>
                  <a:srgbClr val="0066FF"/>
                </a:solidFill>
              </a:rPr>
              <a:t>e.g. A tumour of the bone is an </a:t>
            </a:r>
            <a:r>
              <a:rPr lang="en-GB" sz="1800" i="1" dirty="0" err="1">
                <a:solidFill>
                  <a:srgbClr val="0066FF"/>
                </a:solidFill>
              </a:rPr>
              <a:t>osteoma</a:t>
            </a:r>
            <a:r>
              <a:rPr lang="en-GB" sz="1800" dirty="0">
                <a:solidFill>
                  <a:srgbClr val="0066FF"/>
                </a:solidFill>
              </a:rPr>
              <a:t> if benign and an </a:t>
            </a:r>
            <a:r>
              <a:rPr lang="en-GB" sz="1800" i="1" dirty="0" err="1">
                <a:solidFill>
                  <a:srgbClr val="0066FF"/>
                </a:solidFill>
              </a:rPr>
              <a:t>osteosarcoma</a:t>
            </a:r>
            <a:r>
              <a:rPr lang="en-GB" sz="1800" dirty="0">
                <a:solidFill>
                  <a:srgbClr val="0066FF"/>
                </a:solidFill>
              </a:rPr>
              <a:t> if malignant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  <p:bldP spid="1607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Types of agents which may mutate to cause cancer:</a:t>
            </a:r>
            <a:endParaRPr lang="en-GB" dirty="0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Environmental agents 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Genetical</a:t>
            </a:r>
            <a:r>
              <a:rPr lang="en-GB" dirty="0" smtClean="0">
                <a:solidFill>
                  <a:srgbClr val="FF0000"/>
                </a:solidFill>
              </a:rPr>
              <a:t> agents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Tumour suppressor genes</a:t>
            </a:r>
          </a:p>
          <a:p>
            <a:r>
              <a:rPr lang="en-GB" dirty="0" err="1" smtClean="0">
                <a:solidFill>
                  <a:schemeClr val="tx2"/>
                </a:solidFill>
              </a:rPr>
              <a:t>oncogenes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DNA repair genes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p53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696099" cy="572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924" y="2262188"/>
            <a:ext cx="6867549" cy="245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Tumour suppressor genes</a:t>
            </a:r>
            <a:endParaRPr lang="en-US" smtClean="0"/>
          </a:p>
        </p:txBody>
      </p:sp>
      <p:sp>
        <p:nvSpPr>
          <p:cNvPr id="17203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000099"/>
                </a:solidFill>
              </a:rPr>
              <a:t>The gene’s normal function is to regulate cell division. Both alleles need to be mutated or removed in order to </a:t>
            </a:r>
            <a:r>
              <a:rPr lang="en-GB" sz="2800" dirty="0" smtClean="0">
                <a:solidFill>
                  <a:srgbClr val="FF0000"/>
                </a:solidFill>
              </a:rPr>
              <a:t>lose the gene activity</a:t>
            </a:r>
            <a:r>
              <a:rPr lang="en-GB" sz="2800" dirty="0" smtClean="0">
                <a:solidFill>
                  <a:srgbClr val="000099"/>
                </a:solidFill>
              </a:rPr>
              <a:t>.</a:t>
            </a:r>
          </a:p>
          <a:p>
            <a:pPr>
              <a:buNone/>
            </a:pPr>
            <a:endParaRPr lang="en-GB" sz="2800" dirty="0" smtClean="0">
              <a:solidFill>
                <a:srgbClr val="000099"/>
              </a:solidFill>
            </a:endParaRPr>
          </a:p>
          <a:p>
            <a:r>
              <a:rPr lang="en-GB" sz="2800" dirty="0" smtClean="0">
                <a:solidFill>
                  <a:srgbClr val="000099"/>
                </a:solidFill>
              </a:rPr>
              <a:t>The first mutation may be inherited or somatic.</a:t>
            </a:r>
          </a:p>
          <a:p>
            <a:pPr>
              <a:buNone/>
            </a:pPr>
            <a:endParaRPr lang="en-GB" sz="2800" dirty="0" smtClean="0">
              <a:solidFill>
                <a:srgbClr val="000099"/>
              </a:solidFill>
            </a:endParaRPr>
          </a:p>
          <a:p>
            <a:r>
              <a:rPr lang="en-GB" sz="2800" dirty="0" smtClean="0">
                <a:solidFill>
                  <a:srgbClr val="000099"/>
                </a:solidFill>
              </a:rPr>
              <a:t>The second mutation will often be a gross event.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461</Words>
  <Application>Microsoft Office PowerPoint</Application>
  <PresentationFormat>On-screen Show (4:3)</PresentationFormat>
  <Paragraphs>96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Algerian</vt:lpstr>
      <vt:lpstr>Arial</vt:lpstr>
      <vt:lpstr>Calibri</vt:lpstr>
      <vt:lpstr>Times New Roman</vt:lpstr>
      <vt:lpstr>Office Theme</vt:lpstr>
      <vt:lpstr>The Genetic of Cancer</vt:lpstr>
      <vt:lpstr>PowerPoint Presentation</vt:lpstr>
      <vt:lpstr>Cancer terminology</vt:lpstr>
      <vt:lpstr>Cancer terminology</vt:lpstr>
      <vt:lpstr>Cancer terminology</vt:lpstr>
      <vt:lpstr>Types of agents which may mutate to cause cancer:</vt:lpstr>
      <vt:lpstr>PowerPoint Presentation</vt:lpstr>
      <vt:lpstr>PowerPoint Presentation</vt:lpstr>
      <vt:lpstr>Tumour suppressor genes</vt:lpstr>
      <vt:lpstr>PowerPoint Presentation</vt:lpstr>
      <vt:lpstr>Knudsen’s “two hit” hypothesis</vt:lpstr>
      <vt:lpstr>retinoblastoma</vt:lpstr>
      <vt:lpstr>RB1</vt:lpstr>
      <vt:lpstr>PowerPoint Presentation</vt:lpstr>
      <vt:lpstr>Types of proto-oncogene</vt:lpstr>
      <vt:lpstr>PowerPoint Presentation</vt:lpstr>
      <vt:lpstr>Mutant Ras Protein</vt:lpstr>
      <vt:lpstr>PowerPoint Presentation</vt:lpstr>
      <vt:lpstr>PowerPoint Presentation</vt:lpstr>
      <vt:lpstr>PowerPoint Presentation</vt:lpstr>
      <vt:lpstr>PowerPoint Presentation</vt:lpstr>
      <vt:lpstr>Chromosomal abbreviations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Electrical Properties of Cancer Cells</dc:title>
  <dc:creator>Fatemeh</dc:creator>
  <cp:lastModifiedBy>Tahghighat</cp:lastModifiedBy>
  <cp:revision>75</cp:revision>
  <dcterms:created xsi:type="dcterms:W3CDTF">2006-08-16T00:00:00Z</dcterms:created>
  <dcterms:modified xsi:type="dcterms:W3CDTF">2022-08-14T04:14:29Z</dcterms:modified>
</cp:coreProperties>
</file>