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06"/>
  </p:notesMasterIdLst>
  <p:handoutMasterIdLst>
    <p:handoutMasterId r:id="rId107"/>
  </p:handoutMasterIdLst>
  <p:sldIdLst>
    <p:sldId id="257" r:id="rId5"/>
    <p:sldId id="573" r:id="rId6"/>
    <p:sldId id="567" r:id="rId7"/>
    <p:sldId id="609" r:id="rId8"/>
    <p:sldId id="421" r:id="rId9"/>
    <p:sldId id="357" r:id="rId10"/>
    <p:sldId id="452" r:id="rId11"/>
    <p:sldId id="568" r:id="rId12"/>
    <p:sldId id="569" r:id="rId13"/>
    <p:sldId id="454" r:id="rId14"/>
    <p:sldId id="612" r:id="rId15"/>
    <p:sldId id="537" r:id="rId16"/>
    <p:sldId id="522" r:id="rId17"/>
    <p:sldId id="468" r:id="rId18"/>
    <p:sldId id="469" r:id="rId19"/>
    <p:sldId id="470" r:id="rId20"/>
    <p:sldId id="540" r:id="rId21"/>
    <p:sldId id="554" r:id="rId22"/>
    <p:sldId id="556" r:id="rId23"/>
    <p:sldId id="456" r:id="rId24"/>
    <p:sldId id="613" r:id="rId25"/>
    <p:sldId id="558" r:id="rId26"/>
    <p:sldId id="559" r:id="rId27"/>
    <p:sldId id="560" r:id="rId28"/>
    <p:sldId id="561" r:id="rId29"/>
    <p:sldId id="562" r:id="rId30"/>
    <p:sldId id="563" r:id="rId31"/>
    <p:sldId id="458" r:id="rId32"/>
    <p:sldId id="457" r:id="rId33"/>
    <p:sldId id="485" r:id="rId34"/>
    <p:sldId id="592" r:id="rId35"/>
    <p:sldId id="614" r:id="rId36"/>
    <p:sldId id="590" r:id="rId37"/>
    <p:sldId id="610" r:id="rId38"/>
    <p:sldId id="591" r:id="rId39"/>
    <p:sldId id="593" r:id="rId40"/>
    <p:sldId id="594" r:id="rId41"/>
    <p:sldId id="595" r:id="rId42"/>
    <p:sldId id="596" r:id="rId43"/>
    <p:sldId id="480" r:id="rId44"/>
    <p:sldId id="579" r:id="rId45"/>
    <p:sldId id="615" r:id="rId46"/>
    <p:sldId id="571" r:id="rId47"/>
    <p:sldId id="607" r:id="rId48"/>
    <p:sldId id="599" r:id="rId49"/>
    <p:sldId id="598" r:id="rId50"/>
    <p:sldId id="600" r:id="rId51"/>
    <p:sldId id="597" r:id="rId52"/>
    <p:sldId id="488" r:id="rId53"/>
    <p:sldId id="489" r:id="rId54"/>
    <p:sldId id="494" r:id="rId55"/>
    <p:sldId id="553" r:id="rId56"/>
    <p:sldId id="616" r:id="rId57"/>
    <p:sldId id="548" r:id="rId58"/>
    <p:sldId id="576" r:id="rId59"/>
    <p:sldId id="577" r:id="rId60"/>
    <p:sldId id="503" r:id="rId61"/>
    <p:sldId id="549" r:id="rId62"/>
    <p:sldId id="603" r:id="rId63"/>
    <p:sldId id="564" r:id="rId64"/>
    <p:sldId id="582" r:id="rId65"/>
    <p:sldId id="565" r:id="rId66"/>
    <p:sldId id="566" r:id="rId67"/>
    <p:sldId id="611" r:id="rId68"/>
    <p:sldId id="477" r:id="rId69"/>
    <p:sldId id="552" r:id="rId70"/>
    <p:sldId id="491" r:id="rId71"/>
    <p:sldId id="492" r:id="rId72"/>
    <p:sldId id="551" r:id="rId73"/>
    <p:sldId id="506" r:id="rId74"/>
    <p:sldId id="507" r:id="rId75"/>
    <p:sldId id="587" r:id="rId76"/>
    <p:sldId id="588" r:id="rId77"/>
    <p:sldId id="589" r:id="rId78"/>
    <p:sldId id="524" r:id="rId79"/>
    <p:sldId id="525" r:id="rId80"/>
    <p:sldId id="526" r:id="rId81"/>
    <p:sldId id="528" r:id="rId82"/>
    <p:sldId id="529" r:id="rId83"/>
    <p:sldId id="578" r:id="rId84"/>
    <p:sldId id="584" r:id="rId85"/>
    <p:sldId id="617" r:id="rId86"/>
    <p:sldId id="585" r:id="rId87"/>
    <p:sldId id="586" r:id="rId88"/>
    <p:sldId id="575" r:id="rId89"/>
    <p:sldId id="608" r:id="rId90"/>
    <p:sldId id="604" r:id="rId91"/>
    <p:sldId id="605" r:id="rId92"/>
    <p:sldId id="606" r:id="rId93"/>
    <p:sldId id="481" r:id="rId94"/>
    <p:sldId id="478" r:id="rId95"/>
    <p:sldId id="368" r:id="rId96"/>
    <p:sldId id="475" r:id="rId97"/>
    <p:sldId id="532" r:id="rId98"/>
    <p:sldId id="482" r:id="rId99"/>
    <p:sldId id="483" r:id="rId100"/>
    <p:sldId id="484" r:id="rId101"/>
    <p:sldId id="581" r:id="rId102"/>
    <p:sldId id="572" r:id="rId103"/>
    <p:sldId id="618" r:id="rId104"/>
    <p:sldId id="619" r:id="rId10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274">
          <p15:clr>
            <a:srgbClr val="A4A3A4"/>
          </p15:clr>
        </p15:guide>
        <p15:guide id="2" orient="horz" pos="2044">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C0000"/>
    <a:srgbClr val="0000C2"/>
    <a:srgbClr val="0000EC"/>
    <a:srgbClr val="EAEAEA"/>
    <a:srgbClr val="DDBF75"/>
    <a:srgbClr val="47595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1" autoAdjust="0"/>
    <p:restoredTop sz="86106" autoAdjust="0"/>
  </p:normalViewPr>
  <p:slideViewPr>
    <p:cSldViewPr snapToGrid="0">
      <p:cViewPr varScale="1">
        <p:scale>
          <a:sx n="59" d="100"/>
          <a:sy n="59" d="100"/>
        </p:scale>
        <p:origin x="1692" y="90"/>
      </p:cViewPr>
      <p:guideLst>
        <p:guide orient="horz" pos="2274"/>
        <p:guide orient="horz" pos="20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86"/>
    </p:cViewPr>
  </p:sorterViewPr>
  <p:notesViewPr>
    <p:cSldViewPr snapToGrid="0">
      <p:cViewPr>
        <p:scale>
          <a:sx n="80" d="100"/>
          <a:sy n="80" d="100"/>
        </p:scale>
        <p:origin x="-1254" y="8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973BC73-2D7F-7354-52D2-8BFC3412B0DD}"/>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lvl1pPr algn="l" defTabSz="930275" eaLnBrk="1" fontAlgn="auto" hangingPunct="1">
              <a:spcBef>
                <a:spcPts val="0"/>
              </a:spcBef>
              <a:spcAft>
                <a:spcPts val="0"/>
              </a:spcAft>
              <a:defRPr sz="1200">
                <a:latin typeface="Arial Unicode MS" pitchFamily="34" charset="-128"/>
              </a:defRPr>
            </a:lvl1pPr>
          </a:lstStyle>
          <a:p>
            <a:pPr>
              <a:defRPr/>
            </a:pPr>
            <a:endParaRPr lang="en-US"/>
          </a:p>
        </p:txBody>
      </p:sp>
      <p:sp>
        <p:nvSpPr>
          <p:cNvPr id="115715" name="Rectangle 3">
            <a:extLst>
              <a:ext uri="{FF2B5EF4-FFF2-40B4-BE49-F238E27FC236}">
                <a16:creationId xmlns:a16="http://schemas.microsoft.com/office/drawing/2014/main" id="{76E594D1-F890-F276-C48D-B5B10A596575}"/>
              </a:ext>
            </a:extLst>
          </p:cNvPr>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lvl1pPr defTabSz="930275" eaLnBrk="1" fontAlgn="auto" hangingPunct="1">
              <a:spcBef>
                <a:spcPts val="0"/>
              </a:spcBef>
              <a:spcAft>
                <a:spcPts val="0"/>
              </a:spcAft>
              <a:defRPr sz="1200">
                <a:latin typeface="Arial Unicode MS" pitchFamily="34" charset="-128"/>
              </a:defRPr>
            </a:lvl1pPr>
          </a:lstStyle>
          <a:p>
            <a:pPr>
              <a:defRPr/>
            </a:pPr>
            <a:endParaRPr lang="en-US"/>
          </a:p>
        </p:txBody>
      </p:sp>
      <p:sp>
        <p:nvSpPr>
          <p:cNvPr id="115716" name="Rectangle 4">
            <a:extLst>
              <a:ext uri="{FF2B5EF4-FFF2-40B4-BE49-F238E27FC236}">
                <a16:creationId xmlns:a16="http://schemas.microsoft.com/office/drawing/2014/main" id="{5CF57F87-12E6-62F5-2DC0-D98BE5A41174}"/>
              </a:ext>
            </a:extLst>
          </p:cNvPr>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algn="l" defTabSz="930275" eaLnBrk="1" fontAlgn="auto" hangingPunct="1">
              <a:spcBef>
                <a:spcPts val="0"/>
              </a:spcBef>
              <a:spcAft>
                <a:spcPts val="0"/>
              </a:spcAft>
              <a:defRPr sz="1200">
                <a:latin typeface="Arial Unicode MS" pitchFamily="34" charset="-128"/>
              </a:defRPr>
            </a:lvl1pPr>
          </a:lstStyle>
          <a:p>
            <a:pPr>
              <a:defRPr/>
            </a:pPr>
            <a:endParaRPr lang="en-US"/>
          </a:p>
        </p:txBody>
      </p:sp>
      <p:sp>
        <p:nvSpPr>
          <p:cNvPr id="115717" name="Rectangle 5">
            <a:extLst>
              <a:ext uri="{FF2B5EF4-FFF2-40B4-BE49-F238E27FC236}">
                <a16:creationId xmlns:a16="http://schemas.microsoft.com/office/drawing/2014/main" id="{B394CDBF-8307-0E94-9833-32E6A9819709}"/>
              </a:ext>
            </a:extLst>
          </p:cNvPr>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defTabSz="930275" eaLnBrk="1" fontAlgn="auto" hangingPunct="1">
              <a:spcBef>
                <a:spcPts val="0"/>
              </a:spcBef>
              <a:spcAft>
                <a:spcPts val="0"/>
              </a:spcAft>
              <a:defRPr sz="1200">
                <a:latin typeface="Arial Unicode MS" pitchFamily="34" charset="-128"/>
              </a:defRPr>
            </a:lvl1pPr>
          </a:lstStyle>
          <a:p>
            <a:pPr>
              <a:defRPr/>
            </a:pPr>
            <a:fld id="{58558155-31FD-408A-AB2A-75AA64EB29C3}" type="slidenum">
              <a:rPr lang="en-US" altLang="fa-IR"/>
              <a:pPr>
                <a:defRPr/>
              </a:pPr>
              <a:t>‹#›</a:t>
            </a:fld>
            <a:endParaRPr lang="en-US" altLang="fa-I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B6F8602-625D-4811-2A87-6D146188C835}"/>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a:outerShdw dist="107763" dir="2700000" algn="ctr" rotWithShape="0">
              <a:srgbClr val="808080"/>
            </a:outerShdw>
          </a:effectLst>
        </p:spPr>
        <p:txBody>
          <a:bodyPr vert="horz" wrap="square" lIns="93170" tIns="46584" rIns="93170" bIns="46584" numCol="1" anchor="t" anchorCtr="0" compatLnSpc="1">
            <a:prstTxWarp prst="textNoShape">
              <a:avLst/>
            </a:prstTxWarp>
          </a:bodyPr>
          <a:lstStyle>
            <a:lvl1pPr algn="l" defTabSz="930275" eaLnBrk="1" fontAlgn="auto" hangingPunct="1">
              <a:spcBef>
                <a:spcPts val="0"/>
              </a:spcBef>
              <a:spcAft>
                <a:spcPts val="0"/>
              </a:spcAft>
              <a:defRPr sz="1200">
                <a:latin typeface="Arial Unicode MS" pitchFamily="34" charset="-128"/>
              </a:defRPr>
            </a:lvl1pPr>
          </a:lstStyle>
          <a:p>
            <a:pPr>
              <a:defRPr/>
            </a:pPr>
            <a:endParaRPr lang="en-US"/>
          </a:p>
        </p:txBody>
      </p:sp>
      <p:sp>
        <p:nvSpPr>
          <p:cNvPr id="19459" name="Rectangle 3">
            <a:extLst>
              <a:ext uri="{FF2B5EF4-FFF2-40B4-BE49-F238E27FC236}">
                <a16:creationId xmlns:a16="http://schemas.microsoft.com/office/drawing/2014/main" id="{B44B4963-DD4F-FB10-2C3C-D567AC82F89D}"/>
              </a:ext>
            </a:extLst>
          </p:cNvPr>
          <p:cNvSpPr>
            <a:spLocks noGrp="1" noChangeArrowheads="1"/>
          </p:cNvSpPr>
          <p:nvPr>
            <p:ph type="dt" idx="1"/>
          </p:nvPr>
        </p:nvSpPr>
        <p:spPr bwMode="auto">
          <a:xfrm>
            <a:off x="3971925" y="0"/>
            <a:ext cx="3038475" cy="463550"/>
          </a:xfrm>
          <a:prstGeom prst="rect">
            <a:avLst/>
          </a:prstGeom>
          <a:noFill/>
          <a:ln w="9525">
            <a:noFill/>
            <a:miter lim="800000"/>
            <a:headEnd/>
            <a:tailEnd/>
          </a:ln>
          <a:effectLst>
            <a:outerShdw dist="107763" dir="2700000" algn="ctr" rotWithShape="0">
              <a:srgbClr val="808080"/>
            </a:outerShdw>
          </a:effectLst>
        </p:spPr>
        <p:txBody>
          <a:bodyPr vert="horz" wrap="square" lIns="93170" tIns="46584" rIns="93170" bIns="46584" numCol="1" anchor="t" anchorCtr="0" compatLnSpc="1">
            <a:prstTxWarp prst="textNoShape">
              <a:avLst/>
            </a:prstTxWarp>
          </a:bodyPr>
          <a:lstStyle>
            <a:lvl1pPr defTabSz="930275" eaLnBrk="1" fontAlgn="auto" hangingPunct="1">
              <a:spcBef>
                <a:spcPts val="0"/>
              </a:spcBef>
              <a:spcAft>
                <a:spcPts val="0"/>
              </a:spcAft>
              <a:defRPr sz="1200">
                <a:latin typeface="Arial Unicode MS" pitchFamily="34" charset="-128"/>
              </a:defRPr>
            </a:lvl1pPr>
          </a:lstStyle>
          <a:p>
            <a:pPr>
              <a:defRPr/>
            </a:pPr>
            <a:endParaRPr lang="en-US"/>
          </a:p>
        </p:txBody>
      </p:sp>
      <p:sp>
        <p:nvSpPr>
          <p:cNvPr id="12292" name="Rectangle 4">
            <a:extLst>
              <a:ext uri="{FF2B5EF4-FFF2-40B4-BE49-F238E27FC236}">
                <a16:creationId xmlns:a16="http://schemas.microsoft.com/office/drawing/2014/main" id="{5C424310-C008-726F-BBCE-5C3D2778E1FA}"/>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C1D571F9-8F89-AEA4-1212-F8C483F8C13D}"/>
              </a:ext>
            </a:extLst>
          </p:cNvPr>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2C6BDD0-5D41-23D2-FBC9-EFA8AEC97B8C}"/>
              </a:ext>
            </a:extLst>
          </p:cNvPr>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algn="l" defTabSz="930275" eaLnBrk="1" fontAlgn="auto" hangingPunct="1">
              <a:spcBef>
                <a:spcPts val="0"/>
              </a:spcBef>
              <a:spcAft>
                <a:spcPts val="0"/>
              </a:spcAft>
              <a:defRPr sz="1200">
                <a:latin typeface="Arial Unicode MS" pitchFamily="34" charset="-128"/>
              </a:defRPr>
            </a:lvl1pPr>
          </a:lstStyle>
          <a:p>
            <a:pPr>
              <a:defRPr/>
            </a:pPr>
            <a:endParaRPr lang="en-US"/>
          </a:p>
        </p:txBody>
      </p:sp>
      <p:sp>
        <p:nvSpPr>
          <p:cNvPr id="19463" name="Rectangle 7">
            <a:extLst>
              <a:ext uri="{FF2B5EF4-FFF2-40B4-BE49-F238E27FC236}">
                <a16:creationId xmlns:a16="http://schemas.microsoft.com/office/drawing/2014/main" id="{51719742-0197-0EFF-BB24-C6E34F05EE59}"/>
              </a:ext>
            </a:extLst>
          </p:cNvPr>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defTabSz="930275" eaLnBrk="1" fontAlgn="auto" hangingPunct="1">
              <a:spcBef>
                <a:spcPts val="0"/>
              </a:spcBef>
              <a:spcAft>
                <a:spcPts val="0"/>
              </a:spcAft>
              <a:defRPr sz="1200">
                <a:latin typeface="Arial Unicode MS" pitchFamily="34" charset="-128"/>
              </a:defRPr>
            </a:lvl1pPr>
          </a:lstStyle>
          <a:p>
            <a:pPr>
              <a:defRPr/>
            </a:pPr>
            <a:fld id="{196EA097-70BE-4367-991D-BAE0E0D4DA50}"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F0CA318-9AC1-AEB7-7BCC-F3C5BDC1A9C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363" name="Rectangle 3">
            <a:extLst>
              <a:ext uri="{FF2B5EF4-FFF2-40B4-BE49-F238E27FC236}">
                <a16:creationId xmlns:a16="http://schemas.microsoft.com/office/drawing/2014/main" id="{3B817AD8-C077-4ADA-876A-3FCF4CDAE62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364" name="Rectangle 7">
            <a:extLst>
              <a:ext uri="{FF2B5EF4-FFF2-40B4-BE49-F238E27FC236}">
                <a16:creationId xmlns:a16="http://schemas.microsoft.com/office/drawing/2014/main" id="{08856AED-CA33-A401-91F4-12F36842AD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DE76768-E963-4941-90A1-307FBF5E8C58}" type="slidenum">
              <a:rPr lang="en-US" altLang="fa-IR" smtClean="0">
                <a:latin typeface="Arial Unicode MS" pitchFamily="34" charset="-128"/>
              </a:rPr>
              <a:pPr fontAlgn="base">
                <a:spcBef>
                  <a:spcPct val="0"/>
                </a:spcBef>
                <a:spcAft>
                  <a:spcPct val="0"/>
                </a:spcAft>
              </a:pPr>
              <a:t>1</a:t>
            </a:fld>
            <a:endParaRPr lang="en-US" altLang="fa-IR">
              <a:latin typeface="Arial Unicode MS" pitchFamily="34" charset="-128"/>
            </a:endParaRPr>
          </a:p>
        </p:txBody>
      </p:sp>
      <p:sp>
        <p:nvSpPr>
          <p:cNvPr id="15365" name="Rectangle 2">
            <a:extLst>
              <a:ext uri="{FF2B5EF4-FFF2-40B4-BE49-F238E27FC236}">
                <a16:creationId xmlns:a16="http://schemas.microsoft.com/office/drawing/2014/main" id="{B7388BB7-FF22-A4CA-F263-C8341486C24F}"/>
              </a:ext>
            </a:extLst>
          </p:cNvPr>
          <p:cNvSpPr>
            <a:spLocks noGrp="1" noRot="1" noChangeAspect="1" noChangeArrowheads="1" noTextEdit="1"/>
          </p:cNvSpPr>
          <p:nvPr>
            <p:ph type="sldImg"/>
          </p:nvPr>
        </p:nvSpPr>
        <p:spPr>
          <a:ln/>
        </p:spPr>
      </p:sp>
      <p:sp>
        <p:nvSpPr>
          <p:cNvPr id="15366" name="Rectangle 3">
            <a:extLst>
              <a:ext uri="{FF2B5EF4-FFF2-40B4-BE49-F238E27FC236}">
                <a16:creationId xmlns:a16="http://schemas.microsoft.com/office/drawing/2014/main" id="{B37E7C5A-0437-3CB3-0BC8-0756F289F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cs typeface="Times New Roman" panose="02020603050405020304" pitchFamily="18" charset="0"/>
              </a:rPr>
              <a:t>A basic overview of the nature of addiction and substance abuse</a:t>
            </a:r>
          </a:p>
          <a:p>
            <a:pPr eaLnBrk="1" hangingPunct="1"/>
            <a:r>
              <a:rPr lang="en-US" altLang="fa-IR" sz="1000">
                <a:cs typeface="Times New Roman" panose="02020603050405020304" pitchFamily="18" charset="0"/>
              </a:rPr>
              <a:t>Components of successful recovery and treatment delivery programs.  </a:t>
            </a:r>
          </a:p>
          <a:p>
            <a:pPr eaLnBrk="1" hangingPunct="1"/>
            <a:endParaRPr lang="en-US" altLang="fa-IR" sz="1000">
              <a:cs typeface="Times New Roman" panose="02020603050405020304" pitchFamily="18" charset="0"/>
            </a:endParaRPr>
          </a:p>
          <a:p>
            <a:pPr eaLnBrk="1" hangingPunct="1"/>
            <a:r>
              <a:rPr lang="en-US" altLang="fa-IR" sz="1000">
                <a:cs typeface="Times New Roman" panose="02020603050405020304" pitchFamily="18" charset="0"/>
              </a:rPr>
              <a:t>Major Points: </a:t>
            </a:r>
          </a:p>
          <a:p>
            <a:pPr eaLnBrk="1" hangingPunct="1"/>
            <a:r>
              <a:rPr lang="en-US" altLang="fa-IR" sz="1000">
                <a:cs typeface="Times New Roman" panose="02020603050405020304" pitchFamily="18" charset="0"/>
              </a:rPr>
              <a:t>1. Chemical dependence or addiction is a bona fide disease, there is a science </a:t>
            </a:r>
          </a:p>
          <a:p>
            <a:pPr eaLnBrk="1" hangingPunct="1"/>
            <a:r>
              <a:rPr lang="en-US" altLang="fa-IR" sz="1000">
                <a:cs typeface="Times New Roman" panose="02020603050405020304" pitchFamily="18" charset="0"/>
              </a:rPr>
              <a:t>2. Treatment works, based on science put into practice</a:t>
            </a:r>
          </a:p>
          <a:p>
            <a:pPr eaLnBrk="1" hangingPunct="1"/>
            <a:r>
              <a:rPr lang="en-US" altLang="fa-IR" sz="1000">
                <a:cs typeface="Times New Roman" panose="02020603050405020304" pitchFamily="18" charset="0"/>
              </a:rPr>
              <a:t>3. We are building an accountable system of care</a:t>
            </a:r>
          </a:p>
          <a:p>
            <a:pPr eaLnBrk="1" hangingPunct="1"/>
            <a:endParaRPr lang="en-US" altLang="fa-IR" sz="1000">
              <a:cs typeface="Times New Roman" panose="02020603050405020304" pitchFamily="18" charset="0"/>
            </a:endParaRPr>
          </a:p>
          <a:p>
            <a:pPr eaLnBrk="1" hangingPunct="1"/>
            <a:r>
              <a:rPr lang="en-US" altLang="fa-IR" sz="1000">
                <a:cs typeface="Times New Roman" panose="02020603050405020304" pitchFamily="18" charset="0"/>
              </a:rPr>
              <a:t>Thanks to: </a:t>
            </a:r>
          </a:p>
          <a:p>
            <a:pPr eaLnBrk="1" hangingPunct="1"/>
            <a:r>
              <a:rPr lang="en-US" altLang="fa-IR" sz="1000">
                <a:cs typeface="Times New Roman" panose="02020603050405020304" pitchFamily="18" charset="0"/>
              </a:rPr>
              <a:t>The National Center for State Courts </a:t>
            </a:r>
          </a:p>
          <a:p>
            <a:pPr eaLnBrk="1" hangingPunct="1"/>
            <a:r>
              <a:rPr lang="en-US" altLang="fa-IR" sz="1000">
                <a:cs typeface="Times New Roman" panose="02020603050405020304" pitchFamily="18" charset="0"/>
              </a:rPr>
              <a:t>under a grant from the State Justice Institute (SJI-01-N-210).  </a:t>
            </a:r>
            <a:endParaRPr lang="en-US" altLang="fa-IR" sz="1000" b="1"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0E73809-4828-735B-C3F2-0417F0984E9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5843" name="Rectangle 3">
            <a:extLst>
              <a:ext uri="{FF2B5EF4-FFF2-40B4-BE49-F238E27FC236}">
                <a16:creationId xmlns:a16="http://schemas.microsoft.com/office/drawing/2014/main" id="{FCBE1793-A4C6-70F3-5FA2-75E3E21DC8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5844" name="Rectangle 7">
            <a:extLst>
              <a:ext uri="{FF2B5EF4-FFF2-40B4-BE49-F238E27FC236}">
                <a16:creationId xmlns:a16="http://schemas.microsoft.com/office/drawing/2014/main" id="{7829A276-F165-FA1C-15F0-A5A71B5D9E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9B86AD64-9E56-42B0-871D-9A438FECEC00}" type="slidenum">
              <a:rPr lang="en-US" altLang="fa-IR" smtClean="0">
                <a:latin typeface="Arial Unicode MS" pitchFamily="34" charset="-128"/>
              </a:rPr>
              <a:pPr fontAlgn="base">
                <a:spcBef>
                  <a:spcPct val="0"/>
                </a:spcBef>
                <a:spcAft>
                  <a:spcPct val="0"/>
                </a:spcAft>
              </a:pPr>
              <a:t>12</a:t>
            </a:fld>
            <a:endParaRPr lang="en-US" altLang="fa-IR">
              <a:latin typeface="Arial Unicode MS" pitchFamily="34" charset="-128"/>
            </a:endParaRPr>
          </a:p>
        </p:txBody>
      </p:sp>
      <p:sp>
        <p:nvSpPr>
          <p:cNvPr id="35845" name="Rectangle 2">
            <a:extLst>
              <a:ext uri="{FF2B5EF4-FFF2-40B4-BE49-F238E27FC236}">
                <a16:creationId xmlns:a16="http://schemas.microsoft.com/office/drawing/2014/main" id="{2D90D60F-9CE9-8CF3-F21B-E6746FC369D2}"/>
              </a:ext>
            </a:extLst>
          </p:cNvPr>
          <p:cNvSpPr>
            <a:spLocks noGrp="1" noRot="1" noChangeAspect="1" noChangeArrowheads="1" noTextEdit="1"/>
          </p:cNvSpPr>
          <p:nvPr>
            <p:ph type="sldImg"/>
          </p:nvPr>
        </p:nvSpPr>
        <p:spPr>
          <a:ln/>
        </p:spPr>
      </p:sp>
      <p:sp>
        <p:nvSpPr>
          <p:cNvPr id="35846" name="Rectangle 3">
            <a:extLst>
              <a:ext uri="{FF2B5EF4-FFF2-40B4-BE49-F238E27FC236}">
                <a16:creationId xmlns:a16="http://schemas.microsoft.com/office/drawing/2014/main" id="{1D86637F-839B-50B4-C9E1-5F8653C95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solidFill>
                  <a:schemeClr val="bg1"/>
                </a:solidFill>
              </a:rPr>
              <a:t>We're looking inside the body and brain.</a:t>
            </a:r>
          </a:p>
          <a:p>
            <a:pPr eaLnBrk="1" hangingPunct="1"/>
            <a:endParaRPr lang="en-US" altLang="fa-IR" sz="1000">
              <a:solidFill>
                <a:schemeClr val="bg1"/>
              </a:solidFill>
            </a:endParaRPr>
          </a:p>
          <a:p>
            <a:pPr eaLnBrk="1" hangingPunct="1"/>
            <a:r>
              <a:rPr lang="en-US" altLang="fa-IR" sz="1000">
                <a:solidFill>
                  <a:schemeClr val="bg1"/>
                </a:solidFill>
              </a:rPr>
              <a:t>Slide Source:   Steve Hanson, MSEd, Director, John L. Norris ATC, New York State Office of Alcoholism and Substance Abuse Services</a:t>
            </a:r>
          </a:p>
          <a:p>
            <a:pPr eaLnBrk="1" hangingPunct="1"/>
            <a:endParaRPr lang="en-US" altLang="fa-IR" sz="1000">
              <a:solidFill>
                <a:schemeClr val="bg1"/>
              </a:solidFill>
            </a:endParaRPr>
          </a:p>
          <a:p>
            <a:pPr eaLnBrk="1" hangingPunct="1"/>
            <a:endParaRPr lang="en-US" altLang="fa-IR" sz="1000">
              <a:solidFill>
                <a:schemeClr val="bg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36C389D-9B0B-EC4E-2D47-403D88601B2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7891" name="Rectangle 3">
            <a:extLst>
              <a:ext uri="{FF2B5EF4-FFF2-40B4-BE49-F238E27FC236}">
                <a16:creationId xmlns:a16="http://schemas.microsoft.com/office/drawing/2014/main" id="{E0FBC51F-737F-7B3E-84F7-ACF851D4195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7892" name="Rectangle 7">
            <a:extLst>
              <a:ext uri="{FF2B5EF4-FFF2-40B4-BE49-F238E27FC236}">
                <a16:creationId xmlns:a16="http://schemas.microsoft.com/office/drawing/2014/main" id="{C99BD2E5-7392-DC1B-0DFD-424BB8748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9010602-9D5A-42ED-884B-47231EF993BC}" type="slidenum">
              <a:rPr lang="en-US" altLang="fa-IR" smtClean="0">
                <a:latin typeface="Arial Unicode MS" pitchFamily="34" charset="-128"/>
              </a:rPr>
              <a:pPr fontAlgn="base">
                <a:spcBef>
                  <a:spcPct val="0"/>
                </a:spcBef>
                <a:spcAft>
                  <a:spcPct val="0"/>
                </a:spcAft>
              </a:pPr>
              <a:t>13</a:t>
            </a:fld>
            <a:endParaRPr lang="en-US" altLang="fa-IR">
              <a:latin typeface="Arial Unicode MS" pitchFamily="34" charset="-128"/>
            </a:endParaRPr>
          </a:p>
        </p:txBody>
      </p:sp>
      <p:sp>
        <p:nvSpPr>
          <p:cNvPr id="37893" name="Rectangle 2">
            <a:extLst>
              <a:ext uri="{FF2B5EF4-FFF2-40B4-BE49-F238E27FC236}">
                <a16:creationId xmlns:a16="http://schemas.microsoft.com/office/drawing/2014/main" id="{6F85EA61-815E-011E-1C93-67AF0B914ABA}"/>
              </a:ext>
            </a:extLst>
          </p:cNvPr>
          <p:cNvSpPr>
            <a:spLocks noGrp="1" noRot="1" noChangeAspect="1" noChangeArrowheads="1" noTextEdit="1"/>
          </p:cNvSpPr>
          <p:nvPr>
            <p:ph type="sldImg"/>
          </p:nvPr>
        </p:nvSpPr>
        <p:spPr>
          <a:ln/>
        </p:spPr>
      </p:sp>
      <p:sp>
        <p:nvSpPr>
          <p:cNvPr id="37894" name="Rectangle 3">
            <a:extLst>
              <a:ext uri="{FF2B5EF4-FFF2-40B4-BE49-F238E27FC236}">
                <a16:creationId xmlns:a16="http://schemas.microsoft.com/office/drawing/2014/main" id="{BC474D65-74DA-911A-B244-BEF487975D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Dopamine.  Another chemical messenger in the brain.  Important in regulating our normal reward and craving systems, also important in understanding psychosis and depression and mania, when the system can go awry.  Drugs and alcohol concentrate in areas of the brain that are rich in dopamine synapses.  </a:t>
            </a:r>
          </a:p>
          <a:p>
            <a:pPr eaLnBrk="1" hangingPunct="1"/>
            <a:r>
              <a:rPr lang="en-US" altLang="fa-IR" sz="1000"/>
              <a:t>Top: nerve ending.  Bottom: Receptors on the next nerve.  In the middle: a gap, called the synapse.</a:t>
            </a:r>
          </a:p>
          <a:p>
            <a:pPr eaLnBrk="1" hangingPunct="1"/>
            <a:r>
              <a:rPr lang="en-US" altLang="fa-IR" sz="1000"/>
              <a:t>Dopamine gets released in the synapse, activates the next nerve, does it’s job then gets taken in and reprocessed by the nerve ending.  A cycle. </a:t>
            </a:r>
          </a:p>
          <a:p>
            <a:pPr eaLnBrk="1" hangingPunct="1"/>
            <a:r>
              <a:rPr lang="en-US" altLang="fa-IR" sz="1000"/>
              <a:t>So what’s the burgundy? Cocaine.  in the synapse, blocks the uptake pumps and prevent them from removing dopamine from the synapse. More dopamine in the synapse, and more dopamine receptors are activated. Leads to changes inside the cell and abnormal firing patterns of the nerves.   </a:t>
            </a:r>
          </a:p>
          <a:p>
            <a:pPr eaLnBrk="1" hangingPunct="1"/>
            <a:r>
              <a:rPr lang="en-US" altLang="fa-IR" sz="1000"/>
              <a:t>The reward system (in the nucleus accumbens) is activated.  “Better than sex.”  With continued use of drugs (cocaine), the body relies on the drug to maintain rewarding feelings. The person is no longer able to feel the positive reinforcement or pleasurable feelings of natural rewards. </a:t>
            </a:r>
          </a:p>
          <a:p>
            <a:pPr eaLnBrk="1" hangingPunct="1"/>
            <a:endParaRPr lang="en-US" altLang="fa-IR" sz="1000"/>
          </a:p>
          <a:p>
            <a:pPr eaLnBrk="1" hangingPunct="1"/>
            <a:r>
              <a:rPr lang="en-US" altLang="fa-IR" sz="1000"/>
              <a:t>Source:  National Institute on Drug Abuse (NIDA)  Teaching Packet No. 1:  “The Brain &amp; the Actions of Cocaine, Opiates, and Marijuana</a:t>
            </a:r>
          </a:p>
          <a:p>
            <a:pPr eaLnBrk="1" hangingPunct="1"/>
            <a:r>
              <a:rPr lang="en-US" altLang="fa-IR" sz="1000"/>
              <a:t>http://www.nida.nih.gov/pubs/teaching/Teaching4.html </a:t>
            </a:r>
          </a:p>
          <a:p>
            <a:pPr eaLnBrk="1" hangingPunct="1"/>
            <a:endParaRPr lang="en-US" altLang="fa-IR" sz="1000"/>
          </a:p>
          <a:p>
            <a:pPr eaLnBrk="1" hangingPunct="1"/>
            <a:endParaRPr lang="en-US" altLang="fa-I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DA182-10E2-039C-4A99-AE358C2436F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9939" name="Rectangle 3">
            <a:extLst>
              <a:ext uri="{FF2B5EF4-FFF2-40B4-BE49-F238E27FC236}">
                <a16:creationId xmlns:a16="http://schemas.microsoft.com/office/drawing/2014/main" id="{B8B5C9CF-9152-FE0B-85A5-A15FF700C4E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9940" name="Rectangle 7">
            <a:extLst>
              <a:ext uri="{FF2B5EF4-FFF2-40B4-BE49-F238E27FC236}">
                <a16:creationId xmlns:a16="http://schemas.microsoft.com/office/drawing/2014/main" id="{4C25D40F-7598-DEDA-3F1B-3541D2B67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7DE0D70-9939-4011-8672-4C2AFF4A90DC}" type="slidenum">
              <a:rPr lang="en-US" altLang="fa-IR" smtClean="0">
                <a:latin typeface="Arial Unicode MS" pitchFamily="34" charset="-128"/>
              </a:rPr>
              <a:pPr fontAlgn="base">
                <a:spcBef>
                  <a:spcPct val="0"/>
                </a:spcBef>
                <a:spcAft>
                  <a:spcPct val="0"/>
                </a:spcAft>
              </a:pPr>
              <a:t>14</a:t>
            </a:fld>
            <a:endParaRPr lang="en-US" altLang="fa-IR">
              <a:latin typeface="Arial Unicode MS" pitchFamily="34" charset="-128"/>
            </a:endParaRPr>
          </a:p>
        </p:txBody>
      </p:sp>
      <p:sp>
        <p:nvSpPr>
          <p:cNvPr id="39941" name="Rectangle 2">
            <a:extLst>
              <a:ext uri="{FF2B5EF4-FFF2-40B4-BE49-F238E27FC236}">
                <a16:creationId xmlns:a16="http://schemas.microsoft.com/office/drawing/2014/main" id="{12F8C8B5-CD23-D2DB-A47B-ED90DA0F47FF}"/>
              </a:ext>
            </a:extLst>
          </p:cNvPr>
          <p:cNvSpPr>
            <a:spLocks noGrp="1" noRot="1" noChangeAspect="1" noChangeArrowheads="1" noTextEdit="1"/>
          </p:cNvSpPr>
          <p:nvPr>
            <p:ph type="sldImg"/>
          </p:nvPr>
        </p:nvSpPr>
        <p:spPr>
          <a:ln/>
        </p:spPr>
      </p:sp>
      <p:sp>
        <p:nvSpPr>
          <p:cNvPr id="39942" name="Rectangle 3">
            <a:extLst>
              <a:ext uri="{FF2B5EF4-FFF2-40B4-BE49-F238E27FC236}">
                <a16:creationId xmlns:a16="http://schemas.microsoft.com/office/drawing/2014/main" id="{ADE42F5E-B1A3-048B-E8E3-B203F7B15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Natural rewards </a:t>
            </a:r>
          </a:p>
          <a:p>
            <a:pPr eaLnBrk="1" hangingPunct="1"/>
            <a:r>
              <a:rPr lang="en-US" altLang="fa-IR" sz="1000"/>
              <a:t>If you feel pleasure from these, you want to repeat it.  Like go to another Orioles game, because you love the excitement of losing and winning…a lot.  These behaviors promote survival of the species. There are  pathways in the brain that is responsible for rewarding behaviors. </a:t>
            </a:r>
          </a:p>
          <a:p>
            <a:pPr eaLnBrk="1" hangingPunct="1"/>
            <a:endParaRPr lang="en-US" altLang="fa-IR" sz="1000"/>
          </a:p>
          <a:p>
            <a:pPr eaLnBrk="1" hangingPunct="1"/>
            <a:r>
              <a:rPr lang="en-US" altLang="fa-IR" sz="1000"/>
              <a:t>Source:  National Institute on Drug Abuse (NIDA)  Teaching Packet No. 2:  “The Neurobiology of Drug Addiction”</a:t>
            </a:r>
          </a:p>
          <a:p>
            <a:pPr eaLnBrk="1" hangingPunct="1"/>
            <a:r>
              <a:rPr lang="en-US" altLang="fa-IR" sz="1000"/>
              <a:t> http://www.nida.nih.gov/Teaching2/Teaching3.html</a:t>
            </a:r>
          </a:p>
          <a:p>
            <a:pPr eaLnBrk="1" hangingPunct="1"/>
            <a:endParaRPr lang="en-US" altLang="fa-I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35ED201-4A40-1BD5-D5E9-963232017EF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1987" name="Rectangle 3">
            <a:extLst>
              <a:ext uri="{FF2B5EF4-FFF2-40B4-BE49-F238E27FC236}">
                <a16:creationId xmlns:a16="http://schemas.microsoft.com/office/drawing/2014/main" id="{A9D390D6-AF19-D72B-815E-0084528BE30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1988" name="Rectangle 7">
            <a:extLst>
              <a:ext uri="{FF2B5EF4-FFF2-40B4-BE49-F238E27FC236}">
                <a16:creationId xmlns:a16="http://schemas.microsoft.com/office/drawing/2014/main" id="{3EC86E86-4BE4-8C4D-80FA-5D3B6BB99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B694AC89-460B-4ECC-AEC0-C8B8CC044A58}" type="slidenum">
              <a:rPr lang="en-US" altLang="fa-IR" smtClean="0">
                <a:latin typeface="Arial Unicode MS" pitchFamily="34" charset="-128"/>
              </a:rPr>
              <a:pPr fontAlgn="base">
                <a:spcBef>
                  <a:spcPct val="0"/>
                </a:spcBef>
                <a:spcAft>
                  <a:spcPct val="0"/>
                </a:spcAft>
              </a:pPr>
              <a:t>15</a:t>
            </a:fld>
            <a:endParaRPr lang="en-US" altLang="fa-IR">
              <a:latin typeface="Arial Unicode MS" pitchFamily="34" charset="-128"/>
            </a:endParaRPr>
          </a:p>
        </p:txBody>
      </p:sp>
      <p:sp>
        <p:nvSpPr>
          <p:cNvPr id="41989" name="Rectangle 2">
            <a:extLst>
              <a:ext uri="{FF2B5EF4-FFF2-40B4-BE49-F238E27FC236}">
                <a16:creationId xmlns:a16="http://schemas.microsoft.com/office/drawing/2014/main" id="{FD1C3362-3507-1A1F-FCD1-7848921F3C06}"/>
              </a:ext>
            </a:extLst>
          </p:cNvPr>
          <p:cNvSpPr>
            <a:spLocks noGrp="1" noRot="1" noChangeAspect="1" noChangeArrowheads="1" noTextEdit="1"/>
          </p:cNvSpPr>
          <p:nvPr>
            <p:ph type="sldImg"/>
          </p:nvPr>
        </p:nvSpPr>
        <p:spPr>
          <a:ln/>
        </p:spPr>
      </p:sp>
      <p:sp>
        <p:nvSpPr>
          <p:cNvPr id="41990" name="Rectangle 3">
            <a:extLst>
              <a:ext uri="{FF2B5EF4-FFF2-40B4-BE49-F238E27FC236}">
                <a16:creationId xmlns:a16="http://schemas.microsoft.com/office/drawing/2014/main" id="{E5D7D36A-1323-1C56-0B29-9688693B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A picture of the brain cut down the middle. </a:t>
            </a:r>
          </a:p>
          <a:p>
            <a:pPr eaLnBrk="1" hangingPunct="1"/>
            <a:r>
              <a:rPr lang="en-US" altLang="fa-IR" sz="1000"/>
              <a:t>I tried to get a volunteer, but no one signed up?  </a:t>
            </a:r>
          </a:p>
          <a:p>
            <a:pPr eaLnBrk="1" hangingPunct="1"/>
            <a:r>
              <a:rPr lang="en-US" altLang="fa-IR" sz="1000"/>
              <a:t>This is one of the major reward pathways.  VTA releases dopamine in the nucleus accumbens where feel rewarded and the prefrontal cortex where you KNOW you are rewarded and what rewarded you.</a:t>
            </a:r>
          </a:p>
          <a:p>
            <a:pPr eaLnBrk="1" hangingPunct="1"/>
            <a:endParaRPr lang="en-US" altLang="fa-IR" sz="1000"/>
          </a:p>
          <a:p>
            <a:pPr eaLnBrk="1" hangingPunct="1"/>
            <a:r>
              <a:rPr lang="en-US" altLang="fa-IR" sz="1000"/>
              <a:t>Source:  National Institute on Drug Abuse (NIDA)  Teaching Packet No. 2:  “The Neurobiology of Drug Addiction” http://www.nida.nih.gov/Teaching2/Teaching3.html</a:t>
            </a:r>
          </a:p>
          <a:p>
            <a:pPr eaLnBrk="1" hangingPunct="1"/>
            <a:endParaRPr lang="en-US" altLang="fa-IR" sz="1000"/>
          </a:p>
          <a:p>
            <a:pPr eaLnBrk="1" hangingPunct="1"/>
            <a:endParaRPr lang="en-US" altLang="fa-I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3073242-7D2F-20B7-8790-3905E499160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4035" name="Rectangle 3">
            <a:extLst>
              <a:ext uri="{FF2B5EF4-FFF2-40B4-BE49-F238E27FC236}">
                <a16:creationId xmlns:a16="http://schemas.microsoft.com/office/drawing/2014/main" id="{E52EC6F7-5106-3797-6897-35FCE574A83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4036" name="Rectangle 7">
            <a:extLst>
              <a:ext uri="{FF2B5EF4-FFF2-40B4-BE49-F238E27FC236}">
                <a16:creationId xmlns:a16="http://schemas.microsoft.com/office/drawing/2014/main" id="{81DC62F3-DFDC-1E4C-E6FA-15DCB3F735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C211F20-0557-4514-A0C0-C1A27D323374}" type="slidenum">
              <a:rPr lang="en-US" altLang="fa-IR" smtClean="0">
                <a:latin typeface="Arial Unicode MS" pitchFamily="34" charset="-128"/>
              </a:rPr>
              <a:pPr fontAlgn="base">
                <a:spcBef>
                  <a:spcPct val="0"/>
                </a:spcBef>
                <a:spcAft>
                  <a:spcPct val="0"/>
                </a:spcAft>
              </a:pPr>
              <a:t>16</a:t>
            </a:fld>
            <a:endParaRPr lang="en-US" altLang="fa-IR">
              <a:latin typeface="Arial Unicode MS" pitchFamily="34" charset="-128"/>
            </a:endParaRPr>
          </a:p>
        </p:txBody>
      </p:sp>
      <p:sp>
        <p:nvSpPr>
          <p:cNvPr id="44037" name="Rectangle 2">
            <a:extLst>
              <a:ext uri="{FF2B5EF4-FFF2-40B4-BE49-F238E27FC236}">
                <a16:creationId xmlns:a16="http://schemas.microsoft.com/office/drawing/2014/main" id="{CD2EA598-6717-91AC-5493-CED162C00FAF}"/>
              </a:ext>
            </a:extLst>
          </p:cNvPr>
          <p:cNvSpPr>
            <a:spLocks noGrp="1" noRot="1" noChangeAspect="1" noChangeArrowheads="1" noTextEdit="1"/>
          </p:cNvSpPr>
          <p:nvPr>
            <p:ph type="sldImg"/>
          </p:nvPr>
        </p:nvSpPr>
        <p:spPr>
          <a:ln/>
        </p:spPr>
      </p:sp>
      <p:sp>
        <p:nvSpPr>
          <p:cNvPr id="44038" name="Rectangle 3">
            <a:extLst>
              <a:ext uri="{FF2B5EF4-FFF2-40B4-BE49-F238E27FC236}">
                <a16:creationId xmlns:a16="http://schemas.microsoft.com/office/drawing/2014/main" id="{CF30A44F-1787-989D-794F-AF1F9C076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solidFill>
                  <a:srgbClr val="000066"/>
                </a:solidFill>
              </a:rPr>
              <a:t>IN Summary:  addictive drugs, and EtOH activate the reward system via increasing dopamine neurotransmission. Here’s the places where some of these substances act.</a:t>
            </a:r>
          </a:p>
          <a:p>
            <a:pPr eaLnBrk="1" hangingPunct="1"/>
            <a:r>
              <a:rPr lang="en-US" altLang="fa-IR" sz="1000">
                <a:solidFill>
                  <a:srgbClr val="000066"/>
                </a:solidFill>
              </a:rPr>
              <a:t>Heroin: VTA and NA</a:t>
            </a:r>
          </a:p>
          <a:p>
            <a:pPr eaLnBrk="1" hangingPunct="1"/>
            <a:r>
              <a:rPr lang="en-US" altLang="fa-IR" sz="1000">
                <a:solidFill>
                  <a:srgbClr val="000066"/>
                </a:solidFill>
              </a:rPr>
              <a:t>Cocaine and Nicotine: NA</a:t>
            </a:r>
          </a:p>
          <a:p>
            <a:pPr eaLnBrk="1" hangingPunct="1"/>
            <a:r>
              <a:rPr lang="en-US" altLang="fa-IR" sz="1000">
                <a:solidFill>
                  <a:srgbClr val="000066"/>
                </a:solidFill>
              </a:rPr>
              <a:t>Alcohol: indirectly in the globus pallidus, which connects to the NA.  Pardon me sir, is this the VTA-NA choo-choo?  On track 29, all you need is a dime. 29th injection of 10 dollars worth of heroin.</a:t>
            </a:r>
            <a:endParaRPr lang="en-US" altLang="fa-IR" sz="1000"/>
          </a:p>
          <a:p>
            <a:pPr eaLnBrk="1" hangingPunct="1"/>
            <a:endParaRPr lang="en-US" altLang="fa-IR" sz="1000"/>
          </a:p>
          <a:p>
            <a:pPr eaLnBrk="1" hangingPunct="1"/>
            <a:r>
              <a:rPr lang="en-US" altLang="fa-IR" sz="1000"/>
              <a:t>Because of the way our brains are designed, </a:t>
            </a:r>
          </a:p>
          <a:p>
            <a:pPr eaLnBrk="1" hangingPunct="1"/>
            <a:r>
              <a:rPr lang="en-US" altLang="fa-IR" sz="1000"/>
              <a:t>because these drugs activate this particular brain pathway for reward, </a:t>
            </a:r>
          </a:p>
          <a:p>
            <a:pPr eaLnBrk="1" hangingPunct="1"/>
            <a:r>
              <a:rPr lang="en-US" altLang="fa-IR" sz="1000"/>
              <a:t>they have the ability to be abused. </a:t>
            </a:r>
          </a:p>
          <a:p>
            <a:pPr eaLnBrk="1" hangingPunct="1"/>
            <a:r>
              <a:rPr lang="en-US" altLang="fa-IR" sz="1000"/>
              <a:t>Thus, addiction is truly a disease of the brain. </a:t>
            </a:r>
          </a:p>
          <a:p>
            <a:pPr eaLnBrk="1" hangingPunct="1"/>
            <a:r>
              <a:rPr lang="en-US" altLang="fa-IR" sz="1000"/>
              <a:t>As scientists learn more about this disease, </a:t>
            </a:r>
          </a:p>
          <a:p>
            <a:pPr eaLnBrk="1" hangingPunct="1"/>
            <a:r>
              <a:rPr lang="en-US" altLang="fa-IR" sz="1000"/>
              <a:t>they may help to find an effective treatment strategy for the recovering addict. </a:t>
            </a:r>
          </a:p>
          <a:p>
            <a:pPr eaLnBrk="1" hangingPunct="1"/>
            <a:r>
              <a:rPr lang="en-US" altLang="fa-IR" sz="1000"/>
              <a:t>Here’s some clues:</a:t>
            </a:r>
          </a:p>
          <a:p>
            <a:pPr eaLnBrk="1" hangingPunct="1"/>
            <a:r>
              <a:rPr lang="en-US" altLang="fa-IR" sz="1000"/>
              <a:t>Stop them from getting there: vaccines, block the nerve ending</a:t>
            </a:r>
          </a:p>
          <a:p>
            <a:pPr eaLnBrk="1" hangingPunct="1"/>
            <a:r>
              <a:rPr lang="en-US" altLang="fa-IR" sz="1000"/>
              <a:t>Stop yourself from using: use your cortex in treatment and use support to get pleasure from </a:t>
            </a:r>
          </a:p>
          <a:p>
            <a:pPr eaLnBrk="1" hangingPunct="1"/>
            <a:r>
              <a:rPr lang="en-US" altLang="fa-IR" sz="1000"/>
              <a:t>Recovering peopble</a:t>
            </a:r>
          </a:p>
          <a:p>
            <a:pPr eaLnBrk="1" hangingPunct="1"/>
            <a:r>
              <a:rPr lang="en-US" altLang="fa-IR" sz="1000"/>
              <a:t>Counseling and medications and support systems</a:t>
            </a:r>
          </a:p>
          <a:p>
            <a:pPr eaLnBrk="1" hangingPunct="1"/>
            <a:endParaRPr lang="en-US" altLang="fa-IR" sz="1000"/>
          </a:p>
          <a:p>
            <a:pPr eaLnBrk="1" hangingPunct="1"/>
            <a:r>
              <a:rPr lang="en-US" altLang="fa-IR" sz="1000"/>
              <a:t>Source:  National Institute on Drug Abuse (NIDA)  Teaching Packet No. 2:  “The Neurobiology of Drug Addiction” http://www.nida.nih.gov/Teaching2/Teaching5.html</a:t>
            </a:r>
          </a:p>
          <a:p>
            <a:pPr eaLnBrk="1" hangingPunct="1"/>
            <a:endParaRPr lang="en-US" altLang="fa-IR" sz="1000"/>
          </a:p>
          <a:p>
            <a:pPr eaLnBrk="1" hangingPunct="1"/>
            <a:endParaRPr lang="en-US" altLang="fa-I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FBEB94A-DA6C-0427-31A6-B4B1A2A3F18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6083" name="Rectangle 3">
            <a:extLst>
              <a:ext uri="{FF2B5EF4-FFF2-40B4-BE49-F238E27FC236}">
                <a16:creationId xmlns:a16="http://schemas.microsoft.com/office/drawing/2014/main" id="{86B928FF-D34E-7EAE-4735-F53D27A1C30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6084" name="Rectangle 7">
            <a:extLst>
              <a:ext uri="{FF2B5EF4-FFF2-40B4-BE49-F238E27FC236}">
                <a16:creationId xmlns:a16="http://schemas.microsoft.com/office/drawing/2014/main" id="{D83B95FF-91A9-E579-B447-F55F6AC429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EE2F756-BCE0-4D6D-8474-AEF7649B5CE0}" type="slidenum">
              <a:rPr lang="en-US" altLang="fa-IR" smtClean="0">
                <a:latin typeface="Arial Unicode MS" pitchFamily="34" charset="-128"/>
              </a:rPr>
              <a:pPr fontAlgn="base">
                <a:spcBef>
                  <a:spcPct val="0"/>
                </a:spcBef>
                <a:spcAft>
                  <a:spcPct val="0"/>
                </a:spcAft>
              </a:pPr>
              <a:t>17</a:t>
            </a:fld>
            <a:endParaRPr lang="en-US" altLang="fa-IR">
              <a:latin typeface="Arial Unicode MS" pitchFamily="34" charset="-128"/>
            </a:endParaRPr>
          </a:p>
        </p:txBody>
      </p:sp>
      <p:sp>
        <p:nvSpPr>
          <p:cNvPr id="46085" name="Rectangle 2">
            <a:extLst>
              <a:ext uri="{FF2B5EF4-FFF2-40B4-BE49-F238E27FC236}">
                <a16:creationId xmlns:a16="http://schemas.microsoft.com/office/drawing/2014/main" id="{EB6E8899-91A4-A688-8F6B-8193511B5A62}"/>
              </a:ext>
            </a:extLst>
          </p:cNvPr>
          <p:cNvSpPr>
            <a:spLocks noGrp="1" noRot="1" noChangeAspect="1" noChangeArrowheads="1" noTextEdit="1"/>
          </p:cNvSpPr>
          <p:nvPr>
            <p:ph type="sldImg"/>
          </p:nvPr>
        </p:nvSpPr>
        <p:spPr>
          <a:ln/>
        </p:spPr>
      </p:sp>
      <p:sp>
        <p:nvSpPr>
          <p:cNvPr id="46086" name="Rectangle 3">
            <a:extLst>
              <a:ext uri="{FF2B5EF4-FFF2-40B4-BE49-F238E27FC236}">
                <a16:creationId xmlns:a16="http://schemas.microsoft.com/office/drawing/2014/main" id="{B1D82B73-F478-BA04-00F1-9A071E6DAF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solidFill>
                  <a:schemeClr val="bg1"/>
                </a:solidFill>
              </a:rPr>
              <a:t>From the inside to the outside.</a:t>
            </a:r>
          </a:p>
          <a:p>
            <a:pPr eaLnBrk="1" hangingPunct="1"/>
            <a:r>
              <a:rPr lang="en-US" altLang="fa-IR" sz="1000">
                <a:solidFill>
                  <a:schemeClr val="bg1"/>
                </a:solidFill>
              </a:rPr>
              <a:t>But they keep using.  Why?  The brain is hijacked.</a:t>
            </a:r>
          </a:p>
          <a:p>
            <a:pPr eaLnBrk="1" hangingPunct="1"/>
            <a:endParaRPr lang="en-US" altLang="fa-IR" sz="1000">
              <a:solidFill>
                <a:schemeClr val="bg1"/>
              </a:solidFill>
            </a:endParaRPr>
          </a:p>
          <a:p>
            <a:pPr eaLnBrk="1" hangingPunct="1"/>
            <a:r>
              <a:rPr lang="en-US" altLang="fa-IR" sz="1000">
                <a:solidFill>
                  <a:schemeClr val="bg1"/>
                </a:solidFill>
              </a:rPr>
              <a:t>Slide Source:   Steve Hanson, MSEd, Director, John L. Norris ATC, New York State Office of Alcoholism and Substance Abuse Services</a:t>
            </a:r>
          </a:p>
          <a:p>
            <a:pPr eaLnBrk="1" hangingPunct="1"/>
            <a:endParaRPr lang="en-US" altLang="fa-I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FD0DE2B-A7A4-9A86-E97C-DA6D602FBDA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8131" name="Rectangle 3">
            <a:extLst>
              <a:ext uri="{FF2B5EF4-FFF2-40B4-BE49-F238E27FC236}">
                <a16:creationId xmlns:a16="http://schemas.microsoft.com/office/drawing/2014/main" id="{D2779C27-BD35-EF4E-36CC-94C184FA5D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48132" name="Rectangle 7">
            <a:extLst>
              <a:ext uri="{FF2B5EF4-FFF2-40B4-BE49-F238E27FC236}">
                <a16:creationId xmlns:a16="http://schemas.microsoft.com/office/drawing/2014/main" id="{C7C78E48-08B1-B9A9-841F-B61E010F03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1C3E4719-3655-4A31-B7CD-E4DA5DEED8ED}" type="slidenum">
              <a:rPr lang="en-US" altLang="fa-IR" smtClean="0">
                <a:latin typeface="Arial Unicode MS" pitchFamily="34" charset="-128"/>
              </a:rPr>
              <a:pPr fontAlgn="base">
                <a:spcBef>
                  <a:spcPct val="0"/>
                </a:spcBef>
                <a:spcAft>
                  <a:spcPct val="0"/>
                </a:spcAft>
              </a:pPr>
              <a:t>18</a:t>
            </a:fld>
            <a:endParaRPr lang="en-US" altLang="fa-IR">
              <a:latin typeface="Arial Unicode MS" pitchFamily="34" charset="-128"/>
            </a:endParaRPr>
          </a:p>
        </p:txBody>
      </p:sp>
      <p:sp>
        <p:nvSpPr>
          <p:cNvPr id="48133" name="Rectangle 2">
            <a:extLst>
              <a:ext uri="{FF2B5EF4-FFF2-40B4-BE49-F238E27FC236}">
                <a16:creationId xmlns:a16="http://schemas.microsoft.com/office/drawing/2014/main" id="{B5A3E5D2-117F-4A5D-143E-1DA624DBD6EF}"/>
              </a:ext>
            </a:extLst>
          </p:cNvPr>
          <p:cNvSpPr>
            <a:spLocks noGrp="1" noRot="1" noChangeAspect="1" noChangeArrowheads="1" noTextEdit="1"/>
          </p:cNvSpPr>
          <p:nvPr>
            <p:ph type="sldImg"/>
          </p:nvPr>
        </p:nvSpPr>
        <p:spPr>
          <a:solidFill>
            <a:srgbClr val="FFFFFF"/>
          </a:solidFill>
          <a:ln/>
        </p:spPr>
      </p:sp>
      <p:sp>
        <p:nvSpPr>
          <p:cNvPr id="48134" name="Rectangle 3">
            <a:extLst>
              <a:ext uri="{FF2B5EF4-FFF2-40B4-BE49-F238E27FC236}">
                <a16:creationId xmlns:a16="http://schemas.microsoft.com/office/drawing/2014/main" id="{7CE41096-B990-6F38-F5F8-80807C2EA5A7}"/>
              </a:ext>
            </a:extLst>
          </p:cNvPr>
          <p:cNvSpPr>
            <a:spLocks noGrp="1" noChangeArrowheads="1"/>
          </p:cNvSpPr>
          <p:nvPr>
            <p:ph type="body" idx="1"/>
          </p:nvPr>
        </p:nvSpPr>
        <p:spPr>
          <a:xfrm>
            <a:off x="701675" y="4416425"/>
            <a:ext cx="5607050" cy="4181475"/>
          </a:xfrm>
          <a:solidFill>
            <a:srgbClr val="FFFFFF"/>
          </a:solidFill>
          <a:ln>
            <a:solidFill>
              <a:srgbClr val="000000"/>
            </a:solidFill>
          </a:ln>
        </p:spPr>
        <p:txBody>
          <a:bodyPr/>
          <a:lstStyle/>
          <a:p>
            <a:pPr eaLnBrk="1" hangingPunct="1"/>
            <a:r>
              <a:rPr lang="en-US" altLang="fa-IR" sz="1000" i="1"/>
              <a:t>It’s like a dog with a bone.  Like my dog Harry.  </a:t>
            </a:r>
          </a:p>
          <a:p>
            <a:pPr eaLnBrk="1" hangingPunct="1"/>
            <a:r>
              <a:rPr lang="en-US" altLang="fa-IR" sz="1000" i="1"/>
              <a:t>Holland Tunnel</a:t>
            </a:r>
          </a:p>
          <a:p>
            <a:pPr eaLnBrk="1" hangingPunct="1"/>
            <a:endParaRPr lang="en-US" altLang="fa-IR" sz="1000" i="1"/>
          </a:p>
          <a:p>
            <a:pPr eaLnBrk="1" hangingPunct="1"/>
            <a:r>
              <a:rPr lang="en-US" altLang="fa-IR" sz="1000" i="1"/>
              <a:t>Slide Source:   Steve Hanson, MSEd, Director, John L. Norris ATC, New York State Office of Alcoholism and Substance Abuse Services</a:t>
            </a:r>
            <a:endParaRPr lang="en-US" altLang="fa-IR" sz="1000">
              <a:solidFill>
                <a:schemeClr val="bg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570F764-7FAE-8B7E-F7E1-29973DC6F9E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0179" name="Rectangle 3">
            <a:extLst>
              <a:ext uri="{FF2B5EF4-FFF2-40B4-BE49-F238E27FC236}">
                <a16:creationId xmlns:a16="http://schemas.microsoft.com/office/drawing/2014/main" id="{F51D0364-7C8F-49F6-AE7B-1EC2E84F441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0180" name="Rectangle 7">
            <a:extLst>
              <a:ext uri="{FF2B5EF4-FFF2-40B4-BE49-F238E27FC236}">
                <a16:creationId xmlns:a16="http://schemas.microsoft.com/office/drawing/2014/main" id="{9001DAC1-6CC8-6C1A-DC9C-105EB6D64B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6A6695E-9990-461D-BB29-BFE46BCA5574}" type="slidenum">
              <a:rPr lang="en-US" altLang="fa-IR" smtClean="0">
                <a:latin typeface="Arial Unicode MS" pitchFamily="34" charset="-128"/>
              </a:rPr>
              <a:pPr fontAlgn="base">
                <a:spcBef>
                  <a:spcPct val="0"/>
                </a:spcBef>
                <a:spcAft>
                  <a:spcPct val="0"/>
                </a:spcAft>
              </a:pPr>
              <a:t>19</a:t>
            </a:fld>
            <a:endParaRPr lang="en-US" altLang="fa-IR">
              <a:latin typeface="Arial Unicode MS" pitchFamily="34" charset="-128"/>
            </a:endParaRPr>
          </a:p>
        </p:txBody>
      </p:sp>
      <p:sp>
        <p:nvSpPr>
          <p:cNvPr id="50181" name="Rectangle 2">
            <a:extLst>
              <a:ext uri="{FF2B5EF4-FFF2-40B4-BE49-F238E27FC236}">
                <a16:creationId xmlns:a16="http://schemas.microsoft.com/office/drawing/2014/main" id="{8AB80B7D-6797-CD7E-08AA-87872EF8BC0C}"/>
              </a:ext>
            </a:extLst>
          </p:cNvPr>
          <p:cNvSpPr>
            <a:spLocks noGrp="1" noRot="1" noChangeAspect="1" noChangeArrowheads="1" noTextEdit="1"/>
          </p:cNvSpPr>
          <p:nvPr>
            <p:ph type="sldImg"/>
          </p:nvPr>
        </p:nvSpPr>
        <p:spPr>
          <a:ln/>
        </p:spPr>
      </p:sp>
      <p:sp>
        <p:nvSpPr>
          <p:cNvPr id="50182" name="Rectangle 3">
            <a:extLst>
              <a:ext uri="{FF2B5EF4-FFF2-40B4-BE49-F238E27FC236}">
                <a16:creationId xmlns:a16="http://schemas.microsoft.com/office/drawing/2014/main" id="{C6980BFF-518C-3387-A8F4-D1FBEA3E0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pPr>
            <a:r>
              <a:rPr lang="en-US" altLang="fa-IR" sz="900">
                <a:solidFill>
                  <a:srgbClr val="000066"/>
                </a:solidFill>
              </a:rPr>
              <a:t>You know this song?</a:t>
            </a:r>
          </a:p>
          <a:p>
            <a:pPr marL="171450" indent="-171450" eaLnBrk="1" hangingPunct="1">
              <a:lnSpc>
                <a:spcPct val="80000"/>
              </a:lnSpc>
            </a:pPr>
            <a:r>
              <a:rPr lang="en-US" altLang="fa-IR" sz="900">
                <a:solidFill>
                  <a:srgbClr val="000066"/>
                </a:solidFill>
              </a:rPr>
              <a:t>You go to my head and you linger like a haunting refrain</a:t>
            </a:r>
          </a:p>
          <a:p>
            <a:pPr marL="171450" indent="-171450" eaLnBrk="1" hangingPunct="1">
              <a:lnSpc>
                <a:spcPct val="80000"/>
              </a:lnSpc>
            </a:pPr>
            <a:r>
              <a:rPr lang="en-US" altLang="fa-IR" sz="900">
                <a:solidFill>
                  <a:srgbClr val="000066"/>
                </a:solidFill>
              </a:rPr>
              <a:t>And I find you spinning 'round in my brain</a:t>
            </a:r>
          </a:p>
          <a:p>
            <a:pPr marL="171450" indent="-171450" eaLnBrk="1" hangingPunct="1">
              <a:lnSpc>
                <a:spcPct val="80000"/>
              </a:lnSpc>
            </a:pPr>
            <a:r>
              <a:rPr lang="en-US" altLang="fa-IR" sz="900">
                <a:solidFill>
                  <a:srgbClr val="000066"/>
                </a:solidFill>
              </a:rPr>
              <a:t>Like the bubbles in a glass of champagne</a:t>
            </a:r>
          </a:p>
          <a:p>
            <a:pPr marL="171450" indent="-171450" eaLnBrk="1" hangingPunct="1">
              <a:lnSpc>
                <a:spcPct val="80000"/>
              </a:lnSpc>
            </a:pPr>
            <a:r>
              <a:rPr lang="en-US" altLang="fa-IR" sz="900">
                <a:solidFill>
                  <a:srgbClr val="000066"/>
                </a:solidFill>
              </a:rPr>
              <a:t>You go to my head like a sip of sparkling Burgundy brew</a:t>
            </a:r>
          </a:p>
          <a:p>
            <a:pPr marL="171450" indent="-171450" eaLnBrk="1" hangingPunct="1">
              <a:lnSpc>
                <a:spcPct val="80000"/>
              </a:lnSpc>
            </a:pPr>
            <a:r>
              <a:rPr lang="en-US" altLang="fa-IR" sz="900">
                <a:solidFill>
                  <a:srgbClr val="000066"/>
                </a:solidFill>
              </a:rPr>
              <a:t>And I find the very mention of you</a:t>
            </a:r>
          </a:p>
          <a:p>
            <a:pPr marL="171450" indent="-171450" eaLnBrk="1" hangingPunct="1">
              <a:lnSpc>
                <a:spcPct val="80000"/>
              </a:lnSpc>
            </a:pPr>
            <a:r>
              <a:rPr lang="en-US" altLang="fa-IR" sz="900">
                <a:solidFill>
                  <a:srgbClr val="000066"/>
                </a:solidFill>
              </a:rPr>
              <a:t>Like the kicker in a julep or two</a:t>
            </a:r>
          </a:p>
          <a:p>
            <a:pPr marL="171450" indent="-171450" eaLnBrk="1" hangingPunct="1">
              <a:lnSpc>
                <a:spcPct val="80000"/>
              </a:lnSpc>
            </a:pPr>
            <a:r>
              <a:rPr lang="en-US" altLang="fa-IR" sz="900">
                <a:solidFill>
                  <a:srgbClr val="000066"/>
                </a:solidFill>
              </a:rPr>
              <a:t>Haven Gillespie, J. Fred Coots </a:t>
            </a:r>
          </a:p>
          <a:p>
            <a:pPr marL="171450" indent="-171450" eaLnBrk="1" hangingPunct="1">
              <a:lnSpc>
                <a:spcPct val="80000"/>
              </a:lnSpc>
            </a:pPr>
            <a:endParaRPr lang="en-US" altLang="fa-IR" sz="900">
              <a:solidFill>
                <a:srgbClr val="000066"/>
              </a:solidFill>
            </a:endParaRPr>
          </a:p>
          <a:p>
            <a:pPr marL="171450" indent="-171450" eaLnBrk="1" hangingPunct="1">
              <a:lnSpc>
                <a:spcPct val="80000"/>
              </a:lnSpc>
            </a:pPr>
            <a:r>
              <a:rPr lang="en-US" altLang="fa-IR" sz="900">
                <a:solidFill>
                  <a:srgbClr val="000066"/>
                </a:solidFill>
              </a:rPr>
              <a:t>The memory of drugs - just the mention of items associated with drug use may cause an addict to “crave” or desire drugs. </a:t>
            </a:r>
          </a:p>
          <a:p>
            <a:pPr marL="171450" indent="-171450" eaLnBrk="1" hangingPunct="1">
              <a:lnSpc>
                <a:spcPct val="80000"/>
              </a:lnSpc>
            </a:pPr>
            <a:r>
              <a:rPr lang="en-US" altLang="fa-IR" sz="900">
                <a:solidFill>
                  <a:srgbClr val="000066"/>
                </a:solidFill>
              </a:rPr>
              <a:t>PET scan </a:t>
            </a:r>
          </a:p>
          <a:p>
            <a:pPr marL="171450" indent="-171450" eaLnBrk="1" hangingPunct="1">
              <a:lnSpc>
                <a:spcPct val="80000"/>
              </a:lnSpc>
            </a:pPr>
            <a:r>
              <a:rPr lang="en-US" altLang="fa-IR" sz="900">
                <a:solidFill>
                  <a:srgbClr val="000066"/>
                </a:solidFill>
              </a:rPr>
              <a:t>recovering addicts, who had stopped using cocaine, compared with </a:t>
            </a:r>
          </a:p>
          <a:p>
            <a:pPr marL="171450" indent="-171450" eaLnBrk="1" hangingPunct="1">
              <a:lnSpc>
                <a:spcPct val="80000"/>
              </a:lnSpc>
            </a:pPr>
            <a:r>
              <a:rPr lang="en-US" altLang="fa-IR" sz="900">
                <a:solidFill>
                  <a:srgbClr val="000066"/>
                </a:solidFill>
              </a:rPr>
              <a:t>people who had no history of cocaine use to determine what parts of the brain are activated when drugs are craved.</a:t>
            </a:r>
          </a:p>
          <a:p>
            <a:pPr marL="171450" indent="-171450" eaLnBrk="1" hangingPunct="1">
              <a:lnSpc>
                <a:spcPct val="80000"/>
              </a:lnSpc>
            </a:pPr>
            <a:r>
              <a:rPr lang="en-US" altLang="fa-IR" sz="900">
                <a:solidFill>
                  <a:srgbClr val="000066"/>
                </a:solidFill>
              </a:rPr>
              <a:t>watched two videos. </a:t>
            </a:r>
          </a:p>
          <a:p>
            <a:pPr marL="171450" indent="-171450" eaLnBrk="1" hangingPunct="1">
              <a:lnSpc>
                <a:spcPct val="80000"/>
              </a:lnSpc>
            </a:pPr>
            <a:r>
              <a:rPr lang="en-US" altLang="fa-IR" sz="900">
                <a:solidFill>
                  <a:srgbClr val="000066"/>
                </a:solidFill>
              </a:rPr>
              <a:t>a nondrug presentation, showed nature images - mountains, rivers, animals, flowers, trees. </a:t>
            </a:r>
          </a:p>
          <a:p>
            <a:pPr marL="171450" indent="-171450" eaLnBrk="1" hangingPunct="1">
              <a:lnSpc>
                <a:spcPct val="80000"/>
              </a:lnSpc>
            </a:pPr>
            <a:r>
              <a:rPr lang="en-US" altLang="fa-IR" sz="900">
                <a:solidFill>
                  <a:srgbClr val="000066"/>
                </a:solidFill>
              </a:rPr>
              <a:t>cocaine and drug paraphernalia, such as pipes, needles, matches, and other items familiar to addicts.</a:t>
            </a:r>
          </a:p>
          <a:p>
            <a:pPr marL="171450" indent="-171450" eaLnBrk="1" hangingPunct="1">
              <a:lnSpc>
                <a:spcPct val="80000"/>
              </a:lnSpc>
            </a:pPr>
            <a:r>
              <a:rPr lang="en-US" altLang="fa-IR" sz="900">
                <a:solidFill>
                  <a:srgbClr val="000066"/>
                </a:solidFill>
              </a:rPr>
              <a:t>The yellow area amygdala (a-mig-duh-luh), a part of the brain’s limbic system, which is critical for memory and responsible for evoking emotions. For an addict, when a drug craving occurs, the amygdala becomes active, and a craving for cocaine is triggered.  GOLF</a:t>
            </a:r>
          </a:p>
          <a:p>
            <a:pPr marL="171450" indent="-171450" eaLnBrk="1" hangingPunct="1">
              <a:lnSpc>
                <a:spcPct val="80000"/>
              </a:lnSpc>
            </a:pPr>
            <a:r>
              <a:rPr lang="en-US" altLang="fa-IR" sz="900">
                <a:solidFill>
                  <a:srgbClr val="000066"/>
                </a:solidFill>
              </a:rPr>
              <a:t>This craving demands the drug immediately. </a:t>
            </a:r>
          </a:p>
          <a:p>
            <a:pPr marL="171450" indent="-171450" eaLnBrk="1" hangingPunct="1">
              <a:lnSpc>
                <a:spcPct val="80000"/>
              </a:lnSpc>
            </a:pPr>
            <a:r>
              <a:rPr lang="en-US" altLang="fa-IR" sz="900">
                <a:solidFill>
                  <a:srgbClr val="000066"/>
                </a:solidFill>
              </a:rPr>
              <a:t>   The uncontrollable desire for drugs overruns and tramples over rational thinking.</a:t>
            </a:r>
          </a:p>
          <a:p>
            <a:pPr marL="171450" indent="-171450" eaLnBrk="1" hangingPunct="1">
              <a:lnSpc>
                <a:spcPct val="80000"/>
              </a:lnSpc>
            </a:pPr>
            <a:r>
              <a:rPr lang="en-US" altLang="fa-IR" sz="900">
                <a:solidFill>
                  <a:srgbClr val="000066"/>
                </a:solidFill>
              </a:rPr>
              <a:t>   A basic change has occurred in the brain. </a:t>
            </a:r>
          </a:p>
          <a:p>
            <a:pPr marL="171450" indent="-171450" eaLnBrk="1" hangingPunct="1">
              <a:lnSpc>
                <a:spcPct val="80000"/>
              </a:lnSpc>
            </a:pPr>
            <a:r>
              <a:rPr lang="en-US" altLang="fa-IR" sz="900">
                <a:solidFill>
                  <a:srgbClr val="000066"/>
                </a:solidFill>
              </a:rPr>
              <a:t>   This changed brain makes it almost impossible for drug addicts to stay drug-free </a:t>
            </a:r>
          </a:p>
          <a:p>
            <a:pPr marL="171450" indent="-171450" eaLnBrk="1" hangingPunct="1">
              <a:lnSpc>
                <a:spcPct val="80000"/>
              </a:lnSpc>
            </a:pPr>
            <a:r>
              <a:rPr lang="en-US" altLang="fa-IR" sz="900">
                <a:solidFill>
                  <a:srgbClr val="000066"/>
                </a:solidFill>
              </a:rPr>
              <a:t>   without professional help.</a:t>
            </a:r>
          </a:p>
          <a:p>
            <a:pPr marL="171450" indent="-171450" eaLnBrk="1" hangingPunct="1">
              <a:lnSpc>
                <a:spcPct val="80000"/>
              </a:lnSpc>
            </a:pPr>
            <a:endParaRPr lang="en-US" altLang="fa-IR" sz="900">
              <a:solidFill>
                <a:srgbClr val="000066"/>
              </a:solidFill>
            </a:endParaRPr>
          </a:p>
          <a:p>
            <a:pPr marL="171450" indent="-171450" eaLnBrk="1" hangingPunct="1">
              <a:lnSpc>
                <a:spcPct val="80000"/>
              </a:lnSpc>
            </a:pPr>
            <a:r>
              <a:rPr lang="en-US" altLang="fa-IR" sz="900">
                <a:solidFill>
                  <a:srgbClr val="000066"/>
                </a:solidFill>
              </a:rPr>
              <a:t>Source:  National Institute on Drug Abuse (NIDA)  Teaching Packet No. 5: “Bringing the Power of Science to Bear on Drug Abuse and Addiction” http://www.nida.nih.gov/pubs/teaching/Teaching5/Teaching4.html</a:t>
            </a:r>
          </a:p>
          <a:p>
            <a:pPr marL="171450" indent="-171450" eaLnBrk="1" hangingPunct="1">
              <a:lnSpc>
                <a:spcPct val="80000"/>
              </a:lnSpc>
            </a:pPr>
            <a:endParaRPr lang="en-US" altLang="fa-IR" sz="9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983BF7C-6F5F-301E-C522-8148609288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2227" name="Rectangle 3">
            <a:extLst>
              <a:ext uri="{FF2B5EF4-FFF2-40B4-BE49-F238E27FC236}">
                <a16:creationId xmlns:a16="http://schemas.microsoft.com/office/drawing/2014/main" id="{C437F7CD-5065-ED83-2F89-A6F8E1D0EEE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2228" name="Rectangle 7">
            <a:extLst>
              <a:ext uri="{FF2B5EF4-FFF2-40B4-BE49-F238E27FC236}">
                <a16:creationId xmlns:a16="http://schemas.microsoft.com/office/drawing/2014/main" id="{4773D336-5B1E-220D-A1E6-9926B928F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20FE943-9E38-408E-96D0-0136CCCC2383}" type="slidenum">
              <a:rPr lang="en-US" altLang="fa-IR" smtClean="0">
                <a:latin typeface="Arial Unicode MS" pitchFamily="34" charset="-128"/>
              </a:rPr>
              <a:pPr fontAlgn="base">
                <a:spcBef>
                  <a:spcPct val="0"/>
                </a:spcBef>
                <a:spcAft>
                  <a:spcPct val="0"/>
                </a:spcAft>
              </a:pPr>
              <a:t>20</a:t>
            </a:fld>
            <a:endParaRPr lang="en-US" altLang="fa-IR">
              <a:latin typeface="Arial Unicode MS" pitchFamily="34" charset="-128"/>
            </a:endParaRPr>
          </a:p>
        </p:txBody>
      </p:sp>
      <p:sp>
        <p:nvSpPr>
          <p:cNvPr id="52229" name="Rectangle 2">
            <a:extLst>
              <a:ext uri="{FF2B5EF4-FFF2-40B4-BE49-F238E27FC236}">
                <a16:creationId xmlns:a16="http://schemas.microsoft.com/office/drawing/2014/main" id="{541E1A2A-641E-5717-7921-62BF3EFF611C}"/>
              </a:ext>
            </a:extLst>
          </p:cNvPr>
          <p:cNvSpPr>
            <a:spLocks noGrp="1" noRot="1" noChangeAspect="1" noChangeArrowheads="1" noTextEdit="1"/>
          </p:cNvSpPr>
          <p:nvPr>
            <p:ph type="sldImg"/>
          </p:nvPr>
        </p:nvSpPr>
        <p:spPr>
          <a:ln/>
        </p:spPr>
      </p:sp>
      <p:sp>
        <p:nvSpPr>
          <p:cNvPr id="52230" name="Rectangle 3">
            <a:extLst>
              <a:ext uri="{FF2B5EF4-FFF2-40B4-BE49-F238E27FC236}">
                <a16:creationId xmlns:a16="http://schemas.microsoft.com/office/drawing/2014/main" id="{BBADEC6F-11CE-46BB-B283-3FED5826C9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solidFill>
                  <a:schemeClr val="bg1"/>
                </a:solidFill>
              </a:rPr>
              <a:t>On the outside: Thinking deficits aplenty</a:t>
            </a:r>
          </a:p>
          <a:p>
            <a:pPr eaLnBrk="1" hangingPunct="1"/>
            <a:endParaRPr lang="en-US" altLang="fa-IR" sz="1000">
              <a:solidFill>
                <a:schemeClr val="bg1"/>
              </a:solidFill>
            </a:endParaRPr>
          </a:p>
          <a:p>
            <a:pPr eaLnBrk="1" hangingPunct="1"/>
            <a:r>
              <a:rPr lang="en-US" altLang="fa-IR" sz="1000">
                <a:solidFill>
                  <a:schemeClr val="bg1"/>
                </a:solidFill>
              </a:rPr>
              <a:t>Slide Source:   Steve Hanson, MSEd, Director, John L. Norris ATC, New York State Office of Alcoholism and Substance Abuse Services and  Peter Banys, M.D., Assoc. Clinical Prof. of Psychiatry, University of California at San Francisco, VA Medical Center, San Francisco.</a:t>
            </a:r>
          </a:p>
          <a:p>
            <a:pPr eaLnBrk="1" hangingPunct="1"/>
            <a:endParaRPr lang="en-US" altLang="fa-IR" sz="1000">
              <a:solidFill>
                <a:schemeClr val="bg1"/>
              </a:solidFill>
            </a:endParaRPr>
          </a:p>
          <a:p>
            <a:pPr eaLnBrk="1" hangingPunct="1"/>
            <a:endParaRPr lang="en-US" altLang="fa-I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DC609C0-5866-DE60-D990-E37578A65AF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5299" name="Rectangle 3">
            <a:extLst>
              <a:ext uri="{FF2B5EF4-FFF2-40B4-BE49-F238E27FC236}">
                <a16:creationId xmlns:a16="http://schemas.microsoft.com/office/drawing/2014/main" id="{4D1E3BEB-2EBB-1695-0A81-3B182F514F5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5300" name="Rectangle 7">
            <a:extLst>
              <a:ext uri="{FF2B5EF4-FFF2-40B4-BE49-F238E27FC236}">
                <a16:creationId xmlns:a16="http://schemas.microsoft.com/office/drawing/2014/main" id="{588980B1-FD73-0F3D-9B92-607BA33543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0FBE232-BCBA-4628-B8F0-8A3E8E759F38}" type="slidenum">
              <a:rPr lang="en-US" altLang="fa-IR" smtClean="0">
                <a:latin typeface="Arial Unicode MS" pitchFamily="34" charset="-128"/>
              </a:rPr>
              <a:pPr fontAlgn="base">
                <a:spcBef>
                  <a:spcPct val="0"/>
                </a:spcBef>
                <a:spcAft>
                  <a:spcPct val="0"/>
                </a:spcAft>
              </a:pPr>
              <a:t>22</a:t>
            </a:fld>
            <a:endParaRPr lang="en-US" altLang="fa-IR">
              <a:latin typeface="Arial Unicode MS" pitchFamily="34" charset="-128"/>
            </a:endParaRPr>
          </a:p>
        </p:txBody>
      </p:sp>
      <p:sp>
        <p:nvSpPr>
          <p:cNvPr id="55301" name="Rectangle 2050">
            <a:extLst>
              <a:ext uri="{FF2B5EF4-FFF2-40B4-BE49-F238E27FC236}">
                <a16:creationId xmlns:a16="http://schemas.microsoft.com/office/drawing/2014/main" id="{2CDAF9CB-FF50-822E-59C1-A0C606F35EB5}"/>
              </a:ext>
            </a:extLst>
          </p:cNvPr>
          <p:cNvSpPr>
            <a:spLocks noGrp="1" noRot="1" noChangeAspect="1" noChangeArrowheads="1" noTextEdit="1"/>
          </p:cNvSpPr>
          <p:nvPr>
            <p:ph type="sldImg"/>
          </p:nvPr>
        </p:nvSpPr>
        <p:spPr>
          <a:solidFill>
            <a:srgbClr val="FFFFFF"/>
          </a:solidFill>
          <a:ln/>
        </p:spPr>
      </p:sp>
      <p:sp>
        <p:nvSpPr>
          <p:cNvPr id="55302" name="Rectangle 2051">
            <a:extLst>
              <a:ext uri="{FF2B5EF4-FFF2-40B4-BE49-F238E27FC236}">
                <a16:creationId xmlns:a16="http://schemas.microsoft.com/office/drawing/2014/main" id="{6CC8FB9E-1CFC-7597-9E0C-1B31D4FD6BC5}"/>
              </a:ext>
            </a:extLst>
          </p:cNvPr>
          <p:cNvSpPr>
            <a:spLocks noGrp="1" noChangeArrowheads="1"/>
          </p:cNvSpPr>
          <p:nvPr>
            <p:ph type="body" idx="1"/>
          </p:nvPr>
        </p:nvSpPr>
        <p:spPr>
          <a:xfrm>
            <a:off x="644525" y="4416425"/>
            <a:ext cx="5875338" cy="4494213"/>
          </a:xfrm>
          <a:solidFill>
            <a:srgbClr val="FFFFFF"/>
          </a:solidFill>
          <a:ln>
            <a:solidFill>
              <a:srgbClr val="000000"/>
            </a:solidFill>
          </a:ln>
        </p:spPr>
        <p:txBody>
          <a:bodyPr/>
          <a:lstStyle/>
          <a:p>
            <a:pPr eaLnBrk="1" hangingPunct="1"/>
            <a:r>
              <a:rPr lang="en-US" altLang="fa-IR" sz="1000" i="1">
                <a:cs typeface="Times New Roman" panose="02020603050405020304" pitchFamily="18" charset="0"/>
              </a:rPr>
              <a:t>Here are the most prominent unique characteristics of addiction found for particular drugs </a:t>
            </a:r>
          </a:p>
          <a:p>
            <a:pPr eaLnBrk="1" hangingPunct="1"/>
            <a:endParaRPr lang="en-US" altLang="fa-IR" sz="1000" i="1">
              <a:cs typeface="Times New Roman" panose="02020603050405020304" pitchFamily="18" charset="0"/>
            </a:endParaRPr>
          </a:p>
          <a:p>
            <a:pPr eaLnBrk="1" hangingPunct="1"/>
            <a:r>
              <a:rPr lang="en-US" altLang="fa-IR" sz="1000" i="1">
                <a:cs typeface="Times New Roman" panose="02020603050405020304" pitchFamily="18" charset="0"/>
              </a:rPr>
              <a:t>These could occur while using, when stopped using, or need to be considered with treatment </a:t>
            </a:r>
          </a:p>
          <a:p>
            <a:pPr eaLnBrk="1" hangingPunct="1"/>
            <a:r>
              <a:rPr lang="en-US" altLang="fa-IR" sz="1000" i="1">
                <a:cs typeface="Times New Roman" panose="02020603050405020304" pitchFamily="18" charset="0"/>
              </a:rPr>
              <a:t>They have particular implications for the behavior and accountability expectations of court participants addicted to these drugs.  </a:t>
            </a:r>
          </a:p>
          <a:p>
            <a:pPr eaLnBrk="1" hangingPunct="1"/>
            <a:r>
              <a:rPr lang="en-US" altLang="fa-IR" sz="1000" i="1">
                <a:cs typeface="Times New Roman" panose="02020603050405020304" pitchFamily="18" charset="0"/>
              </a:rPr>
              <a:t>The issues raise considerations for the issuance of orders by the court and the judicial process.</a:t>
            </a:r>
            <a:r>
              <a:rPr lang="en-US" altLang="fa-IR" sz="1000" i="1"/>
              <a:t> </a:t>
            </a:r>
          </a:p>
          <a:p>
            <a:pPr eaLnBrk="1" hangingPunct="1">
              <a:spcBef>
                <a:spcPct val="0"/>
              </a:spcBef>
            </a:pPr>
            <a:r>
              <a:rPr lang="en-US" altLang="fa-IR" sz="1000" i="1">
                <a:cs typeface="Times New Roman" panose="02020603050405020304" pitchFamily="18" charset="0"/>
              </a:rPr>
              <a:t>The following are some ideas about how to relate the issues to the judicial process or special issues about which judges should be aware:</a:t>
            </a:r>
          </a:p>
          <a:p>
            <a:pPr eaLnBrk="1" hangingPunct="1">
              <a:spcBef>
                <a:spcPct val="0"/>
              </a:spcBef>
            </a:pPr>
            <a:r>
              <a:rPr lang="en-US" altLang="fa-IR" sz="1000">
                <a:cs typeface="Times New Roman" panose="02020603050405020304" pitchFamily="18" charset="0"/>
              </a:rPr>
              <a:t>Detoxification - Alcohol withdrawal is severe and can be life threatening.  Supervision during detox is recommended.</a:t>
            </a:r>
          </a:p>
          <a:p>
            <a:pPr eaLnBrk="1" hangingPunct="1">
              <a:spcBef>
                <a:spcPct val="0"/>
              </a:spcBef>
            </a:pPr>
            <a:r>
              <a:rPr lang="en-US" altLang="fa-IR" sz="1000">
                <a:cs typeface="Times New Roman" panose="02020603050405020304" pitchFamily="18" charset="0"/>
              </a:rPr>
              <a:t>Fetal Alcohol Syndrome (FAS) – If a court participant is pregnant, there is special concern for the fetus to be born intact and healthy.</a:t>
            </a:r>
          </a:p>
          <a:p>
            <a:pPr eaLnBrk="1" hangingPunct="1">
              <a:spcBef>
                <a:spcPct val="0"/>
              </a:spcBef>
            </a:pPr>
            <a:r>
              <a:rPr lang="en-US" altLang="fa-IR" sz="1000">
                <a:cs typeface="Times New Roman" panose="02020603050405020304" pitchFamily="18" charset="0"/>
              </a:rPr>
              <a:t>Loss of Judgment – Alcoholics exhibit significant loss of judgment, particularly when using.  Judges need to consider this element of the addiction in crafting orders.</a:t>
            </a:r>
          </a:p>
          <a:p>
            <a:pPr eaLnBrk="1" hangingPunct="1">
              <a:spcBef>
                <a:spcPct val="0"/>
              </a:spcBef>
            </a:pPr>
            <a:r>
              <a:rPr lang="en-US" altLang="fa-IR" sz="1000">
                <a:cs typeface="Times New Roman" panose="02020603050405020304" pitchFamily="18" charset="0"/>
              </a:rPr>
              <a:t>Suicide/Homicide Rates with Intoxication – The higher prevalence of aggression, as well as suicide attempts, should be considered.</a:t>
            </a:r>
          </a:p>
          <a:p>
            <a:pPr eaLnBrk="1" hangingPunct="1">
              <a:spcBef>
                <a:spcPct val="0"/>
              </a:spcBef>
            </a:pPr>
            <a:r>
              <a:rPr lang="en-US" altLang="fa-IR" sz="1000">
                <a:cs typeface="Times New Roman" panose="02020603050405020304" pitchFamily="18" charset="0"/>
              </a:rPr>
              <a:t>DWI and DUI concerns – The public safety hazards associated with alcohol abuse are significant.</a:t>
            </a:r>
          </a:p>
          <a:p>
            <a:pPr eaLnBrk="1" hangingPunct="1">
              <a:spcBef>
                <a:spcPct val="0"/>
              </a:spcBef>
            </a:pPr>
            <a:r>
              <a:rPr lang="en-US" altLang="fa-IR" sz="1000">
                <a:cs typeface="Times New Roman" panose="02020603050405020304" pitchFamily="18" charset="0"/>
              </a:rPr>
              <a:t>Poly-drug Use – Alcohol is often abused in conjunction with other substances (you can refer back to the slide in Module 1 (Slide 10) that shows that 20.2% of addicts admitted to treatment were abusing alcohol AND another drug.</a:t>
            </a:r>
          </a:p>
          <a:p>
            <a:pPr eaLnBrk="1" hangingPunct="1">
              <a:spcBef>
                <a:spcPct val="0"/>
              </a:spcBef>
            </a:pPr>
            <a:r>
              <a:rPr lang="en-US" altLang="fa-IR" sz="1000">
                <a:cs typeface="Times New Roman" panose="02020603050405020304" pitchFamily="18" charset="0"/>
              </a:rPr>
              <a:t>Legality Issues – Our society tends to normalize excessive drinking because alcohol is a legal substance.  Therefore, many will underplay the significance of the problem of alcoholism.  </a:t>
            </a:r>
          </a:p>
          <a:p>
            <a:pPr eaLnBrk="1" hangingPunct="1">
              <a:spcBef>
                <a:spcPct val="0"/>
              </a:spcBef>
            </a:pPr>
            <a:r>
              <a:rPr lang="en-US" altLang="fa-IR" sz="1000">
                <a:cs typeface="Times New Roman" panose="02020603050405020304" pitchFamily="18" charset="0"/>
              </a:rPr>
              <a:t>Medications Available – In terms of treatment options, medications to assist in treating alcoholism are available (e.g., Antabuse and Naltrexone).</a:t>
            </a:r>
            <a:r>
              <a:rPr lang="en-US" altLang="fa-IR" sz="1000"/>
              <a:t> </a:t>
            </a:r>
          </a:p>
          <a:p>
            <a:pPr eaLnBrk="1" hangingPunct="1">
              <a:spcBef>
                <a:spcPct val="0"/>
              </a:spcBef>
            </a:pPr>
            <a:endParaRPr lang="en-US" altLang="fa-IR" sz="1000"/>
          </a:p>
          <a:p>
            <a:pPr eaLnBrk="1" hangingPunct="1"/>
            <a:r>
              <a:rPr lang="en-US" altLang="fa-IR" sz="1000"/>
              <a:t>Source: Adapted from John N. Marr, MS, Presentation on “Basic Pharmacology – Addiction:  Fact versus Fiction” for the National Drug Court Institute.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6D02F2-74D9-6B0C-F923-CAC01C1115B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411" name="Rectangle 3">
            <a:extLst>
              <a:ext uri="{FF2B5EF4-FFF2-40B4-BE49-F238E27FC236}">
                <a16:creationId xmlns:a16="http://schemas.microsoft.com/office/drawing/2014/main" id="{B7F65A45-1FC9-B4C7-C25C-6EA6C5EE657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412" name="Rectangle 7">
            <a:extLst>
              <a:ext uri="{FF2B5EF4-FFF2-40B4-BE49-F238E27FC236}">
                <a16:creationId xmlns:a16="http://schemas.microsoft.com/office/drawing/2014/main" id="{9BC089CB-6FE2-5D57-7B4A-7A26D11FF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4E6716F-9BD9-4A2D-BD3A-5F106DA657B9}" type="slidenum">
              <a:rPr lang="en-US" altLang="fa-IR" smtClean="0">
                <a:latin typeface="Arial Unicode MS" pitchFamily="34" charset="-128"/>
              </a:rPr>
              <a:pPr fontAlgn="base">
                <a:spcBef>
                  <a:spcPct val="0"/>
                </a:spcBef>
                <a:spcAft>
                  <a:spcPct val="0"/>
                </a:spcAft>
              </a:pPr>
              <a:t>2</a:t>
            </a:fld>
            <a:endParaRPr lang="en-US" altLang="fa-IR">
              <a:latin typeface="Arial Unicode MS" pitchFamily="34" charset="-128"/>
            </a:endParaRPr>
          </a:p>
        </p:txBody>
      </p:sp>
      <p:sp>
        <p:nvSpPr>
          <p:cNvPr id="17413" name="Rectangle 2">
            <a:extLst>
              <a:ext uri="{FF2B5EF4-FFF2-40B4-BE49-F238E27FC236}">
                <a16:creationId xmlns:a16="http://schemas.microsoft.com/office/drawing/2014/main" id="{5EFCF686-D43E-3D85-FAD3-7FFDC6780BDA}"/>
              </a:ext>
            </a:extLst>
          </p:cNvPr>
          <p:cNvSpPr>
            <a:spLocks noGrp="1" noRot="1" noChangeAspect="1" noChangeArrowheads="1" noTextEdit="1"/>
          </p:cNvSpPr>
          <p:nvPr>
            <p:ph type="sldImg"/>
          </p:nvPr>
        </p:nvSpPr>
        <p:spPr>
          <a:ln/>
        </p:spPr>
      </p:sp>
      <p:sp>
        <p:nvSpPr>
          <p:cNvPr id="17414" name="Rectangle 3">
            <a:extLst>
              <a:ext uri="{FF2B5EF4-FFF2-40B4-BE49-F238E27FC236}">
                <a16:creationId xmlns:a16="http://schemas.microsoft.com/office/drawing/2014/main" id="{4EFEFD24-6286-52D8-55C8-162431E41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F5FA931-8E00-7960-E82D-B5653C5F86F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7347" name="Rectangle 3">
            <a:extLst>
              <a:ext uri="{FF2B5EF4-FFF2-40B4-BE49-F238E27FC236}">
                <a16:creationId xmlns:a16="http://schemas.microsoft.com/office/drawing/2014/main" id="{08A450F5-2D88-9A99-3C13-B77805C2C72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7348" name="Rectangle 7">
            <a:extLst>
              <a:ext uri="{FF2B5EF4-FFF2-40B4-BE49-F238E27FC236}">
                <a16:creationId xmlns:a16="http://schemas.microsoft.com/office/drawing/2014/main" id="{74364D8B-7C4D-78FD-6F81-18764DC90B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C087F71-4FB3-4B01-A10F-0421827FEF2A}" type="slidenum">
              <a:rPr lang="en-US" altLang="fa-IR" smtClean="0">
                <a:latin typeface="Arial Unicode MS" pitchFamily="34" charset="-128"/>
              </a:rPr>
              <a:pPr fontAlgn="base">
                <a:spcBef>
                  <a:spcPct val="0"/>
                </a:spcBef>
                <a:spcAft>
                  <a:spcPct val="0"/>
                </a:spcAft>
              </a:pPr>
              <a:t>23</a:t>
            </a:fld>
            <a:endParaRPr lang="en-US" altLang="fa-IR">
              <a:latin typeface="Arial Unicode MS" pitchFamily="34" charset="-128"/>
            </a:endParaRPr>
          </a:p>
        </p:txBody>
      </p:sp>
      <p:sp>
        <p:nvSpPr>
          <p:cNvPr id="57349" name="Rectangle 2">
            <a:extLst>
              <a:ext uri="{FF2B5EF4-FFF2-40B4-BE49-F238E27FC236}">
                <a16:creationId xmlns:a16="http://schemas.microsoft.com/office/drawing/2014/main" id="{771ABF0D-FAE0-6DF0-5CD1-6A3F54D04E51}"/>
              </a:ext>
            </a:extLst>
          </p:cNvPr>
          <p:cNvSpPr>
            <a:spLocks noGrp="1" noRot="1" noChangeAspect="1" noChangeArrowheads="1" noTextEdit="1"/>
          </p:cNvSpPr>
          <p:nvPr>
            <p:ph type="sldImg"/>
          </p:nvPr>
        </p:nvSpPr>
        <p:spPr>
          <a:solidFill>
            <a:srgbClr val="FFFFFF"/>
          </a:solidFill>
          <a:ln/>
        </p:spPr>
      </p:sp>
      <p:sp>
        <p:nvSpPr>
          <p:cNvPr id="57350" name="Rectangle 3">
            <a:extLst>
              <a:ext uri="{FF2B5EF4-FFF2-40B4-BE49-F238E27FC236}">
                <a16:creationId xmlns:a16="http://schemas.microsoft.com/office/drawing/2014/main" id="{737AC501-2498-A743-5ED6-01EBE469D0C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fa-IR" sz="1000">
                <a:cs typeface="Times New Roman" panose="02020603050405020304" pitchFamily="18" charset="0"/>
              </a:rPr>
              <a:t>Higher potency today than in the 60s – considered 10x stronger or more.</a:t>
            </a:r>
          </a:p>
          <a:p>
            <a:pPr eaLnBrk="1" hangingPunct="1"/>
            <a:r>
              <a:rPr lang="en-US" altLang="fa-IR" sz="1000">
                <a:cs typeface="Times New Roman" panose="02020603050405020304" pitchFamily="18" charset="0"/>
              </a:rPr>
              <a:t>Amotivational syndrome –Counterproductive to compliance/knocks out drive and ambition.</a:t>
            </a:r>
          </a:p>
          <a:p>
            <a:pPr eaLnBrk="1" hangingPunct="1"/>
            <a:r>
              <a:rPr lang="en-US" altLang="fa-IR" sz="1000">
                <a:cs typeface="Times New Roman" panose="02020603050405020304" pitchFamily="18" charset="0"/>
              </a:rPr>
              <a:t>Arrested development – Abusers are likely to have low emotional maturity – the drug causes the user’s emotional maturity to stop developing (generally considered as of time in terms of chronological age when they began “using”) so even though the court participant is 30, he or she may be acting as though he or she is 17.</a:t>
            </a:r>
          </a:p>
          <a:p>
            <a:pPr eaLnBrk="1" hangingPunct="1"/>
            <a:r>
              <a:rPr lang="en-US" altLang="fa-IR" sz="1000">
                <a:cs typeface="Times New Roman" panose="02020603050405020304" pitchFamily="18" charset="0"/>
              </a:rPr>
              <a:t>Memory/Learning Problems – These effects will make it difficult for participants to remember compliance issues (such as attending group sessions).</a:t>
            </a:r>
          </a:p>
          <a:p>
            <a:pPr eaLnBrk="1" hangingPunct="1"/>
            <a:r>
              <a:rPr lang="en-US" altLang="fa-IR" sz="1000">
                <a:cs typeface="Times New Roman" panose="02020603050405020304" pitchFamily="18" charset="0"/>
              </a:rPr>
              <a:t>Long detection time in urine – Although many alteration methods are available to “fake” a clean urine screen, alternative testing – such as hair testing – can also be used because marijuana has a long half-life in the body.</a:t>
            </a:r>
          </a:p>
          <a:p>
            <a:pPr eaLnBrk="1" hangingPunct="1"/>
            <a:r>
              <a:rPr lang="en-US" altLang="fa-IR" sz="1000">
                <a:cs typeface="Times New Roman" panose="02020603050405020304" pitchFamily="18" charset="0"/>
              </a:rPr>
              <a:t>Legalization – The push to legalize marijuana may undermine compliance issues.</a:t>
            </a:r>
          </a:p>
          <a:p>
            <a:pPr eaLnBrk="1" hangingPunct="1"/>
            <a:r>
              <a:rPr lang="en-US" altLang="fa-IR" sz="1000">
                <a:cs typeface="Times New Roman" panose="02020603050405020304" pitchFamily="18" charset="0"/>
              </a:rPr>
              <a:t>Medical Use Issues – Although claims about the medical uses of marijuana are prevalent, its only medically confirmed uses are for cancer chemotherapy nausea and AIDS Wasting Syndrome anorexia.</a:t>
            </a:r>
          </a:p>
          <a:p>
            <a:pPr eaLnBrk="1" hangingPunct="1"/>
            <a:r>
              <a:rPr lang="en-US" altLang="fa-IR" sz="1000">
                <a:cs typeface="Times New Roman" panose="02020603050405020304" pitchFamily="18" charset="0"/>
              </a:rPr>
              <a:t>Health Issues – Marijuana joints are highly carcinogenic (they have 5-7 Times more tar than cigarettes).</a:t>
            </a:r>
            <a:r>
              <a:rPr lang="en-US" altLang="fa-IR" sz="1000"/>
              <a:t> </a:t>
            </a:r>
          </a:p>
          <a:p>
            <a:pPr eaLnBrk="1" hangingPunct="1"/>
            <a:endParaRPr lang="en-US" altLang="fa-IR" sz="1000"/>
          </a:p>
          <a:p>
            <a:pPr eaLnBrk="1" hangingPunct="1"/>
            <a:r>
              <a:rPr lang="en-US" altLang="fa-IR" sz="1000"/>
              <a:t>Source: Adapted from John N. Marr, MS, Presentation on “Basic Pharmacology – Addiction:  Fact versus Fiction” for the National Drug Court Institute.</a:t>
            </a:r>
          </a:p>
          <a:p>
            <a:pPr eaLnBrk="1" hangingPunct="1"/>
            <a:endParaRPr lang="en-US" altLang="fa-I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3133D87-6EDE-AF22-C09A-C15E9E1A9F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9395" name="Rectangle 3">
            <a:extLst>
              <a:ext uri="{FF2B5EF4-FFF2-40B4-BE49-F238E27FC236}">
                <a16:creationId xmlns:a16="http://schemas.microsoft.com/office/drawing/2014/main" id="{825FB362-B33A-72EC-BE12-988CF78EFFA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59396" name="Rectangle 7">
            <a:extLst>
              <a:ext uri="{FF2B5EF4-FFF2-40B4-BE49-F238E27FC236}">
                <a16:creationId xmlns:a16="http://schemas.microsoft.com/office/drawing/2014/main" id="{12B54CC7-6F24-A548-8EDD-EF27F125A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0E4EF04-09CC-4D1C-936A-64F7BE47D302}" type="slidenum">
              <a:rPr lang="en-US" altLang="fa-IR" smtClean="0">
                <a:latin typeface="Arial Unicode MS" pitchFamily="34" charset="-128"/>
              </a:rPr>
              <a:pPr fontAlgn="base">
                <a:spcBef>
                  <a:spcPct val="0"/>
                </a:spcBef>
                <a:spcAft>
                  <a:spcPct val="0"/>
                </a:spcAft>
              </a:pPr>
              <a:t>24</a:t>
            </a:fld>
            <a:endParaRPr lang="en-US" altLang="fa-IR">
              <a:latin typeface="Arial Unicode MS" pitchFamily="34" charset="-128"/>
            </a:endParaRPr>
          </a:p>
        </p:txBody>
      </p:sp>
      <p:sp>
        <p:nvSpPr>
          <p:cNvPr id="59397" name="Rectangle 2">
            <a:extLst>
              <a:ext uri="{FF2B5EF4-FFF2-40B4-BE49-F238E27FC236}">
                <a16:creationId xmlns:a16="http://schemas.microsoft.com/office/drawing/2014/main" id="{F2DA3FD7-4E74-FDAD-16F7-4B6F10F8CB80}"/>
              </a:ext>
            </a:extLst>
          </p:cNvPr>
          <p:cNvSpPr>
            <a:spLocks noGrp="1" noRot="1" noChangeAspect="1" noChangeArrowheads="1" noTextEdit="1"/>
          </p:cNvSpPr>
          <p:nvPr>
            <p:ph type="sldImg"/>
          </p:nvPr>
        </p:nvSpPr>
        <p:spPr>
          <a:solidFill>
            <a:srgbClr val="FFFFFF"/>
          </a:solidFill>
          <a:ln/>
        </p:spPr>
      </p:sp>
      <p:sp>
        <p:nvSpPr>
          <p:cNvPr id="59398" name="Rectangle 3">
            <a:extLst>
              <a:ext uri="{FF2B5EF4-FFF2-40B4-BE49-F238E27FC236}">
                <a16:creationId xmlns:a16="http://schemas.microsoft.com/office/drawing/2014/main" id="{C0E8102B-3093-1B67-BED4-8D72B496D384}"/>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fa-IR" sz="1000">
                <a:cs typeface="Times New Roman" panose="02020603050405020304" pitchFamily="18" charset="0"/>
              </a:rPr>
              <a:t>High-relapse potential – You should never be surprised by relapse, it is to be expected, especially early in treatment.  The most severe and rampantly addictive substance. </a:t>
            </a:r>
          </a:p>
          <a:p>
            <a:pPr eaLnBrk="1" hangingPunct="1"/>
            <a:r>
              <a:rPr lang="en-US" altLang="fa-IR" sz="1000">
                <a:cs typeface="Times New Roman" panose="02020603050405020304" pitchFamily="18" charset="0"/>
              </a:rPr>
              <a:t>High Reward – Part of the relapse issue is the significant stimulation of the brain reward zones when using cocaine.  (Rats will do work - press levers - for cocaine, preferred over sex, until they die of exhaustion.)</a:t>
            </a:r>
          </a:p>
          <a:p>
            <a:pPr eaLnBrk="1" hangingPunct="1"/>
            <a:r>
              <a:rPr lang="en-US" altLang="fa-IR" sz="1000">
                <a:cs typeface="Times New Roman" panose="02020603050405020304" pitchFamily="18" charset="0"/>
              </a:rPr>
              <a:t>Euphoria - Agitation – Paranoia - “Crash” – Sleep – Craving – Progression of use </a:t>
            </a:r>
          </a:p>
          <a:p>
            <a:pPr eaLnBrk="1" hangingPunct="1"/>
            <a:r>
              <a:rPr lang="en-US" altLang="fa-IR" sz="1000">
                <a:cs typeface="Times New Roman" panose="02020603050405020304" pitchFamily="18" charset="0"/>
              </a:rPr>
              <a:t>Obsessive Rituals – Cocaine addiction is characterized by rituals that trigger use (e.g., getting money from an ATM, seeing white powder).  Finding a means to break the triggers is critical to treatment. Holland tunnel phenomenon.</a:t>
            </a:r>
          </a:p>
          <a:p>
            <a:pPr eaLnBrk="1" hangingPunct="1"/>
            <a:r>
              <a:rPr lang="en-US" altLang="fa-IR" sz="1000">
                <a:cs typeface="Times New Roman" panose="02020603050405020304" pitchFamily="18" charset="0"/>
              </a:rPr>
              <a:t>Risk of permanent paranoia – You should be aware of a risk among former cocaine abusers of a permanent “kindling” of paranoia and hallucinations even after use has stopped</a:t>
            </a:r>
            <a:r>
              <a:rPr lang="en-US" altLang="fa-IR" sz="1000"/>
              <a:t>.</a:t>
            </a:r>
          </a:p>
          <a:p>
            <a:pPr eaLnBrk="1" hangingPunct="1"/>
            <a:r>
              <a:rPr lang="en-US" altLang="fa-IR" sz="1000">
                <a:cs typeface="Times New Roman" panose="02020603050405020304" pitchFamily="18" charset="0"/>
              </a:rPr>
              <a:t>No medications are currently available – although tests are being conducted on some new meds.</a:t>
            </a:r>
          </a:p>
          <a:p>
            <a:pPr eaLnBrk="1" hangingPunct="1"/>
            <a:endParaRPr lang="en-US" altLang="fa-IR" sz="1000">
              <a:cs typeface="Times New Roman" panose="02020603050405020304" pitchFamily="18" charset="0"/>
            </a:endParaRPr>
          </a:p>
          <a:p>
            <a:pPr eaLnBrk="1" hangingPunct="1"/>
            <a:endParaRPr lang="en-US" altLang="fa-IR" sz="1000">
              <a:cs typeface="Times New Roman" panose="02020603050405020304" pitchFamily="18" charset="0"/>
            </a:endParaRPr>
          </a:p>
          <a:p>
            <a:pPr eaLnBrk="1" hangingPunct="1"/>
            <a:r>
              <a:rPr lang="en-US" altLang="fa-IR" sz="1000"/>
              <a:t>Source: Adapted from John N. Marr, MS, Presentation on “Basic Pharmacology – Addiction:  Fact versus Fiction” for the National Drug Court Institute.  Also content from </a:t>
            </a:r>
            <a:r>
              <a:rPr lang="en-US" altLang="fa-IR" sz="1000">
                <a:solidFill>
                  <a:schemeClr val="bg1"/>
                </a:solidFill>
              </a:rPr>
              <a:t>Peter Banys, M.D., Assoc. Clinical Prof. of Psychiatry, University of California at San Francisco, VA Medical Center, San Francisco.</a:t>
            </a:r>
          </a:p>
          <a:p>
            <a:pPr eaLnBrk="1" hangingPunct="1"/>
            <a:endParaRPr lang="en-US" altLang="fa-I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F50CBEC-4D0E-E215-66CB-A5005AD7825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1443" name="Rectangle 3">
            <a:extLst>
              <a:ext uri="{FF2B5EF4-FFF2-40B4-BE49-F238E27FC236}">
                <a16:creationId xmlns:a16="http://schemas.microsoft.com/office/drawing/2014/main" id="{7BC7C5EC-1CD1-FF04-7A1B-CA559930D5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1444" name="Rectangle 7">
            <a:extLst>
              <a:ext uri="{FF2B5EF4-FFF2-40B4-BE49-F238E27FC236}">
                <a16:creationId xmlns:a16="http://schemas.microsoft.com/office/drawing/2014/main" id="{E908C4A9-93B0-9736-1FD4-06E0EF3269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CD57B6D-CEDE-46D1-B643-06CFF8CC962C}" type="slidenum">
              <a:rPr lang="en-US" altLang="fa-IR" smtClean="0">
                <a:latin typeface="Arial Unicode MS" pitchFamily="34" charset="-128"/>
              </a:rPr>
              <a:pPr fontAlgn="base">
                <a:spcBef>
                  <a:spcPct val="0"/>
                </a:spcBef>
                <a:spcAft>
                  <a:spcPct val="0"/>
                </a:spcAft>
              </a:pPr>
              <a:t>25</a:t>
            </a:fld>
            <a:endParaRPr lang="en-US" altLang="fa-IR">
              <a:latin typeface="Arial Unicode MS" pitchFamily="34" charset="-128"/>
            </a:endParaRPr>
          </a:p>
        </p:txBody>
      </p:sp>
      <p:sp>
        <p:nvSpPr>
          <p:cNvPr id="61445" name="Rectangle 2">
            <a:extLst>
              <a:ext uri="{FF2B5EF4-FFF2-40B4-BE49-F238E27FC236}">
                <a16:creationId xmlns:a16="http://schemas.microsoft.com/office/drawing/2014/main" id="{9DEE5A68-762E-BC31-2108-B6AAD197B7C5}"/>
              </a:ext>
            </a:extLst>
          </p:cNvPr>
          <p:cNvSpPr>
            <a:spLocks noGrp="1" noRot="1" noChangeAspect="1" noChangeArrowheads="1" noTextEdit="1"/>
          </p:cNvSpPr>
          <p:nvPr>
            <p:ph type="sldImg"/>
          </p:nvPr>
        </p:nvSpPr>
        <p:spPr>
          <a:solidFill>
            <a:srgbClr val="FFFFFF"/>
          </a:solidFill>
          <a:ln/>
        </p:spPr>
      </p:sp>
      <p:sp>
        <p:nvSpPr>
          <p:cNvPr id="61446" name="Rectangle 3">
            <a:extLst>
              <a:ext uri="{FF2B5EF4-FFF2-40B4-BE49-F238E27FC236}">
                <a16:creationId xmlns:a16="http://schemas.microsoft.com/office/drawing/2014/main" id="{040CF668-4361-3814-3E89-622D1FF7368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fa-IR" sz="1000">
                <a:cs typeface="Times New Roman" panose="02020603050405020304" pitchFamily="18" charset="0"/>
              </a:rPr>
              <a:t>Like long-lasting cocaine, methamphetamines destroys certain nerve tissue and are more debilitating to the brain than cocaine – it’s man-made - common terms:  speed, meth, chalk, ice, crystal.  It’s sweeping in from the West.</a:t>
            </a:r>
          </a:p>
          <a:p>
            <a:pPr eaLnBrk="1" hangingPunct="1"/>
            <a:r>
              <a:rPr lang="en-US" altLang="fa-IR" sz="1000">
                <a:cs typeface="Times New Roman" panose="02020603050405020304" pitchFamily="18" charset="0"/>
              </a:rPr>
              <a:t>High energy level – Even small doses can lead to increased wakefulness, physical activity and decreased appetite.</a:t>
            </a:r>
          </a:p>
          <a:p>
            <a:pPr eaLnBrk="1" hangingPunct="1"/>
            <a:r>
              <a:rPr lang="en-US" altLang="fa-IR" sz="1000">
                <a:cs typeface="Times New Roman" panose="02020603050405020304" pitchFamily="18" charset="0"/>
              </a:rPr>
              <a:t>Repetitive behavior patterns – These are similar to compulsive disorders, such as picking at skin/pulling out hair.</a:t>
            </a:r>
          </a:p>
          <a:p>
            <a:pPr eaLnBrk="1" hangingPunct="1"/>
            <a:r>
              <a:rPr lang="en-US" altLang="fa-IR" sz="1000">
                <a:cs typeface="Times New Roman" panose="02020603050405020304" pitchFamily="18" charset="0"/>
              </a:rPr>
              <a:t>Incoherent thoughts/Confusion</a:t>
            </a:r>
          </a:p>
          <a:p>
            <a:pPr eaLnBrk="1" hangingPunct="1"/>
            <a:r>
              <a:rPr lang="en-US" altLang="fa-IR" sz="1000">
                <a:cs typeface="Times New Roman" panose="02020603050405020304" pitchFamily="18" charset="0"/>
              </a:rPr>
              <a:t>Auditory hallucinations/paranoia – In extreme cases, the paranoia can result in homicidal and suicidal thoughts (also common:  formication – delusions of parasites or insects on skin).</a:t>
            </a:r>
          </a:p>
          <a:p>
            <a:pPr eaLnBrk="1" hangingPunct="1"/>
            <a:r>
              <a:rPr lang="en-US" altLang="fa-IR" sz="1000">
                <a:cs typeface="Times New Roman" panose="02020603050405020304" pitchFamily="18" charset="0"/>
              </a:rPr>
              <a:t>Binge behavior – Because pleasurable effects disappear even before the drug concentration in the blood falls significantly, users try to maintain the high by binging on the drug.</a:t>
            </a:r>
          </a:p>
          <a:p>
            <a:pPr eaLnBrk="1" hangingPunct="1"/>
            <a:r>
              <a:rPr lang="en-US" altLang="fa-IR" sz="1000">
                <a:cs typeface="Times New Roman" panose="02020603050405020304" pitchFamily="18" charset="0"/>
              </a:rPr>
              <a:t>Long-acting (up to 12 hours):  Because it is so long-lasting, it is harder to control effects.</a:t>
            </a:r>
            <a:r>
              <a:rPr lang="en-US" altLang="fa-IR" sz="1000"/>
              <a:t> </a:t>
            </a:r>
          </a:p>
          <a:p>
            <a:pPr eaLnBrk="1" hangingPunct="1"/>
            <a:endParaRPr lang="en-US" altLang="fa-IR" sz="1000"/>
          </a:p>
          <a:p>
            <a:pPr eaLnBrk="1" hangingPunct="1"/>
            <a:endParaRPr lang="en-US" altLang="fa-IR" sz="1000"/>
          </a:p>
          <a:p>
            <a:pPr eaLnBrk="1" hangingPunct="1"/>
            <a:r>
              <a:rPr lang="en-US" altLang="fa-IR" sz="1000"/>
              <a:t>Source: Adapted from John N. Marr, MS, Presentation on “Basic Pharmacology – Addiction:  Fact versus Fiction” for the National Drug Court Institute.  </a:t>
            </a:r>
          </a:p>
          <a:p>
            <a:pPr eaLnBrk="1" hangingPunct="1"/>
            <a:endParaRPr lang="en-US" altLang="fa-I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269A144-26C8-546A-ADEA-1B107B46751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3491" name="Rectangle 3">
            <a:extLst>
              <a:ext uri="{FF2B5EF4-FFF2-40B4-BE49-F238E27FC236}">
                <a16:creationId xmlns:a16="http://schemas.microsoft.com/office/drawing/2014/main" id="{9E65DF3F-9F96-1E01-7E40-3E6591C2A2F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3492" name="Rectangle 7">
            <a:extLst>
              <a:ext uri="{FF2B5EF4-FFF2-40B4-BE49-F238E27FC236}">
                <a16:creationId xmlns:a16="http://schemas.microsoft.com/office/drawing/2014/main" id="{F1E78C95-0DBA-821F-6012-02D50E407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37691C6-A4B9-4E6C-8F5A-FF3269020666}" type="slidenum">
              <a:rPr lang="en-US" altLang="fa-IR" smtClean="0">
                <a:latin typeface="Arial Unicode MS" pitchFamily="34" charset="-128"/>
              </a:rPr>
              <a:pPr fontAlgn="base">
                <a:spcBef>
                  <a:spcPct val="0"/>
                </a:spcBef>
                <a:spcAft>
                  <a:spcPct val="0"/>
                </a:spcAft>
              </a:pPr>
              <a:t>26</a:t>
            </a:fld>
            <a:endParaRPr lang="en-US" altLang="fa-IR">
              <a:latin typeface="Arial Unicode MS" pitchFamily="34" charset="-128"/>
            </a:endParaRPr>
          </a:p>
        </p:txBody>
      </p:sp>
      <p:sp>
        <p:nvSpPr>
          <p:cNvPr id="63493" name="Rectangle 2">
            <a:extLst>
              <a:ext uri="{FF2B5EF4-FFF2-40B4-BE49-F238E27FC236}">
                <a16:creationId xmlns:a16="http://schemas.microsoft.com/office/drawing/2014/main" id="{4E5CEAC2-BEEC-ABB8-7C2C-D08179497D13}"/>
              </a:ext>
            </a:extLst>
          </p:cNvPr>
          <p:cNvSpPr>
            <a:spLocks noGrp="1" noRot="1" noChangeAspect="1" noChangeArrowheads="1" noTextEdit="1"/>
          </p:cNvSpPr>
          <p:nvPr>
            <p:ph type="sldImg"/>
          </p:nvPr>
        </p:nvSpPr>
        <p:spPr>
          <a:solidFill>
            <a:srgbClr val="FFFFFF"/>
          </a:solidFill>
          <a:ln/>
        </p:spPr>
      </p:sp>
      <p:sp>
        <p:nvSpPr>
          <p:cNvPr id="63494" name="Rectangle 3">
            <a:extLst>
              <a:ext uri="{FF2B5EF4-FFF2-40B4-BE49-F238E27FC236}">
                <a16:creationId xmlns:a16="http://schemas.microsoft.com/office/drawing/2014/main" id="{27F7441F-B7CF-389E-CC78-F7108A35FF2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fa-IR" sz="1000" i="1">
                <a:cs typeface="Times New Roman" panose="02020603050405020304" pitchFamily="18" charset="0"/>
              </a:rPr>
              <a:t>FACULTY NOTE:</a:t>
            </a:r>
          </a:p>
          <a:p>
            <a:pPr eaLnBrk="1" hangingPunct="1"/>
            <a:r>
              <a:rPr lang="en-US" altLang="fa-IR" sz="1000">
                <a:cs typeface="Times New Roman" panose="02020603050405020304" pitchFamily="18" charset="0"/>
              </a:rPr>
              <a:t>New production (in South America) with high purity and potency.</a:t>
            </a:r>
          </a:p>
          <a:p>
            <a:pPr eaLnBrk="1" hangingPunct="1"/>
            <a:r>
              <a:rPr lang="en-US" altLang="fa-IR" sz="1000">
                <a:cs typeface="Times New Roman" panose="02020603050405020304" pitchFamily="18" charset="0"/>
              </a:rPr>
              <a:t>More recently a smokeable form has been created.  And a serious increase in pain drug abuse, such as Oxycontin.</a:t>
            </a:r>
          </a:p>
          <a:p>
            <a:pPr eaLnBrk="1" hangingPunct="1"/>
            <a:r>
              <a:rPr lang="en-US" altLang="fa-IR" sz="1000">
                <a:cs typeface="Times New Roman" panose="02020603050405020304" pitchFamily="18" charset="0"/>
              </a:rPr>
              <a:t>Detoxification  - It has limited long-term efficacy because of the strong psychological AND physical addiction.</a:t>
            </a:r>
          </a:p>
          <a:p>
            <a:pPr eaLnBrk="1" hangingPunct="1"/>
            <a:r>
              <a:rPr lang="en-US" altLang="fa-IR" sz="1000">
                <a:cs typeface="Times New Roman" panose="02020603050405020304" pitchFamily="18" charset="0"/>
              </a:rPr>
              <a:t>Medications available – Methodone maintenance is more effective for most users (not psychologically, but it seems to work better).</a:t>
            </a:r>
          </a:p>
          <a:p>
            <a:pPr eaLnBrk="1" hangingPunct="1"/>
            <a:r>
              <a:rPr lang="en-US" altLang="fa-IR" sz="1000">
                <a:cs typeface="Times New Roman" panose="02020603050405020304" pitchFamily="18" charset="0"/>
              </a:rPr>
              <a:t>Euphoria – initial surge of euphoria (“rush”) immediately after injection; enters brain very rapidly, so particularly addictive.  After rush, period of drowsiness (several hours).</a:t>
            </a:r>
          </a:p>
          <a:p>
            <a:pPr eaLnBrk="1" hangingPunct="1"/>
            <a:r>
              <a:rPr lang="en-US" altLang="fa-IR" sz="1000">
                <a:cs typeface="Times New Roman" panose="02020603050405020304" pitchFamily="18" charset="0"/>
              </a:rPr>
              <a:t>Craving – This will affect relapse and ability to comply with treatment.</a:t>
            </a:r>
          </a:p>
          <a:p>
            <a:pPr eaLnBrk="1" hangingPunct="1"/>
            <a:r>
              <a:rPr lang="en-US" altLang="fa-IR" sz="1000">
                <a:cs typeface="Times New Roman" panose="02020603050405020304" pitchFamily="18" charset="0"/>
              </a:rPr>
              <a:t>Intense withdrawal – This can occur within just a few hours of the last time the drug is taken, and peak 2-4 days after last use.</a:t>
            </a:r>
          </a:p>
          <a:p>
            <a:pPr eaLnBrk="1" hangingPunct="1"/>
            <a:r>
              <a:rPr lang="en-US" altLang="fa-IR" sz="1000">
                <a:cs typeface="Times New Roman" panose="02020603050405020304" pitchFamily="18" charset="0"/>
              </a:rPr>
              <a:t>Physical pain – Opiates are unlike other drugs in that withdrawal is accompanied by great physical pain.</a:t>
            </a:r>
            <a:r>
              <a:rPr lang="en-US" altLang="fa-IR" sz="1000"/>
              <a:t> </a:t>
            </a:r>
          </a:p>
          <a:p>
            <a:pPr eaLnBrk="1" hangingPunct="1"/>
            <a:endParaRPr lang="en-US" altLang="fa-IR" sz="1000"/>
          </a:p>
          <a:p>
            <a:pPr eaLnBrk="1" hangingPunct="1"/>
            <a:endParaRPr lang="en-US" altLang="fa-IR" sz="1000"/>
          </a:p>
          <a:p>
            <a:pPr eaLnBrk="1" hangingPunct="1"/>
            <a:r>
              <a:rPr lang="en-US" altLang="fa-IR" sz="1000"/>
              <a:t>Source: Adapted from John N. Marr, MS, Presentation on “Basic Pharmacology – Addiction:  Fact versus Fiction” for the National Drug Court Institute.</a:t>
            </a:r>
          </a:p>
          <a:p>
            <a:pPr eaLnBrk="1" hangingPunct="1"/>
            <a:endParaRPr lang="en-US" altLang="fa-I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8263EEC-0605-030B-C591-2006DEDCB14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5539" name="Rectangle 3">
            <a:extLst>
              <a:ext uri="{FF2B5EF4-FFF2-40B4-BE49-F238E27FC236}">
                <a16:creationId xmlns:a16="http://schemas.microsoft.com/office/drawing/2014/main" id="{934B098D-3F74-9F9B-3745-25445DB1A9C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5540" name="Rectangle 7">
            <a:extLst>
              <a:ext uri="{FF2B5EF4-FFF2-40B4-BE49-F238E27FC236}">
                <a16:creationId xmlns:a16="http://schemas.microsoft.com/office/drawing/2014/main" id="{60424350-2641-754B-6164-D2C3515713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0AE79CE-3767-4321-ADF5-C240286E2D7A}" type="slidenum">
              <a:rPr lang="en-US" altLang="fa-IR" smtClean="0">
                <a:latin typeface="Arial Unicode MS" pitchFamily="34" charset="-128"/>
              </a:rPr>
              <a:pPr fontAlgn="base">
                <a:spcBef>
                  <a:spcPct val="0"/>
                </a:spcBef>
                <a:spcAft>
                  <a:spcPct val="0"/>
                </a:spcAft>
              </a:pPr>
              <a:t>27</a:t>
            </a:fld>
            <a:endParaRPr lang="en-US" altLang="fa-IR">
              <a:latin typeface="Arial Unicode MS" pitchFamily="34" charset="-128"/>
            </a:endParaRPr>
          </a:p>
        </p:txBody>
      </p:sp>
      <p:sp>
        <p:nvSpPr>
          <p:cNvPr id="65541" name="Rectangle 2">
            <a:extLst>
              <a:ext uri="{FF2B5EF4-FFF2-40B4-BE49-F238E27FC236}">
                <a16:creationId xmlns:a16="http://schemas.microsoft.com/office/drawing/2014/main" id="{03536DCA-A82E-F41B-87B8-849590604A21}"/>
              </a:ext>
            </a:extLst>
          </p:cNvPr>
          <p:cNvSpPr>
            <a:spLocks noGrp="1" noRot="1" noChangeAspect="1" noChangeArrowheads="1" noTextEdit="1"/>
          </p:cNvSpPr>
          <p:nvPr>
            <p:ph type="sldImg"/>
          </p:nvPr>
        </p:nvSpPr>
        <p:spPr>
          <a:solidFill>
            <a:srgbClr val="FFFFFF"/>
          </a:solidFill>
          <a:ln/>
        </p:spPr>
      </p:sp>
      <p:sp>
        <p:nvSpPr>
          <p:cNvPr id="65542" name="Rectangle 3">
            <a:extLst>
              <a:ext uri="{FF2B5EF4-FFF2-40B4-BE49-F238E27FC236}">
                <a16:creationId xmlns:a16="http://schemas.microsoft.com/office/drawing/2014/main" id="{AD2FC78E-7058-1BF5-1686-014DD20C516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fa-IR" sz="1000" i="1">
                <a:cs typeface="Times New Roman" panose="02020603050405020304" pitchFamily="18" charset="0"/>
              </a:rPr>
              <a:t>FACULTY NOTE:</a:t>
            </a:r>
          </a:p>
          <a:p>
            <a:pPr eaLnBrk="1" hangingPunct="1"/>
            <a:r>
              <a:rPr lang="en-US" altLang="fa-IR" sz="1000">
                <a:cs typeface="Times New Roman" panose="02020603050405020304" pitchFamily="18" charset="0"/>
              </a:rPr>
              <a:t>Types:  Ecstasy (MDMA); GHB (Gamma Hydroxy Butyrate); Rohypnol (related to Valium)</a:t>
            </a:r>
            <a:r>
              <a:rPr lang="en-US" altLang="fa-IR" sz="1000"/>
              <a:t> </a:t>
            </a:r>
          </a:p>
          <a:p>
            <a:pPr eaLnBrk="1" hangingPunct="1"/>
            <a:endParaRPr lang="en-US" altLang="fa-IR" sz="1000"/>
          </a:p>
          <a:p>
            <a:pPr eaLnBrk="1" hangingPunct="1"/>
            <a:r>
              <a:rPr lang="en-US" altLang="fa-IR" sz="1000"/>
              <a:t>Source: Adapted from John N. Marr, MS, Presentation on “Basic Pharmacology – Addiction:  Fact versus Fiction” for the National Drug Court Institute. Also content from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F875B0D-B0D6-1C4D-3C3C-AE50DC1877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7587" name="Rectangle 3">
            <a:extLst>
              <a:ext uri="{FF2B5EF4-FFF2-40B4-BE49-F238E27FC236}">
                <a16:creationId xmlns:a16="http://schemas.microsoft.com/office/drawing/2014/main" id="{5DDC9AB9-64A0-E978-34D2-FED900560FB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7588" name="Rectangle 7">
            <a:extLst>
              <a:ext uri="{FF2B5EF4-FFF2-40B4-BE49-F238E27FC236}">
                <a16:creationId xmlns:a16="http://schemas.microsoft.com/office/drawing/2014/main" id="{6B437070-0118-2A4D-B287-2D1FB2CD48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963C04C-536D-48C3-B9E3-AC0F2C713C58}" type="slidenum">
              <a:rPr lang="en-US" altLang="fa-IR" smtClean="0">
                <a:latin typeface="Arial Unicode MS" pitchFamily="34" charset="-128"/>
              </a:rPr>
              <a:pPr fontAlgn="base">
                <a:spcBef>
                  <a:spcPct val="0"/>
                </a:spcBef>
                <a:spcAft>
                  <a:spcPct val="0"/>
                </a:spcAft>
              </a:pPr>
              <a:t>28</a:t>
            </a:fld>
            <a:endParaRPr lang="en-US" altLang="fa-IR">
              <a:latin typeface="Arial Unicode MS" pitchFamily="34" charset="-128"/>
            </a:endParaRPr>
          </a:p>
        </p:txBody>
      </p:sp>
      <p:sp>
        <p:nvSpPr>
          <p:cNvPr id="67589" name="Rectangle 2">
            <a:extLst>
              <a:ext uri="{FF2B5EF4-FFF2-40B4-BE49-F238E27FC236}">
                <a16:creationId xmlns:a16="http://schemas.microsoft.com/office/drawing/2014/main" id="{859DCD2D-E2E1-1736-1CA3-E31756CA7525}"/>
              </a:ext>
            </a:extLst>
          </p:cNvPr>
          <p:cNvSpPr>
            <a:spLocks noGrp="1" noRot="1" noChangeAspect="1" noChangeArrowheads="1" noTextEdit="1"/>
          </p:cNvSpPr>
          <p:nvPr>
            <p:ph type="sldImg"/>
          </p:nvPr>
        </p:nvSpPr>
        <p:spPr>
          <a:ln/>
        </p:spPr>
      </p:sp>
      <p:sp>
        <p:nvSpPr>
          <p:cNvPr id="67590" name="Rectangle 3">
            <a:extLst>
              <a:ext uri="{FF2B5EF4-FFF2-40B4-BE49-F238E27FC236}">
                <a16:creationId xmlns:a16="http://schemas.microsoft.com/office/drawing/2014/main" id="{51FAB6AC-8260-064D-999F-3BB9A7DD75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The biological and psychological effects of these substances result in societal disorder.  outside</a:t>
            </a:r>
          </a:p>
          <a:p>
            <a:pPr eaLnBrk="1" hangingPunct="1"/>
            <a:endParaRPr lang="en-US" altLang="fa-IR" sz="1000"/>
          </a:p>
          <a:p>
            <a:pPr eaLnBrk="1" hangingPunct="1"/>
            <a:r>
              <a:rPr lang="en-US" altLang="fa-IR" sz="1000"/>
              <a:t>Slide Source:  “Responding to Substance Abuse:  The Role We All Play,”  The Substance Abuse Leadership Team (SALT) of the Franklin County Courts Conference, SAMSHA Grant No. 4U98 T100 846 and  Peter Banys, M.D., Assoc. Clinical Prof. of Psychiatry, University of California at San Francisco, VA Medical Center, San Francisco.</a:t>
            </a:r>
          </a:p>
          <a:p>
            <a:pPr eaLnBrk="1" hangingPunct="1"/>
            <a:endParaRPr lang="en-US" altLang="fa-I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E2A91A9-7DCD-1896-512F-825C1FB4F93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9635" name="Rectangle 3">
            <a:extLst>
              <a:ext uri="{FF2B5EF4-FFF2-40B4-BE49-F238E27FC236}">
                <a16:creationId xmlns:a16="http://schemas.microsoft.com/office/drawing/2014/main" id="{BFCA9349-BC61-1676-BB53-8A887F58F13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69636" name="Rectangle 7">
            <a:extLst>
              <a:ext uri="{FF2B5EF4-FFF2-40B4-BE49-F238E27FC236}">
                <a16:creationId xmlns:a16="http://schemas.microsoft.com/office/drawing/2014/main" id="{C20024F4-7AB0-CE22-EADA-6A1A317A55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6424AECC-03D6-4269-959B-3E09FCDC2D22}" type="slidenum">
              <a:rPr lang="en-US" altLang="fa-IR" smtClean="0">
                <a:latin typeface="Arial Unicode MS" pitchFamily="34" charset="-128"/>
              </a:rPr>
              <a:pPr fontAlgn="base">
                <a:spcBef>
                  <a:spcPct val="0"/>
                </a:spcBef>
                <a:spcAft>
                  <a:spcPct val="0"/>
                </a:spcAft>
              </a:pPr>
              <a:t>29</a:t>
            </a:fld>
            <a:endParaRPr lang="en-US" altLang="fa-IR">
              <a:latin typeface="Arial Unicode MS" pitchFamily="34" charset="-128"/>
            </a:endParaRPr>
          </a:p>
        </p:txBody>
      </p:sp>
      <p:sp>
        <p:nvSpPr>
          <p:cNvPr id="69637" name="Rectangle 1026">
            <a:extLst>
              <a:ext uri="{FF2B5EF4-FFF2-40B4-BE49-F238E27FC236}">
                <a16:creationId xmlns:a16="http://schemas.microsoft.com/office/drawing/2014/main" id="{B5F81C89-452B-0E12-E0FC-2249177D469A}"/>
              </a:ext>
            </a:extLst>
          </p:cNvPr>
          <p:cNvSpPr>
            <a:spLocks noGrp="1" noRot="1" noChangeAspect="1" noChangeArrowheads="1" noTextEdit="1"/>
          </p:cNvSpPr>
          <p:nvPr>
            <p:ph type="sldImg"/>
          </p:nvPr>
        </p:nvSpPr>
        <p:spPr>
          <a:ln/>
        </p:spPr>
      </p:sp>
      <p:sp>
        <p:nvSpPr>
          <p:cNvPr id="69638" name="Rectangle 1027">
            <a:extLst>
              <a:ext uri="{FF2B5EF4-FFF2-40B4-BE49-F238E27FC236}">
                <a16:creationId xmlns:a16="http://schemas.microsoft.com/office/drawing/2014/main" id="{92154AC7-C19F-18DF-4501-BD3DDB2564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a:t>And lead to immaturity, poor relatedness, and incompetency.</a:t>
            </a:r>
          </a:p>
          <a:p>
            <a:pPr eaLnBrk="1" hangingPunct="1"/>
            <a:endParaRPr lang="en-US" alt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8CBB630-ABCF-0554-A4A2-72FB32F76D6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1683" name="Rectangle 3">
            <a:extLst>
              <a:ext uri="{FF2B5EF4-FFF2-40B4-BE49-F238E27FC236}">
                <a16:creationId xmlns:a16="http://schemas.microsoft.com/office/drawing/2014/main" id="{AF856753-46A5-88D3-6E58-60F8D6EA917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1684" name="Rectangle 7">
            <a:extLst>
              <a:ext uri="{FF2B5EF4-FFF2-40B4-BE49-F238E27FC236}">
                <a16:creationId xmlns:a16="http://schemas.microsoft.com/office/drawing/2014/main" id="{44F4138B-3F22-7931-EED3-64ADFF357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BC2D5EE-B1C8-406F-A0A6-584BB55CDB31}" type="slidenum">
              <a:rPr lang="en-US" altLang="fa-IR" smtClean="0">
                <a:latin typeface="Arial Unicode MS" pitchFamily="34" charset="-128"/>
              </a:rPr>
              <a:pPr fontAlgn="base">
                <a:spcBef>
                  <a:spcPct val="0"/>
                </a:spcBef>
                <a:spcAft>
                  <a:spcPct val="0"/>
                </a:spcAft>
              </a:pPr>
              <a:t>30</a:t>
            </a:fld>
            <a:endParaRPr lang="en-US" altLang="fa-IR">
              <a:latin typeface="Arial Unicode MS" pitchFamily="34" charset="-128"/>
            </a:endParaRPr>
          </a:p>
        </p:txBody>
      </p:sp>
      <p:sp>
        <p:nvSpPr>
          <p:cNvPr id="71685" name="Rectangle 2">
            <a:extLst>
              <a:ext uri="{FF2B5EF4-FFF2-40B4-BE49-F238E27FC236}">
                <a16:creationId xmlns:a16="http://schemas.microsoft.com/office/drawing/2014/main" id="{D268D14D-469D-3986-04B2-E4A8467B824C}"/>
              </a:ext>
            </a:extLst>
          </p:cNvPr>
          <p:cNvSpPr>
            <a:spLocks noGrp="1" noRot="1" noChangeAspect="1" noChangeArrowheads="1" noTextEdit="1"/>
          </p:cNvSpPr>
          <p:nvPr>
            <p:ph type="sldImg"/>
          </p:nvPr>
        </p:nvSpPr>
        <p:spPr>
          <a:ln/>
        </p:spPr>
      </p:sp>
      <p:sp>
        <p:nvSpPr>
          <p:cNvPr id="71686" name="Rectangle 3">
            <a:extLst>
              <a:ext uri="{FF2B5EF4-FFF2-40B4-BE49-F238E27FC236}">
                <a16:creationId xmlns:a16="http://schemas.microsoft.com/office/drawing/2014/main" id="{A859E9C2-5AC0-C470-3116-5CCF7AD21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And violence under the influence or when withdrawing.</a:t>
            </a:r>
          </a:p>
          <a:p>
            <a:pPr eaLnBrk="1" hangingPunct="1"/>
            <a:endParaRPr lang="en-US" altLang="fa-IR" sz="1000"/>
          </a:p>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endParaRPr lang="en-US" altLang="fa-IR"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8D00095-5D97-2125-9A13-6A25930AB81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3731" name="Rectangle 3">
            <a:extLst>
              <a:ext uri="{FF2B5EF4-FFF2-40B4-BE49-F238E27FC236}">
                <a16:creationId xmlns:a16="http://schemas.microsoft.com/office/drawing/2014/main" id="{45B5D4FA-8423-7672-ED36-49D0C3EB325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3732" name="Rectangle 7">
            <a:extLst>
              <a:ext uri="{FF2B5EF4-FFF2-40B4-BE49-F238E27FC236}">
                <a16:creationId xmlns:a16="http://schemas.microsoft.com/office/drawing/2014/main" id="{5E736720-1C5F-B6B4-352B-72D770E63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B470FCB-E149-4C5A-B86F-D3633222109D}" type="slidenum">
              <a:rPr lang="en-US" altLang="fa-IR" smtClean="0">
                <a:latin typeface="Arial Unicode MS" pitchFamily="34" charset="-128"/>
              </a:rPr>
              <a:pPr fontAlgn="base">
                <a:spcBef>
                  <a:spcPct val="0"/>
                </a:spcBef>
                <a:spcAft>
                  <a:spcPct val="0"/>
                </a:spcAft>
              </a:pPr>
              <a:t>31</a:t>
            </a:fld>
            <a:endParaRPr lang="en-US" altLang="fa-IR">
              <a:latin typeface="Arial Unicode MS" pitchFamily="34" charset="-128"/>
            </a:endParaRPr>
          </a:p>
        </p:txBody>
      </p:sp>
      <p:sp>
        <p:nvSpPr>
          <p:cNvPr id="73733" name="Rectangle 2">
            <a:extLst>
              <a:ext uri="{FF2B5EF4-FFF2-40B4-BE49-F238E27FC236}">
                <a16:creationId xmlns:a16="http://schemas.microsoft.com/office/drawing/2014/main" id="{61277981-EE4C-E09E-666E-680567B75520}"/>
              </a:ext>
            </a:extLst>
          </p:cNvPr>
          <p:cNvSpPr>
            <a:spLocks noGrp="1" noRot="1" noChangeAspect="1" noChangeArrowheads="1" noTextEdit="1"/>
          </p:cNvSpPr>
          <p:nvPr>
            <p:ph type="sldImg"/>
          </p:nvPr>
        </p:nvSpPr>
        <p:spPr>
          <a:xfrm>
            <a:off x="1182688" y="544513"/>
            <a:ext cx="4648200" cy="3486150"/>
          </a:xfrm>
          <a:ln/>
        </p:spPr>
      </p:sp>
      <p:sp>
        <p:nvSpPr>
          <p:cNvPr id="73734" name="Rectangle 3">
            <a:extLst>
              <a:ext uri="{FF2B5EF4-FFF2-40B4-BE49-F238E27FC236}">
                <a16:creationId xmlns:a16="http://schemas.microsoft.com/office/drawing/2014/main" id="{188B299A-EC02-940B-7C0A-053EC457DC1B}"/>
              </a:ext>
            </a:extLst>
          </p:cNvPr>
          <p:cNvSpPr>
            <a:spLocks noGrp="1" noChangeArrowheads="1"/>
          </p:cNvSpPr>
          <p:nvPr>
            <p:ph type="body" idx="1"/>
          </p:nvPr>
        </p:nvSpPr>
        <p:spPr>
          <a:xfrm>
            <a:off x="700088" y="4105275"/>
            <a:ext cx="5767387" cy="4646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endParaRPr lang="fa-IR" alt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CDE42D2-4183-3B50-1AE2-7714C1F72A0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6803" name="Rectangle 3">
            <a:extLst>
              <a:ext uri="{FF2B5EF4-FFF2-40B4-BE49-F238E27FC236}">
                <a16:creationId xmlns:a16="http://schemas.microsoft.com/office/drawing/2014/main" id="{E330DB23-0443-E19F-9F4E-970E4D874E8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6804" name="Rectangle 7">
            <a:extLst>
              <a:ext uri="{FF2B5EF4-FFF2-40B4-BE49-F238E27FC236}">
                <a16:creationId xmlns:a16="http://schemas.microsoft.com/office/drawing/2014/main" id="{9E3CBDF0-4795-A146-6C87-5781AFBA5F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151F178-FF0E-41B7-ACE2-66D0958C13A8}" type="slidenum">
              <a:rPr lang="en-US" altLang="fa-IR" smtClean="0">
                <a:latin typeface="Arial Unicode MS" pitchFamily="34" charset="-128"/>
              </a:rPr>
              <a:pPr fontAlgn="base">
                <a:spcBef>
                  <a:spcPct val="0"/>
                </a:spcBef>
                <a:spcAft>
                  <a:spcPct val="0"/>
                </a:spcAft>
              </a:pPr>
              <a:t>33</a:t>
            </a:fld>
            <a:endParaRPr lang="en-US" altLang="fa-IR">
              <a:latin typeface="Arial Unicode MS" pitchFamily="34" charset="-128"/>
            </a:endParaRPr>
          </a:p>
        </p:txBody>
      </p:sp>
      <p:sp>
        <p:nvSpPr>
          <p:cNvPr id="76805" name="Rectangle 2">
            <a:extLst>
              <a:ext uri="{FF2B5EF4-FFF2-40B4-BE49-F238E27FC236}">
                <a16:creationId xmlns:a16="http://schemas.microsoft.com/office/drawing/2014/main" id="{4B66CAD5-0F1A-553B-9372-4CD275E32E6D}"/>
              </a:ext>
            </a:extLst>
          </p:cNvPr>
          <p:cNvSpPr>
            <a:spLocks noGrp="1" noRot="1" noChangeAspect="1" noChangeArrowheads="1" noTextEdit="1"/>
          </p:cNvSpPr>
          <p:nvPr>
            <p:ph type="sldImg"/>
          </p:nvPr>
        </p:nvSpPr>
        <p:spPr>
          <a:xfrm>
            <a:off x="1182688" y="542925"/>
            <a:ext cx="4648200" cy="3486150"/>
          </a:xfrm>
          <a:ln/>
        </p:spPr>
      </p:sp>
      <p:sp>
        <p:nvSpPr>
          <p:cNvPr id="76806" name="Rectangle 3">
            <a:extLst>
              <a:ext uri="{FF2B5EF4-FFF2-40B4-BE49-F238E27FC236}">
                <a16:creationId xmlns:a16="http://schemas.microsoft.com/office/drawing/2014/main" id="{DABE3EC3-6818-D174-7968-D5A431FA32AF}"/>
              </a:ext>
            </a:extLst>
          </p:cNvPr>
          <p:cNvSpPr>
            <a:spLocks noGrp="1" noChangeArrowheads="1"/>
          </p:cNvSpPr>
          <p:nvPr>
            <p:ph type="body" idx="1"/>
          </p:nvPr>
        </p:nvSpPr>
        <p:spPr>
          <a:xfrm>
            <a:off x="701675" y="4105275"/>
            <a:ext cx="5764213"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F3B4E02-35EE-4537-806C-5CD095ED9F0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9459" name="Rectangle 3">
            <a:extLst>
              <a:ext uri="{FF2B5EF4-FFF2-40B4-BE49-F238E27FC236}">
                <a16:creationId xmlns:a16="http://schemas.microsoft.com/office/drawing/2014/main" id="{D7423B3E-1F5E-FCFE-98E1-4384597F214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9460" name="Rectangle 7">
            <a:extLst>
              <a:ext uri="{FF2B5EF4-FFF2-40B4-BE49-F238E27FC236}">
                <a16:creationId xmlns:a16="http://schemas.microsoft.com/office/drawing/2014/main" id="{793053F6-D644-FEB3-6AF0-ED5616724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6069D53-B327-49E1-BB94-E57312970A17}" type="slidenum">
              <a:rPr lang="en-US" altLang="fa-IR" smtClean="0">
                <a:latin typeface="Arial Unicode MS" pitchFamily="34" charset="-128"/>
              </a:rPr>
              <a:pPr fontAlgn="base">
                <a:spcBef>
                  <a:spcPct val="0"/>
                </a:spcBef>
                <a:spcAft>
                  <a:spcPct val="0"/>
                </a:spcAft>
              </a:pPr>
              <a:t>3</a:t>
            </a:fld>
            <a:endParaRPr lang="en-US" altLang="fa-IR">
              <a:latin typeface="Arial Unicode MS" pitchFamily="34" charset="-128"/>
            </a:endParaRPr>
          </a:p>
        </p:txBody>
      </p:sp>
      <p:sp>
        <p:nvSpPr>
          <p:cNvPr id="19461" name="Rectangle 2">
            <a:extLst>
              <a:ext uri="{FF2B5EF4-FFF2-40B4-BE49-F238E27FC236}">
                <a16:creationId xmlns:a16="http://schemas.microsoft.com/office/drawing/2014/main" id="{E3878B05-E0F4-E4AC-BF9B-E93C61CC2B9C}"/>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2769A706-04CA-CC29-35E0-A8CEA810E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My lecture will discuss what you see on the outside and what is happening inside the person who is chemically dependent.  </a:t>
            </a:r>
          </a:p>
          <a:p>
            <a:pPr eaLnBrk="1" hangingPunct="1"/>
            <a:endParaRPr lang="en-US" altLang="fa-IR" sz="1000"/>
          </a:p>
          <a:p>
            <a:pPr eaLnBrk="1" hangingPunct="1"/>
            <a:r>
              <a:rPr lang="en-US" altLang="fa-IR" sz="1000"/>
              <a:t>It is important to realize that CD is a CD.</a:t>
            </a:r>
          </a:p>
          <a:p>
            <a:pPr eaLnBrk="1" hangingPunct="1"/>
            <a:endParaRPr lang="en-US" altLang="fa-IR" sz="1000"/>
          </a:p>
          <a:p>
            <a:pPr eaLnBrk="1" hangingPunct="1"/>
            <a:r>
              <a:rPr lang="en-US" altLang="fa-IR" sz="1000"/>
              <a:t>Image Source:  National Institute on Drug Abuse (NIDA) Teaching Packet No. 1:  “The Brain &amp; the Actions  of Cocaine, Opiates, and Marijuana”  http://www.nida.nih.gov/pubs/teaching/Teaching2.html</a:t>
            </a:r>
          </a:p>
          <a:p>
            <a:pPr eaLnBrk="1" hangingPunct="1"/>
            <a:endParaRPr lang="en-US" altLang="fa-IR" sz="1000"/>
          </a:p>
          <a:p>
            <a:pPr eaLnBrk="1" hangingPunct="1"/>
            <a:endParaRPr lang="en-US" alt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45BF2B4-B42B-F20B-970B-0EFD818C4E5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9875" name="Rectangle 3">
            <a:extLst>
              <a:ext uri="{FF2B5EF4-FFF2-40B4-BE49-F238E27FC236}">
                <a16:creationId xmlns:a16="http://schemas.microsoft.com/office/drawing/2014/main" id="{BDBC0D64-F4BD-B59C-C15A-6413BCE29C8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79876" name="Rectangle 7">
            <a:extLst>
              <a:ext uri="{FF2B5EF4-FFF2-40B4-BE49-F238E27FC236}">
                <a16:creationId xmlns:a16="http://schemas.microsoft.com/office/drawing/2014/main" id="{AC4CF2D5-32A2-6749-0409-A7060CCCC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E7AFA1-578A-4780-A87F-256077A98D54}" type="slidenum">
              <a:rPr lang="en-US" altLang="fa-IR" smtClean="0">
                <a:latin typeface="Arial Unicode MS" pitchFamily="34" charset="-128"/>
              </a:rPr>
              <a:pPr fontAlgn="base">
                <a:spcBef>
                  <a:spcPct val="0"/>
                </a:spcBef>
                <a:spcAft>
                  <a:spcPct val="0"/>
                </a:spcAft>
              </a:pPr>
              <a:t>35</a:t>
            </a:fld>
            <a:endParaRPr lang="en-US" altLang="fa-IR">
              <a:latin typeface="Arial Unicode MS" pitchFamily="34" charset="-128"/>
            </a:endParaRPr>
          </a:p>
        </p:txBody>
      </p:sp>
      <p:sp>
        <p:nvSpPr>
          <p:cNvPr id="79877" name="Rectangle 2">
            <a:extLst>
              <a:ext uri="{FF2B5EF4-FFF2-40B4-BE49-F238E27FC236}">
                <a16:creationId xmlns:a16="http://schemas.microsoft.com/office/drawing/2014/main" id="{0474CD50-299B-FCBB-D133-1AE181F93B3B}"/>
              </a:ext>
            </a:extLst>
          </p:cNvPr>
          <p:cNvSpPr>
            <a:spLocks noGrp="1" noRot="1" noChangeAspect="1" noChangeArrowheads="1" noTextEdit="1"/>
          </p:cNvSpPr>
          <p:nvPr>
            <p:ph type="sldImg"/>
          </p:nvPr>
        </p:nvSpPr>
        <p:spPr>
          <a:xfrm>
            <a:off x="1182688" y="542925"/>
            <a:ext cx="4648200" cy="3486150"/>
          </a:xfrm>
          <a:ln/>
        </p:spPr>
      </p:sp>
      <p:sp>
        <p:nvSpPr>
          <p:cNvPr id="79878" name="Rectangle 3">
            <a:extLst>
              <a:ext uri="{FF2B5EF4-FFF2-40B4-BE49-F238E27FC236}">
                <a16:creationId xmlns:a16="http://schemas.microsoft.com/office/drawing/2014/main" id="{CC1198CE-B04F-433C-5A24-C01EC993193B}"/>
              </a:ext>
            </a:extLst>
          </p:cNvPr>
          <p:cNvSpPr>
            <a:spLocks noGrp="1" noChangeArrowheads="1"/>
          </p:cNvSpPr>
          <p:nvPr>
            <p:ph type="body" idx="1"/>
          </p:nvPr>
        </p:nvSpPr>
        <p:spPr>
          <a:xfrm>
            <a:off x="701675" y="4105275"/>
            <a:ext cx="5764213"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2009D53-7FFE-5510-CD47-2EEA31F1056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1923" name="Rectangle 3">
            <a:extLst>
              <a:ext uri="{FF2B5EF4-FFF2-40B4-BE49-F238E27FC236}">
                <a16:creationId xmlns:a16="http://schemas.microsoft.com/office/drawing/2014/main" id="{B01C65AF-53FE-7CF1-9183-8CE817BA876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1924" name="Rectangle 7">
            <a:extLst>
              <a:ext uri="{FF2B5EF4-FFF2-40B4-BE49-F238E27FC236}">
                <a16:creationId xmlns:a16="http://schemas.microsoft.com/office/drawing/2014/main" id="{FA6F6C9F-8E55-66F0-76E8-5D82012D3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AEAA634-D74C-41B3-AC95-F49489082E09}" type="slidenum">
              <a:rPr lang="en-US" altLang="fa-IR" smtClean="0">
                <a:latin typeface="Arial Unicode MS" pitchFamily="34" charset="-128"/>
              </a:rPr>
              <a:pPr fontAlgn="base">
                <a:spcBef>
                  <a:spcPct val="0"/>
                </a:spcBef>
                <a:spcAft>
                  <a:spcPct val="0"/>
                </a:spcAft>
              </a:pPr>
              <a:t>36</a:t>
            </a:fld>
            <a:endParaRPr lang="en-US" altLang="fa-IR">
              <a:latin typeface="Arial Unicode MS" pitchFamily="34" charset="-128"/>
            </a:endParaRPr>
          </a:p>
        </p:txBody>
      </p:sp>
      <p:sp>
        <p:nvSpPr>
          <p:cNvPr id="81925" name="Rectangle 2">
            <a:extLst>
              <a:ext uri="{FF2B5EF4-FFF2-40B4-BE49-F238E27FC236}">
                <a16:creationId xmlns:a16="http://schemas.microsoft.com/office/drawing/2014/main" id="{59EFFDBD-802B-BA30-DEAF-113C4E6752E1}"/>
              </a:ext>
            </a:extLst>
          </p:cNvPr>
          <p:cNvSpPr>
            <a:spLocks noGrp="1" noRot="1" noChangeAspect="1" noChangeArrowheads="1" noTextEdit="1"/>
          </p:cNvSpPr>
          <p:nvPr>
            <p:ph type="sldImg"/>
          </p:nvPr>
        </p:nvSpPr>
        <p:spPr>
          <a:xfrm>
            <a:off x="1182688" y="696913"/>
            <a:ext cx="4648200" cy="3486150"/>
          </a:xfrm>
          <a:ln/>
        </p:spPr>
      </p:sp>
      <p:sp>
        <p:nvSpPr>
          <p:cNvPr id="81926" name="Rectangle 3">
            <a:extLst>
              <a:ext uri="{FF2B5EF4-FFF2-40B4-BE49-F238E27FC236}">
                <a16:creationId xmlns:a16="http://schemas.microsoft.com/office/drawing/2014/main" id="{F2155633-778E-6F28-F1D4-32AF029E728E}"/>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D6CBC3B-77CC-E77D-12C3-BE46C603650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3971" name="Rectangle 3">
            <a:extLst>
              <a:ext uri="{FF2B5EF4-FFF2-40B4-BE49-F238E27FC236}">
                <a16:creationId xmlns:a16="http://schemas.microsoft.com/office/drawing/2014/main" id="{1498DCEC-609A-5504-5874-93F9CB8D352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3972" name="Rectangle 7">
            <a:extLst>
              <a:ext uri="{FF2B5EF4-FFF2-40B4-BE49-F238E27FC236}">
                <a16:creationId xmlns:a16="http://schemas.microsoft.com/office/drawing/2014/main" id="{606D2CBB-5E50-9086-7068-4CCF5520C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CD87973D-6A1E-440A-979E-35277CF6A296}" type="slidenum">
              <a:rPr lang="en-US" altLang="fa-IR" smtClean="0">
                <a:latin typeface="Arial Unicode MS" pitchFamily="34" charset="-128"/>
              </a:rPr>
              <a:pPr fontAlgn="base">
                <a:spcBef>
                  <a:spcPct val="0"/>
                </a:spcBef>
                <a:spcAft>
                  <a:spcPct val="0"/>
                </a:spcAft>
              </a:pPr>
              <a:t>37</a:t>
            </a:fld>
            <a:endParaRPr lang="en-US" altLang="fa-IR">
              <a:latin typeface="Arial Unicode MS" pitchFamily="34" charset="-128"/>
            </a:endParaRPr>
          </a:p>
        </p:txBody>
      </p:sp>
      <p:sp>
        <p:nvSpPr>
          <p:cNvPr id="83973" name="Rectangle 2">
            <a:extLst>
              <a:ext uri="{FF2B5EF4-FFF2-40B4-BE49-F238E27FC236}">
                <a16:creationId xmlns:a16="http://schemas.microsoft.com/office/drawing/2014/main" id="{37A9D1F9-C109-F25D-31EB-AD5A4B0DD4BB}"/>
              </a:ext>
            </a:extLst>
          </p:cNvPr>
          <p:cNvSpPr>
            <a:spLocks noGrp="1" noRot="1" noChangeAspect="1" noChangeArrowheads="1" noTextEdit="1"/>
          </p:cNvSpPr>
          <p:nvPr>
            <p:ph type="sldImg"/>
          </p:nvPr>
        </p:nvSpPr>
        <p:spPr>
          <a:xfrm>
            <a:off x="1182688" y="696913"/>
            <a:ext cx="4648200" cy="3486150"/>
          </a:xfrm>
          <a:ln/>
        </p:spPr>
      </p:sp>
      <p:sp>
        <p:nvSpPr>
          <p:cNvPr id="83974" name="Rectangle 3">
            <a:extLst>
              <a:ext uri="{FF2B5EF4-FFF2-40B4-BE49-F238E27FC236}">
                <a16:creationId xmlns:a16="http://schemas.microsoft.com/office/drawing/2014/main" id="{E5D371B3-1FF4-0EF1-8F2D-9FDAF45D954F}"/>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A4BAF77-845E-E421-4839-40D9113B39A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6019" name="Rectangle 3">
            <a:extLst>
              <a:ext uri="{FF2B5EF4-FFF2-40B4-BE49-F238E27FC236}">
                <a16:creationId xmlns:a16="http://schemas.microsoft.com/office/drawing/2014/main" id="{3713A9E3-B021-0AA8-20BB-701B6CB1337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6020" name="Rectangle 7">
            <a:extLst>
              <a:ext uri="{FF2B5EF4-FFF2-40B4-BE49-F238E27FC236}">
                <a16:creationId xmlns:a16="http://schemas.microsoft.com/office/drawing/2014/main" id="{BD8C29D3-3B55-C7A7-D744-3D709E52A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FAA0F11-D3C1-4344-8C81-407284C33D79}" type="slidenum">
              <a:rPr lang="en-US" altLang="fa-IR" smtClean="0">
                <a:latin typeface="Arial Unicode MS" pitchFamily="34" charset="-128"/>
              </a:rPr>
              <a:pPr fontAlgn="base">
                <a:spcBef>
                  <a:spcPct val="0"/>
                </a:spcBef>
                <a:spcAft>
                  <a:spcPct val="0"/>
                </a:spcAft>
              </a:pPr>
              <a:t>38</a:t>
            </a:fld>
            <a:endParaRPr lang="en-US" altLang="fa-IR">
              <a:latin typeface="Arial Unicode MS" pitchFamily="34" charset="-128"/>
            </a:endParaRPr>
          </a:p>
        </p:txBody>
      </p:sp>
      <p:sp>
        <p:nvSpPr>
          <p:cNvPr id="86021" name="Rectangle 2">
            <a:extLst>
              <a:ext uri="{FF2B5EF4-FFF2-40B4-BE49-F238E27FC236}">
                <a16:creationId xmlns:a16="http://schemas.microsoft.com/office/drawing/2014/main" id="{CD225146-6AB7-527B-AAA0-9A86CBE6DB2B}"/>
              </a:ext>
            </a:extLst>
          </p:cNvPr>
          <p:cNvSpPr>
            <a:spLocks noGrp="1" noRot="1" noChangeAspect="1" noChangeArrowheads="1" noTextEdit="1"/>
          </p:cNvSpPr>
          <p:nvPr>
            <p:ph type="sldImg"/>
          </p:nvPr>
        </p:nvSpPr>
        <p:spPr>
          <a:xfrm>
            <a:off x="1182688" y="696913"/>
            <a:ext cx="4648200" cy="3486150"/>
          </a:xfrm>
          <a:ln/>
        </p:spPr>
      </p:sp>
      <p:sp>
        <p:nvSpPr>
          <p:cNvPr id="86022" name="Rectangle 3">
            <a:extLst>
              <a:ext uri="{FF2B5EF4-FFF2-40B4-BE49-F238E27FC236}">
                <a16:creationId xmlns:a16="http://schemas.microsoft.com/office/drawing/2014/main" id="{641B4D22-C5FA-D513-9A2C-74A03B4159FD}"/>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53CE183-B61A-079A-0E9C-E6F7527455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8067" name="Rectangle 3">
            <a:extLst>
              <a:ext uri="{FF2B5EF4-FFF2-40B4-BE49-F238E27FC236}">
                <a16:creationId xmlns:a16="http://schemas.microsoft.com/office/drawing/2014/main" id="{07B6C776-A819-BF72-B45C-3507491C32E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88068" name="Rectangle 7">
            <a:extLst>
              <a:ext uri="{FF2B5EF4-FFF2-40B4-BE49-F238E27FC236}">
                <a16:creationId xmlns:a16="http://schemas.microsoft.com/office/drawing/2014/main" id="{C5F38702-D14B-31DC-2354-5AD5F344B6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AF5A1972-CC4C-4586-A330-5E2B3DC8082A}" type="slidenum">
              <a:rPr lang="en-US" altLang="fa-IR" smtClean="0">
                <a:latin typeface="Arial Unicode MS" pitchFamily="34" charset="-128"/>
              </a:rPr>
              <a:pPr fontAlgn="base">
                <a:spcBef>
                  <a:spcPct val="0"/>
                </a:spcBef>
                <a:spcAft>
                  <a:spcPct val="0"/>
                </a:spcAft>
              </a:pPr>
              <a:t>39</a:t>
            </a:fld>
            <a:endParaRPr lang="en-US" altLang="fa-IR">
              <a:latin typeface="Arial Unicode MS" pitchFamily="34" charset="-128"/>
            </a:endParaRPr>
          </a:p>
        </p:txBody>
      </p:sp>
      <p:sp>
        <p:nvSpPr>
          <p:cNvPr id="88069" name="Rectangle 2">
            <a:extLst>
              <a:ext uri="{FF2B5EF4-FFF2-40B4-BE49-F238E27FC236}">
                <a16:creationId xmlns:a16="http://schemas.microsoft.com/office/drawing/2014/main" id="{3C983079-8407-6641-1AC1-960E966231E5}"/>
              </a:ext>
            </a:extLst>
          </p:cNvPr>
          <p:cNvSpPr>
            <a:spLocks noGrp="1" noRot="1" noChangeAspect="1" noChangeArrowheads="1" noTextEdit="1"/>
          </p:cNvSpPr>
          <p:nvPr>
            <p:ph type="sldImg"/>
          </p:nvPr>
        </p:nvSpPr>
        <p:spPr>
          <a:xfrm>
            <a:off x="1182688" y="542925"/>
            <a:ext cx="4648200" cy="3486150"/>
          </a:xfrm>
          <a:ln/>
        </p:spPr>
      </p:sp>
      <p:sp>
        <p:nvSpPr>
          <p:cNvPr id="88070" name="Rectangle 3">
            <a:extLst>
              <a:ext uri="{FF2B5EF4-FFF2-40B4-BE49-F238E27FC236}">
                <a16:creationId xmlns:a16="http://schemas.microsoft.com/office/drawing/2014/main" id="{122B4371-A23C-3AE8-8AC9-61AB8E782045}"/>
              </a:ext>
            </a:extLst>
          </p:cNvPr>
          <p:cNvSpPr>
            <a:spLocks noGrp="1" noChangeArrowheads="1"/>
          </p:cNvSpPr>
          <p:nvPr>
            <p:ph type="body" idx="1"/>
          </p:nvPr>
        </p:nvSpPr>
        <p:spPr>
          <a:xfrm>
            <a:off x="701675" y="4105275"/>
            <a:ext cx="5764213"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a:t>Slide source: Eastman &amp; Fawcett</a:t>
            </a:r>
            <a:r>
              <a:rPr lang="en-US" altLang="fa-IR" i="1"/>
              <a:t>: Prin and Pract of Addiction Psychiatry</a:t>
            </a:r>
            <a:r>
              <a:rPr lang="en-US" altLang="fa-IR"/>
              <a:t>, p407, 1997.</a:t>
            </a:r>
          </a:p>
          <a:p>
            <a:pPr eaLnBrk="1" hangingPunct="1"/>
            <a:r>
              <a:rPr lang="en-US" altLang="fa-IR"/>
              <a:t>Morbidity:  illness &amp; disability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3D7B2861-3135-0211-8A34-9898E3F77C8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0115" name="Rectangle 3">
            <a:extLst>
              <a:ext uri="{FF2B5EF4-FFF2-40B4-BE49-F238E27FC236}">
                <a16:creationId xmlns:a16="http://schemas.microsoft.com/office/drawing/2014/main" id="{41AED82E-ABB2-2791-DA3E-4CB741E0EE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0116" name="Rectangle 7">
            <a:extLst>
              <a:ext uri="{FF2B5EF4-FFF2-40B4-BE49-F238E27FC236}">
                <a16:creationId xmlns:a16="http://schemas.microsoft.com/office/drawing/2014/main" id="{83986944-6D21-BBC4-2DB5-8129FE8572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95B5DF4-3282-4C52-9E84-1D4C333C0217}" type="slidenum">
              <a:rPr lang="en-US" altLang="fa-IR" smtClean="0">
                <a:latin typeface="Arial Unicode MS" pitchFamily="34" charset="-128"/>
              </a:rPr>
              <a:pPr fontAlgn="base">
                <a:spcBef>
                  <a:spcPct val="0"/>
                </a:spcBef>
                <a:spcAft>
                  <a:spcPct val="0"/>
                </a:spcAft>
              </a:pPr>
              <a:t>40</a:t>
            </a:fld>
            <a:endParaRPr lang="en-US" altLang="fa-IR">
              <a:latin typeface="Arial Unicode MS" pitchFamily="34" charset="-128"/>
            </a:endParaRPr>
          </a:p>
        </p:txBody>
      </p:sp>
      <p:sp>
        <p:nvSpPr>
          <p:cNvPr id="90117" name="Rectangle 2">
            <a:extLst>
              <a:ext uri="{FF2B5EF4-FFF2-40B4-BE49-F238E27FC236}">
                <a16:creationId xmlns:a16="http://schemas.microsoft.com/office/drawing/2014/main" id="{A5C195BB-13C3-9857-E8CA-1F80502AD3D1}"/>
              </a:ext>
            </a:extLst>
          </p:cNvPr>
          <p:cNvSpPr>
            <a:spLocks noGrp="1" noRot="1" noChangeAspect="1" noChangeArrowheads="1" noTextEdit="1"/>
          </p:cNvSpPr>
          <p:nvPr>
            <p:ph type="sldImg"/>
          </p:nvPr>
        </p:nvSpPr>
        <p:spPr>
          <a:ln/>
        </p:spPr>
      </p:sp>
      <p:sp>
        <p:nvSpPr>
          <p:cNvPr id="90118" name="Rectangle 3">
            <a:extLst>
              <a:ext uri="{FF2B5EF4-FFF2-40B4-BE49-F238E27FC236}">
                <a16:creationId xmlns:a16="http://schemas.microsoft.com/office/drawing/2014/main" id="{29E2D64B-4608-7611-80B1-BB5D05D942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To complicate the problem.  Having a co-existing disorder leads to increased substance abuse and vice versa.  In 2003, about 22 % of adults with substance abuse or dependence had a serious mental illness. That’s 4.2 million adults.  Of those without SA or CD, 8% had SMI.</a:t>
            </a:r>
          </a:p>
          <a:p>
            <a:pPr eaLnBrk="1" hangingPunct="1"/>
            <a:r>
              <a:rPr lang="en-US" altLang="fa-IR" sz="1000"/>
              <a:t>And don’t forget the physical effects of chemicals, on the brain and on the body.  A downward spiral.</a:t>
            </a:r>
          </a:p>
          <a:p>
            <a:pPr eaLnBrk="1" hangingPunct="1"/>
            <a:endParaRPr lang="en-US" altLang="fa-IR" sz="1000"/>
          </a:p>
          <a:p>
            <a:pPr eaLnBrk="1" hangingPunct="1"/>
            <a:r>
              <a:rPr lang="en-US" altLang="fa-IR" sz="1000"/>
              <a:t>Slide Source:  “Alcohol and Other Drugs and the Courts” curriculum, Judge Peggy Fulton Hora, Alameda County Superior Court, Hayward, CA.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644F47B-7AF1-9B53-13AF-2244AB6EE87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2163" name="Rectangle 3">
            <a:extLst>
              <a:ext uri="{FF2B5EF4-FFF2-40B4-BE49-F238E27FC236}">
                <a16:creationId xmlns:a16="http://schemas.microsoft.com/office/drawing/2014/main" id="{51877517-AD10-B4B7-AB5E-C05E0C37909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2164" name="Rectangle 7">
            <a:extLst>
              <a:ext uri="{FF2B5EF4-FFF2-40B4-BE49-F238E27FC236}">
                <a16:creationId xmlns:a16="http://schemas.microsoft.com/office/drawing/2014/main" id="{D7202F99-B704-4BFC-9627-A5EBE175A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31DB457-535B-4EDA-8186-4D8A63A7F2F8}" type="slidenum">
              <a:rPr lang="en-US" altLang="fa-IR" smtClean="0">
                <a:latin typeface="Arial Unicode MS" pitchFamily="34" charset="-128"/>
              </a:rPr>
              <a:pPr fontAlgn="base">
                <a:spcBef>
                  <a:spcPct val="0"/>
                </a:spcBef>
                <a:spcAft>
                  <a:spcPct val="0"/>
                </a:spcAft>
              </a:pPr>
              <a:t>41</a:t>
            </a:fld>
            <a:endParaRPr lang="en-US" altLang="fa-IR">
              <a:latin typeface="Arial Unicode MS" pitchFamily="34" charset="-128"/>
            </a:endParaRPr>
          </a:p>
        </p:txBody>
      </p:sp>
      <p:sp>
        <p:nvSpPr>
          <p:cNvPr id="92165" name="Rectangle 2">
            <a:extLst>
              <a:ext uri="{FF2B5EF4-FFF2-40B4-BE49-F238E27FC236}">
                <a16:creationId xmlns:a16="http://schemas.microsoft.com/office/drawing/2014/main" id="{94A3D37E-A9CF-F259-1E5A-34FD51580F03}"/>
              </a:ext>
            </a:extLst>
          </p:cNvPr>
          <p:cNvSpPr>
            <a:spLocks noGrp="1" noRot="1" noChangeAspect="1" noChangeArrowheads="1" noTextEdit="1"/>
          </p:cNvSpPr>
          <p:nvPr>
            <p:ph type="sldImg"/>
          </p:nvPr>
        </p:nvSpPr>
        <p:spPr>
          <a:ln/>
        </p:spPr>
      </p:sp>
      <p:sp>
        <p:nvSpPr>
          <p:cNvPr id="92166" name="Rectangle 3">
            <a:extLst>
              <a:ext uri="{FF2B5EF4-FFF2-40B4-BE49-F238E27FC236}">
                <a16:creationId xmlns:a16="http://schemas.microsoft.com/office/drawing/2014/main" id="{6A74FCDC-DFAB-6427-14FF-EECF587D8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To complicate the problem.  Having a co-existing disorder leads to increased substance abuse and vice versa.  In 2003, about 22 % of adults with substance abuse or dependence had a serious mental illness. That’s 4.2 million adults.  Of those without SA or CD, 8% had SMI.</a:t>
            </a:r>
          </a:p>
          <a:p>
            <a:pPr eaLnBrk="1" hangingPunct="1"/>
            <a:r>
              <a:rPr lang="en-US" altLang="fa-IR" sz="1000"/>
              <a:t>And don’t forget the physical effects of chemicals, on the brain and on the body.  A downward spiral.</a:t>
            </a:r>
          </a:p>
          <a:p>
            <a:pPr eaLnBrk="1" hangingPunct="1"/>
            <a:endParaRPr lang="en-US" altLang="fa-IR" sz="1000"/>
          </a:p>
          <a:p>
            <a:pPr eaLnBrk="1" hangingPunct="1"/>
            <a:r>
              <a:rPr lang="en-US" altLang="fa-IR" sz="1000"/>
              <a:t>Slide Source:  “Alcohol and Other Drugs and the Courts” curriculum, Judge Peggy Fulton Hora, Alameda County Superior Court, Hayward, CA.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1381460-C931-7AE0-A6C5-B6EDF27AA60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7283" name="Rectangle 3">
            <a:extLst>
              <a:ext uri="{FF2B5EF4-FFF2-40B4-BE49-F238E27FC236}">
                <a16:creationId xmlns:a16="http://schemas.microsoft.com/office/drawing/2014/main" id="{4D606C06-9D3D-382E-D66F-BFB7529F973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7284" name="Rectangle 7">
            <a:extLst>
              <a:ext uri="{FF2B5EF4-FFF2-40B4-BE49-F238E27FC236}">
                <a16:creationId xmlns:a16="http://schemas.microsoft.com/office/drawing/2014/main" id="{5F9CA4C5-7B9C-C5B1-39C8-74A0BEA08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3A4A846-A757-4986-AABE-8171A46C5F9E}" type="slidenum">
              <a:rPr lang="en-US" altLang="fa-IR" smtClean="0">
                <a:latin typeface="Arial Unicode MS" pitchFamily="34" charset="-128"/>
              </a:rPr>
              <a:pPr fontAlgn="base">
                <a:spcBef>
                  <a:spcPct val="0"/>
                </a:spcBef>
                <a:spcAft>
                  <a:spcPct val="0"/>
                </a:spcAft>
              </a:pPr>
              <a:t>45</a:t>
            </a:fld>
            <a:endParaRPr lang="en-US" altLang="fa-IR">
              <a:latin typeface="Arial Unicode MS" pitchFamily="34" charset="-128"/>
            </a:endParaRPr>
          </a:p>
        </p:txBody>
      </p:sp>
      <p:sp>
        <p:nvSpPr>
          <p:cNvPr id="97285" name="Rectangle 2">
            <a:extLst>
              <a:ext uri="{FF2B5EF4-FFF2-40B4-BE49-F238E27FC236}">
                <a16:creationId xmlns:a16="http://schemas.microsoft.com/office/drawing/2014/main" id="{8D55B72B-13D5-D878-5CDE-890D54FBB838}"/>
              </a:ext>
            </a:extLst>
          </p:cNvPr>
          <p:cNvSpPr>
            <a:spLocks noGrp="1" noRot="1" noChangeAspect="1" noChangeArrowheads="1" noTextEdit="1"/>
          </p:cNvSpPr>
          <p:nvPr>
            <p:ph type="sldImg"/>
          </p:nvPr>
        </p:nvSpPr>
        <p:spPr>
          <a:xfrm>
            <a:off x="1182688" y="696913"/>
            <a:ext cx="4648200" cy="3486150"/>
          </a:xfrm>
          <a:ln/>
        </p:spPr>
      </p:sp>
      <p:sp>
        <p:nvSpPr>
          <p:cNvPr id="97286" name="Rectangle 3">
            <a:extLst>
              <a:ext uri="{FF2B5EF4-FFF2-40B4-BE49-F238E27FC236}">
                <a16:creationId xmlns:a16="http://schemas.microsoft.com/office/drawing/2014/main" id="{200323FA-3A5D-B08B-BD47-4AB47E0CCFCD}"/>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1FD233C-727F-B0F0-4FAC-59235CDEDDD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9331" name="Rectangle 3">
            <a:extLst>
              <a:ext uri="{FF2B5EF4-FFF2-40B4-BE49-F238E27FC236}">
                <a16:creationId xmlns:a16="http://schemas.microsoft.com/office/drawing/2014/main" id="{D51F3CA3-6F2A-7513-E7D6-69EE73963FF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99332" name="Rectangle 7">
            <a:extLst>
              <a:ext uri="{FF2B5EF4-FFF2-40B4-BE49-F238E27FC236}">
                <a16:creationId xmlns:a16="http://schemas.microsoft.com/office/drawing/2014/main" id="{713E4282-4A20-F814-FCA8-69B6925AB1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03A6C70-6A2D-4E37-999D-BBBEE3B22573}" type="slidenum">
              <a:rPr lang="en-US" altLang="fa-IR" smtClean="0">
                <a:latin typeface="Arial Unicode MS" pitchFamily="34" charset="-128"/>
              </a:rPr>
              <a:pPr fontAlgn="base">
                <a:spcBef>
                  <a:spcPct val="0"/>
                </a:spcBef>
                <a:spcAft>
                  <a:spcPct val="0"/>
                </a:spcAft>
              </a:pPr>
              <a:t>46</a:t>
            </a:fld>
            <a:endParaRPr lang="en-US" altLang="fa-IR">
              <a:latin typeface="Arial Unicode MS" pitchFamily="34" charset="-128"/>
            </a:endParaRPr>
          </a:p>
        </p:txBody>
      </p:sp>
      <p:sp>
        <p:nvSpPr>
          <p:cNvPr id="99333" name="Rectangle 2">
            <a:extLst>
              <a:ext uri="{FF2B5EF4-FFF2-40B4-BE49-F238E27FC236}">
                <a16:creationId xmlns:a16="http://schemas.microsoft.com/office/drawing/2014/main" id="{837C832D-A160-81D8-BDC0-A70579085A9B}"/>
              </a:ext>
            </a:extLst>
          </p:cNvPr>
          <p:cNvSpPr>
            <a:spLocks noGrp="1" noRot="1" noChangeAspect="1" noChangeArrowheads="1" noTextEdit="1"/>
          </p:cNvSpPr>
          <p:nvPr>
            <p:ph type="sldImg"/>
          </p:nvPr>
        </p:nvSpPr>
        <p:spPr>
          <a:xfrm>
            <a:off x="1182688" y="696913"/>
            <a:ext cx="4648200" cy="3486150"/>
          </a:xfrm>
          <a:ln/>
        </p:spPr>
      </p:sp>
      <p:sp>
        <p:nvSpPr>
          <p:cNvPr id="99334" name="Rectangle 3">
            <a:extLst>
              <a:ext uri="{FF2B5EF4-FFF2-40B4-BE49-F238E27FC236}">
                <a16:creationId xmlns:a16="http://schemas.microsoft.com/office/drawing/2014/main" id="{C2571B8F-C046-4999-AD90-800F2321C59D}"/>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95A8B66-58A2-D04E-16C6-8A3382C3925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2403" name="Rectangle 3">
            <a:extLst>
              <a:ext uri="{FF2B5EF4-FFF2-40B4-BE49-F238E27FC236}">
                <a16:creationId xmlns:a16="http://schemas.microsoft.com/office/drawing/2014/main" id="{43D11C5E-B648-1D04-15EA-811ECEDA24D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2404" name="Rectangle 7">
            <a:extLst>
              <a:ext uri="{FF2B5EF4-FFF2-40B4-BE49-F238E27FC236}">
                <a16:creationId xmlns:a16="http://schemas.microsoft.com/office/drawing/2014/main" id="{3156D1FA-CE50-11FC-DC21-0A6A266C5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65DB293-98A1-41E9-8DFC-5FE8E4E29443}" type="slidenum">
              <a:rPr lang="en-US" altLang="fa-IR" smtClean="0">
                <a:latin typeface="Arial Unicode MS" pitchFamily="34" charset="-128"/>
              </a:rPr>
              <a:pPr fontAlgn="base">
                <a:spcBef>
                  <a:spcPct val="0"/>
                </a:spcBef>
                <a:spcAft>
                  <a:spcPct val="0"/>
                </a:spcAft>
              </a:pPr>
              <a:t>48</a:t>
            </a:fld>
            <a:endParaRPr lang="en-US" altLang="fa-IR">
              <a:latin typeface="Arial Unicode MS" pitchFamily="34" charset="-128"/>
            </a:endParaRPr>
          </a:p>
        </p:txBody>
      </p:sp>
      <p:sp>
        <p:nvSpPr>
          <p:cNvPr id="102405" name="Rectangle 2">
            <a:extLst>
              <a:ext uri="{FF2B5EF4-FFF2-40B4-BE49-F238E27FC236}">
                <a16:creationId xmlns:a16="http://schemas.microsoft.com/office/drawing/2014/main" id="{D6958A18-3B7C-FE6C-7210-F2FA1D0C0D6E}"/>
              </a:ext>
            </a:extLst>
          </p:cNvPr>
          <p:cNvSpPr>
            <a:spLocks noGrp="1" noRot="1" noChangeAspect="1" noChangeArrowheads="1" noTextEdit="1"/>
          </p:cNvSpPr>
          <p:nvPr>
            <p:ph type="sldImg"/>
          </p:nvPr>
        </p:nvSpPr>
        <p:spPr>
          <a:xfrm>
            <a:off x="1182688" y="542925"/>
            <a:ext cx="4648200" cy="3486150"/>
          </a:xfrm>
          <a:ln/>
        </p:spPr>
      </p:sp>
      <p:sp>
        <p:nvSpPr>
          <p:cNvPr id="102406" name="Rectangle 3">
            <a:extLst>
              <a:ext uri="{FF2B5EF4-FFF2-40B4-BE49-F238E27FC236}">
                <a16:creationId xmlns:a16="http://schemas.microsoft.com/office/drawing/2014/main" id="{1087FBD8-2D9D-FF25-0CDE-2E088E0B16CC}"/>
              </a:ext>
            </a:extLst>
          </p:cNvPr>
          <p:cNvSpPr>
            <a:spLocks noGrp="1" noChangeArrowheads="1"/>
          </p:cNvSpPr>
          <p:nvPr>
            <p:ph type="body" idx="1"/>
          </p:nvPr>
        </p:nvSpPr>
        <p:spPr>
          <a:xfrm>
            <a:off x="701675" y="4105275"/>
            <a:ext cx="5764213"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a:t>Minkoff:  </a:t>
            </a:r>
            <a:r>
              <a:rPr lang="en-US" altLang="fa-IR" i="1"/>
              <a:t>Prin and Pract Addiction Psychiatry</a:t>
            </a:r>
            <a:r>
              <a:rPr lang="en-US" altLang="fa-IR"/>
              <a:t>, p191, 1997.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7A3F980-C419-4696-F3A9-F6FE0D3909E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2531" name="Rectangle 3">
            <a:extLst>
              <a:ext uri="{FF2B5EF4-FFF2-40B4-BE49-F238E27FC236}">
                <a16:creationId xmlns:a16="http://schemas.microsoft.com/office/drawing/2014/main" id="{FFE94D8E-AFBE-F830-DA3C-632ABAF52BE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2532" name="Rectangle 7">
            <a:extLst>
              <a:ext uri="{FF2B5EF4-FFF2-40B4-BE49-F238E27FC236}">
                <a16:creationId xmlns:a16="http://schemas.microsoft.com/office/drawing/2014/main" id="{A9573391-9089-4EF4-C1B4-ACFAB21D8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ACBF3AE-FAB2-450D-B5C7-017D3C38659D}" type="slidenum">
              <a:rPr lang="en-US" altLang="fa-IR" smtClean="0">
                <a:latin typeface="Arial Unicode MS" pitchFamily="34" charset="-128"/>
              </a:rPr>
              <a:pPr fontAlgn="base">
                <a:spcBef>
                  <a:spcPct val="0"/>
                </a:spcBef>
                <a:spcAft>
                  <a:spcPct val="0"/>
                </a:spcAft>
              </a:pPr>
              <a:t>5</a:t>
            </a:fld>
            <a:endParaRPr lang="en-US" altLang="fa-IR">
              <a:latin typeface="Arial Unicode MS" pitchFamily="34" charset="-128"/>
            </a:endParaRPr>
          </a:p>
        </p:txBody>
      </p:sp>
      <p:sp>
        <p:nvSpPr>
          <p:cNvPr id="22533" name="Rectangle 2">
            <a:extLst>
              <a:ext uri="{FF2B5EF4-FFF2-40B4-BE49-F238E27FC236}">
                <a16:creationId xmlns:a16="http://schemas.microsoft.com/office/drawing/2014/main" id="{AAEB1918-6613-EC9B-3581-BFC1D26C3BFA}"/>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BEEDA59B-AD24-69EF-4D8E-F37E7CF7A6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What you see on the outside, what the person shows you.</a:t>
            </a:r>
          </a:p>
          <a:p>
            <a:pPr eaLnBrk="1" hangingPunct="1"/>
            <a:r>
              <a:rPr lang="en-US" altLang="fa-IR" sz="1000"/>
              <a:t>This might make you laugh and/or shake your head</a:t>
            </a:r>
          </a:p>
          <a:p>
            <a:pPr eaLnBrk="1" hangingPunct="1"/>
            <a:r>
              <a:rPr lang="en-US" altLang="fa-IR" sz="1000"/>
              <a:t>If you haven’t felt angry or offended by the unremitting nature of the chemically abuser</a:t>
            </a:r>
          </a:p>
          <a:p>
            <a:pPr eaLnBrk="1" hangingPunct="1"/>
            <a:r>
              <a:rPr lang="en-US" altLang="fa-IR" sz="1000"/>
              <a:t>There’s something wrong with you</a:t>
            </a:r>
          </a:p>
          <a:p>
            <a:pPr eaLnBrk="1" hangingPunct="1"/>
            <a:r>
              <a:rPr lang="en-US" altLang="fa-IR" sz="1000"/>
              <a:t>The clinician can feel these but takes those feelings as clues that the patient is in big trouble with a big disease...</a:t>
            </a:r>
          </a:p>
          <a:p>
            <a:pPr eaLnBrk="1" hangingPunct="1"/>
            <a:endParaRPr lang="en-US" altLang="fa-IR" sz="1000"/>
          </a:p>
          <a:p>
            <a:pPr eaLnBrk="1" hangingPunct="1"/>
            <a:r>
              <a:rPr lang="en-US" altLang="fa-IR" sz="1000"/>
              <a:t>Slide Source:   Peter Banys, M.D., Assoc. Clinical Prof. of Psychiatry, University of California at San Francisco, VA Medical Center, San Francisco.</a:t>
            </a:r>
            <a:endParaRPr lang="en-US" altLang="fa-IR" sz="1000">
              <a:solidFill>
                <a:schemeClr val="bg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927749E-80CE-D9C9-BE1F-D8D8BB8D7E2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4451" name="Rectangle 3">
            <a:extLst>
              <a:ext uri="{FF2B5EF4-FFF2-40B4-BE49-F238E27FC236}">
                <a16:creationId xmlns:a16="http://schemas.microsoft.com/office/drawing/2014/main" id="{67353EC5-AE3E-3CDE-FB3C-4C91B0B116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4452" name="Rectangle 7">
            <a:extLst>
              <a:ext uri="{FF2B5EF4-FFF2-40B4-BE49-F238E27FC236}">
                <a16:creationId xmlns:a16="http://schemas.microsoft.com/office/drawing/2014/main" id="{92DC4F4E-2F0D-D242-901B-DC1DECF69A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B21C3ACA-8544-414F-BBC6-81BF61893421}" type="slidenum">
              <a:rPr lang="en-US" altLang="fa-IR" smtClean="0">
                <a:latin typeface="Arial Unicode MS" pitchFamily="34" charset="-128"/>
              </a:rPr>
              <a:pPr fontAlgn="base">
                <a:spcBef>
                  <a:spcPct val="0"/>
                </a:spcBef>
                <a:spcAft>
                  <a:spcPct val="0"/>
                </a:spcAft>
              </a:pPr>
              <a:t>49</a:t>
            </a:fld>
            <a:endParaRPr lang="en-US" altLang="fa-IR">
              <a:latin typeface="Arial Unicode MS" pitchFamily="34" charset="-128"/>
            </a:endParaRPr>
          </a:p>
        </p:txBody>
      </p:sp>
      <p:sp>
        <p:nvSpPr>
          <p:cNvPr id="104453" name="Rectangle 2">
            <a:extLst>
              <a:ext uri="{FF2B5EF4-FFF2-40B4-BE49-F238E27FC236}">
                <a16:creationId xmlns:a16="http://schemas.microsoft.com/office/drawing/2014/main" id="{AF561611-FBB5-DE23-5BF7-B4F3298FEFA0}"/>
              </a:ext>
            </a:extLst>
          </p:cNvPr>
          <p:cNvSpPr>
            <a:spLocks noGrp="1" noRot="1" noChangeAspect="1" noChangeArrowheads="1" noTextEdit="1"/>
          </p:cNvSpPr>
          <p:nvPr>
            <p:ph type="sldImg"/>
          </p:nvPr>
        </p:nvSpPr>
        <p:spPr>
          <a:ln/>
        </p:spPr>
      </p:sp>
      <p:sp>
        <p:nvSpPr>
          <p:cNvPr id="104454" name="Rectangle 3">
            <a:extLst>
              <a:ext uri="{FF2B5EF4-FFF2-40B4-BE49-F238E27FC236}">
                <a16:creationId xmlns:a16="http://schemas.microsoft.com/office/drawing/2014/main" id="{ADC2837C-3FAF-6809-9D53-AB34EBCAC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There is hope.</a:t>
            </a:r>
          </a:p>
          <a:p>
            <a:pPr eaLnBrk="1" hangingPunct="1"/>
            <a:endParaRPr lang="en-US" altLang="fa-IR" sz="1000"/>
          </a:p>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D1596D0-4293-18D9-7153-21C13E4E25A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6499" name="Rectangle 3">
            <a:extLst>
              <a:ext uri="{FF2B5EF4-FFF2-40B4-BE49-F238E27FC236}">
                <a16:creationId xmlns:a16="http://schemas.microsoft.com/office/drawing/2014/main" id="{02C8231F-B4D8-C97B-736D-3C022D5BE7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6500" name="Rectangle 7">
            <a:extLst>
              <a:ext uri="{FF2B5EF4-FFF2-40B4-BE49-F238E27FC236}">
                <a16:creationId xmlns:a16="http://schemas.microsoft.com/office/drawing/2014/main" id="{D6F603C1-2CBD-AA2F-1127-903C393B61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C632ECB-4521-46FA-B629-BA66CFFA9E3B}" type="slidenum">
              <a:rPr lang="en-US" altLang="fa-IR" smtClean="0">
                <a:latin typeface="Arial Unicode MS" pitchFamily="34" charset="-128"/>
              </a:rPr>
              <a:pPr fontAlgn="base">
                <a:spcBef>
                  <a:spcPct val="0"/>
                </a:spcBef>
                <a:spcAft>
                  <a:spcPct val="0"/>
                </a:spcAft>
              </a:pPr>
              <a:t>50</a:t>
            </a:fld>
            <a:endParaRPr lang="en-US" altLang="fa-IR">
              <a:latin typeface="Arial Unicode MS" pitchFamily="34" charset="-128"/>
            </a:endParaRPr>
          </a:p>
        </p:txBody>
      </p:sp>
      <p:sp>
        <p:nvSpPr>
          <p:cNvPr id="106501" name="Rectangle 2">
            <a:extLst>
              <a:ext uri="{FF2B5EF4-FFF2-40B4-BE49-F238E27FC236}">
                <a16:creationId xmlns:a16="http://schemas.microsoft.com/office/drawing/2014/main" id="{B19D6837-BDC6-4235-EA42-9BD07DA69995}"/>
              </a:ext>
            </a:extLst>
          </p:cNvPr>
          <p:cNvSpPr>
            <a:spLocks noGrp="1" noRot="1" noChangeAspect="1" noChangeArrowheads="1" noTextEdit="1"/>
          </p:cNvSpPr>
          <p:nvPr>
            <p:ph type="sldImg"/>
          </p:nvPr>
        </p:nvSpPr>
        <p:spPr>
          <a:ln/>
        </p:spPr>
      </p:sp>
      <p:sp>
        <p:nvSpPr>
          <p:cNvPr id="106502" name="Rectangle 3">
            <a:extLst>
              <a:ext uri="{FF2B5EF4-FFF2-40B4-BE49-F238E27FC236}">
                <a16:creationId xmlns:a16="http://schemas.microsoft.com/office/drawing/2014/main" id="{33622E7E-BC1C-8E26-CAC1-DB5F85026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a:p>
            <a:pPr eaLnBrk="1" hangingPunct="1"/>
            <a:endParaRPr lang="en-US" altLang="fa-IR" sz="1000">
              <a:solidFill>
                <a:schemeClr val="bg1"/>
              </a:solidFill>
            </a:endParaRPr>
          </a:p>
          <a:p>
            <a:pPr eaLnBrk="1" hangingPunct="1"/>
            <a:endParaRPr lang="en-US" alt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FAE79F3-DCCA-D258-4FC2-5D753003C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8547" name="Rectangle 3">
            <a:extLst>
              <a:ext uri="{FF2B5EF4-FFF2-40B4-BE49-F238E27FC236}">
                <a16:creationId xmlns:a16="http://schemas.microsoft.com/office/drawing/2014/main" id="{0354DF51-018C-3957-49CB-56FB9D87F79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08548" name="Rectangle 7">
            <a:extLst>
              <a:ext uri="{FF2B5EF4-FFF2-40B4-BE49-F238E27FC236}">
                <a16:creationId xmlns:a16="http://schemas.microsoft.com/office/drawing/2014/main" id="{1C92FFDC-F416-5717-3D46-A1B8181CB4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CBCEE2FB-8DE6-4500-A338-AD3D9D76B9CC}" type="slidenum">
              <a:rPr lang="en-US" altLang="fa-IR" smtClean="0">
                <a:latin typeface="Arial Unicode MS" pitchFamily="34" charset="-128"/>
              </a:rPr>
              <a:pPr fontAlgn="base">
                <a:spcBef>
                  <a:spcPct val="0"/>
                </a:spcBef>
                <a:spcAft>
                  <a:spcPct val="0"/>
                </a:spcAft>
              </a:pPr>
              <a:t>51</a:t>
            </a:fld>
            <a:endParaRPr lang="en-US" altLang="fa-IR">
              <a:latin typeface="Arial Unicode MS" pitchFamily="34" charset="-128"/>
            </a:endParaRPr>
          </a:p>
        </p:txBody>
      </p:sp>
      <p:sp>
        <p:nvSpPr>
          <p:cNvPr id="108549" name="Rectangle 2">
            <a:extLst>
              <a:ext uri="{FF2B5EF4-FFF2-40B4-BE49-F238E27FC236}">
                <a16:creationId xmlns:a16="http://schemas.microsoft.com/office/drawing/2014/main" id="{B773B23A-004A-EF1F-E425-8D5357F7D735}"/>
              </a:ext>
            </a:extLst>
          </p:cNvPr>
          <p:cNvSpPr>
            <a:spLocks noGrp="1" noRot="1" noChangeAspect="1" noChangeArrowheads="1" noTextEdit="1"/>
          </p:cNvSpPr>
          <p:nvPr>
            <p:ph type="sldImg"/>
          </p:nvPr>
        </p:nvSpPr>
        <p:spPr>
          <a:ln/>
        </p:spPr>
      </p:sp>
      <p:sp>
        <p:nvSpPr>
          <p:cNvPr id="108550" name="Rectangle 3">
            <a:extLst>
              <a:ext uri="{FF2B5EF4-FFF2-40B4-BE49-F238E27FC236}">
                <a16:creationId xmlns:a16="http://schemas.microsoft.com/office/drawing/2014/main" id="{68FBF877-E75D-CD44-CDC3-42BED5ABA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Here’s the stages a person goes through in recovery.</a:t>
            </a:r>
          </a:p>
          <a:p>
            <a:pPr eaLnBrk="1" hangingPunct="1"/>
            <a:r>
              <a:rPr lang="en-US" altLang="fa-IR" sz="1000"/>
              <a:t>A process not an end state.  We therefore need to develop supporting institutions and a mindframe to manage the person at any state of their disease at any setting.  Most of whom you will see in court are still in the crisis stage.</a:t>
            </a:r>
          </a:p>
          <a:p>
            <a:pPr eaLnBrk="1" hangingPunct="1"/>
            <a:endParaRPr lang="en-US" altLang="fa-IR" sz="1000"/>
          </a:p>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AB27087-40D9-1563-48C9-319BC01BFBD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0595" name="Rectangle 3">
            <a:extLst>
              <a:ext uri="{FF2B5EF4-FFF2-40B4-BE49-F238E27FC236}">
                <a16:creationId xmlns:a16="http://schemas.microsoft.com/office/drawing/2014/main" id="{B5B88B78-1AE7-BBF3-994D-C97AAA87F1A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0596" name="Rectangle 7">
            <a:extLst>
              <a:ext uri="{FF2B5EF4-FFF2-40B4-BE49-F238E27FC236}">
                <a16:creationId xmlns:a16="http://schemas.microsoft.com/office/drawing/2014/main" id="{B278198C-EBE3-AC47-102A-257373A3C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9213ADA-FC59-48BF-8547-60535645C36D}" type="slidenum">
              <a:rPr lang="en-US" altLang="fa-IR" smtClean="0">
                <a:latin typeface="Arial Unicode MS" pitchFamily="34" charset="-128"/>
              </a:rPr>
              <a:pPr fontAlgn="base">
                <a:spcBef>
                  <a:spcPct val="0"/>
                </a:spcBef>
                <a:spcAft>
                  <a:spcPct val="0"/>
                </a:spcAft>
              </a:pPr>
              <a:t>52</a:t>
            </a:fld>
            <a:endParaRPr lang="en-US" altLang="fa-IR">
              <a:latin typeface="Arial Unicode MS" pitchFamily="34" charset="-128"/>
            </a:endParaRPr>
          </a:p>
        </p:txBody>
      </p:sp>
      <p:sp>
        <p:nvSpPr>
          <p:cNvPr id="110597" name="Rectangle 2">
            <a:extLst>
              <a:ext uri="{FF2B5EF4-FFF2-40B4-BE49-F238E27FC236}">
                <a16:creationId xmlns:a16="http://schemas.microsoft.com/office/drawing/2014/main" id="{B4E33975-032C-A53C-E3AE-93F650EC4E4A}"/>
              </a:ext>
            </a:extLst>
          </p:cNvPr>
          <p:cNvSpPr>
            <a:spLocks noGrp="1" noRot="1" noChangeAspect="1" noChangeArrowheads="1" noTextEdit="1"/>
          </p:cNvSpPr>
          <p:nvPr>
            <p:ph type="sldImg"/>
          </p:nvPr>
        </p:nvSpPr>
        <p:spPr>
          <a:ln/>
        </p:spPr>
      </p:sp>
      <p:sp>
        <p:nvSpPr>
          <p:cNvPr id="110598" name="Rectangle 3">
            <a:extLst>
              <a:ext uri="{FF2B5EF4-FFF2-40B4-BE49-F238E27FC236}">
                <a16:creationId xmlns:a16="http://schemas.microsoft.com/office/drawing/2014/main" id="{6C0E88EA-10D4-07DC-3445-4B2BECA6D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There are many issues to be managed in helping the person in recovery.  Help means determining what is most important to work on first so as to help the person recover without becoming too overwhelmed, which would lead to relapse.  We are dealing with the walking wounded.</a:t>
            </a:r>
          </a:p>
          <a:p>
            <a:pPr eaLnBrk="1" hangingPunct="1"/>
            <a:endParaRPr lang="en-US" altLang="fa-IR" sz="1000"/>
          </a:p>
          <a:p>
            <a:pPr eaLnBrk="1" hangingPunct="1"/>
            <a:endParaRPr lang="en-US" altLang="fa-IR" sz="1000"/>
          </a:p>
          <a:p>
            <a:pPr eaLnBrk="1" hangingPunct="1"/>
            <a:r>
              <a:rPr lang="en-US" altLang="fa-IR" sz="1000"/>
              <a:t>Slide Source:  John N. Marr, MS, Presentation on “Basic Pharmacology – Addiction:  Fact versus Fiction”  for the National Drug Court Institute.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CB0E079B-9C2F-0C28-802A-CB68AB596C9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3667" name="Rectangle 3">
            <a:extLst>
              <a:ext uri="{FF2B5EF4-FFF2-40B4-BE49-F238E27FC236}">
                <a16:creationId xmlns:a16="http://schemas.microsoft.com/office/drawing/2014/main" id="{D6613FEC-945D-7164-2032-6B22F78216F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3668" name="Rectangle 7">
            <a:extLst>
              <a:ext uri="{FF2B5EF4-FFF2-40B4-BE49-F238E27FC236}">
                <a16:creationId xmlns:a16="http://schemas.microsoft.com/office/drawing/2014/main" id="{41BFF2D8-3397-EC0A-42D8-28BA5684A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699AB2D-747E-4300-A76E-21777D505F2D}" type="slidenum">
              <a:rPr lang="en-US" altLang="fa-IR" smtClean="0">
                <a:latin typeface="Arial Unicode MS" pitchFamily="34" charset="-128"/>
              </a:rPr>
              <a:pPr fontAlgn="base">
                <a:spcBef>
                  <a:spcPct val="0"/>
                </a:spcBef>
                <a:spcAft>
                  <a:spcPct val="0"/>
                </a:spcAft>
              </a:pPr>
              <a:t>54</a:t>
            </a:fld>
            <a:endParaRPr lang="en-US" altLang="fa-IR">
              <a:latin typeface="Arial Unicode MS" pitchFamily="34" charset="-128"/>
            </a:endParaRPr>
          </a:p>
        </p:txBody>
      </p:sp>
      <p:sp>
        <p:nvSpPr>
          <p:cNvPr id="113669" name="Rectangle 2">
            <a:extLst>
              <a:ext uri="{FF2B5EF4-FFF2-40B4-BE49-F238E27FC236}">
                <a16:creationId xmlns:a16="http://schemas.microsoft.com/office/drawing/2014/main" id="{C483737B-BF42-1E08-FEF3-8A18088542E8}"/>
              </a:ext>
            </a:extLst>
          </p:cNvPr>
          <p:cNvSpPr>
            <a:spLocks noGrp="1" noRot="1" noChangeAspect="1" noChangeArrowheads="1" noTextEdit="1"/>
          </p:cNvSpPr>
          <p:nvPr>
            <p:ph type="sldImg"/>
          </p:nvPr>
        </p:nvSpPr>
        <p:spPr>
          <a:ln/>
        </p:spPr>
      </p:sp>
      <p:sp>
        <p:nvSpPr>
          <p:cNvPr id="113670" name="Rectangle 3">
            <a:extLst>
              <a:ext uri="{FF2B5EF4-FFF2-40B4-BE49-F238E27FC236}">
                <a16:creationId xmlns:a16="http://schemas.microsoft.com/office/drawing/2014/main" id="{17BBFB59-08EA-E095-2F5D-0F9258BA31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“Changing the Conversation,”  Improving Substance Abuse Treatment:  The National Treatment Plan Initiative, DHHS Pub. No. (SMA)00-3480 (2000)  http://www.natxplan.org/news/vol2.pdf</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1C4B00C-224F-D26A-49FE-71FB4DF5B15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7763" name="Rectangle 3">
            <a:extLst>
              <a:ext uri="{FF2B5EF4-FFF2-40B4-BE49-F238E27FC236}">
                <a16:creationId xmlns:a16="http://schemas.microsoft.com/office/drawing/2014/main" id="{BDC6D96D-8654-28AA-9B53-77B8B160F6E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7764" name="Rectangle 7">
            <a:extLst>
              <a:ext uri="{FF2B5EF4-FFF2-40B4-BE49-F238E27FC236}">
                <a16:creationId xmlns:a16="http://schemas.microsoft.com/office/drawing/2014/main" id="{B42952E9-2D7B-E345-AF1A-E555B6C09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FB26357-E14F-4F0C-8995-83FCAD271CA4}" type="slidenum">
              <a:rPr lang="en-US" altLang="fa-IR" smtClean="0">
                <a:latin typeface="Arial Unicode MS" pitchFamily="34" charset="-128"/>
              </a:rPr>
              <a:pPr fontAlgn="base">
                <a:spcBef>
                  <a:spcPct val="0"/>
                </a:spcBef>
                <a:spcAft>
                  <a:spcPct val="0"/>
                </a:spcAft>
              </a:pPr>
              <a:t>57</a:t>
            </a:fld>
            <a:endParaRPr lang="en-US" altLang="fa-IR">
              <a:latin typeface="Arial Unicode MS" pitchFamily="34" charset="-128"/>
            </a:endParaRPr>
          </a:p>
        </p:txBody>
      </p:sp>
      <p:sp>
        <p:nvSpPr>
          <p:cNvPr id="117765" name="Rectangle 2">
            <a:extLst>
              <a:ext uri="{FF2B5EF4-FFF2-40B4-BE49-F238E27FC236}">
                <a16:creationId xmlns:a16="http://schemas.microsoft.com/office/drawing/2014/main" id="{7C0AE960-1397-ED9D-2B50-B865844AEC40}"/>
              </a:ext>
            </a:extLst>
          </p:cNvPr>
          <p:cNvSpPr>
            <a:spLocks noGrp="1" noRot="1" noChangeAspect="1" noChangeArrowheads="1" noTextEdit="1"/>
          </p:cNvSpPr>
          <p:nvPr>
            <p:ph type="sldImg"/>
          </p:nvPr>
        </p:nvSpPr>
        <p:spPr>
          <a:ln/>
        </p:spPr>
      </p:sp>
      <p:sp>
        <p:nvSpPr>
          <p:cNvPr id="117766" name="Rectangle 3">
            <a:extLst>
              <a:ext uri="{FF2B5EF4-FFF2-40B4-BE49-F238E27FC236}">
                <a16:creationId xmlns:a16="http://schemas.microsoft.com/office/drawing/2014/main" id="{C47723F0-5339-5FAE-6657-820597C39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b="1">
                <a:solidFill>
                  <a:srgbClr val="000066"/>
                </a:solidFill>
              </a:rPr>
              <a:t>We need to provide help from a public healthl perspective alone.</a:t>
            </a:r>
          </a:p>
          <a:p>
            <a:pPr eaLnBrk="1" hangingPunct="1"/>
            <a:endParaRPr lang="en-US" altLang="fa-IR" sz="1000" b="1">
              <a:solidFill>
                <a:srgbClr val="000066"/>
              </a:solidFill>
            </a:endParaRPr>
          </a:p>
          <a:p>
            <a:pPr eaLnBrk="1" hangingPunct="1"/>
            <a:r>
              <a:rPr lang="en-US" altLang="fa-IR" sz="1000" b="1">
                <a:solidFill>
                  <a:srgbClr val="000066"/>
                </a:solidFill>
              </a:rPr>
              <a:t>HIV/AIDS, Hepatitis and Other Infectious Diseases</a:t>
            </a:r>
            <a:endParaRPr lang="en-US" altLang="fa-IR" sz="1000"/>
          </a:p>
          <a:p>
            <a:pPr eaLnBrk="1" hangingPunct="1"/>
            <a:r>
              <a:rPr lang="en-US" altLang="fa-IR" sz="1000"/>
              <a:t>Drug injectors who do not enter treatment are up to 6 times more likely to become infected with HIV than injectors who enter and remain in treatment. </a:t>
            </a:r>
          </a:p>
          <a:p>
            <a:pPr eaLnBrk="1" hangingPunct="1"/>
            <a:r>
              <a:rPr lang="en-US" altLang="fa-IR" sz="1000"/>
              <a:t>Drug users who enter and continue in treatment reduce activities that can spread disease, </a:t>
            </a:r>
          </a:p>
          <a:p>
            <a:pPr eaLnBrk="1" hangingPunct="1"/>
            <a:r>
              <a:rPr lang="en-US" altLang="fa-IR" sz="1000"/>
              <a:t>such as sharing injection equipment and engaging in unprotected sexual activity. </a:t>
            </a:r>
          </a:p>
          <a:p>
            <a:pPr eaLnBrk="1" hangingPunct="1"/>
            <a:r>
              <a:rPr lang="en-US" altLang="fa-IR" sz="1000"/>
              <a:t>Participation in treatment also presents opportunities for screening, counseling, and referral for additional services. </a:t>
            </a:r>
          </a:p>
          <a:p>
            <a:pPr eaLnBrk="1" hangingPunct="1"/>
            <a:r>
              <a:rPr lang="en-US" altLang="fa-IR" sz="1000"/>
              <a:t>The best drug abuse treatment programs provide HIV counseling and offer HIV testing to their patients. </a:t>
            </a:r>
          </a:p>
          <a:p>
            <a:pPr eaLnBrk="1" hangingPunct="1"/>
            <a:endParaRPr lang="en-US" altLang="fa-IR" sz="1000"/>
          </a:p>
          <a:p>
            <a:pPr eaLnBrk="1" hangingPunct="1"/>
            <a:r>
              <a:rPr lang="en-US" altLang="fa-IR" sz="1000"/>
              <a:t>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http://www.nida.nih.gov/pubs/teaching/Teaching3/Teaching5.html </a:t>
            </a:r>
            <a:r>
              <a:rPr lang="en-US" altLang="fa-IR" sz="1000" i="1"/>
              <a:t>and  </a:t>
            </a:r>
            <a:r>
              <a:rPr lang="en-US" altLang="fa-IR" sz="1000">
                <a:solidFill>
                  <a:schemeClr val="bg1"/>
                </a:solidFill>
              </a:rPr>
              <a:t>Peter Banys, M.D., Assoc. Clinical Prof. of Psychiatry, University of California at San Francisco, VA Medical Center, San Francisco.</a:t>
            </a:r>
          </a:p>
          <a:p>
            <a:pPr eaLnBrk="1" hangingPunct="1"/>
            <a:endParaRPr lang="en-US" altLang="fa-IR" sz="1000"/>
          </a:p>
          <a:p>
            <a:pPr eaLnBrk="1" hangingPunct="1"/>
            <a:endParaRPr lang="en-US" altLang="fa-IR"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3FD2FE0-01D4-3448-7B04-A42EDC10FC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9811" name="Rectangle 3">
            <a:extLst>
              <a:ext uri="{FF2B5EF4-FFF2-40B4-BE49-F238E27FC236}">
                <a16:creationId xmlns:a16="http://schemas.microsoft.com/office/drawing/2014/main" id="{904084FE-B2A8-6916-F4EA-50FC3D63610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19812" name="Rectangle 7">
            <a:extLst>
              <a:ext uri="{FF2B5EF4-FFF2-40B4-BE49-F238E27FC236}">
                <a16:creationId xmlns:a16="http://schemas.microsoft.com/office/drawing/2014/main" id="{AEF81862-A41D-9404-08EA-AD39FF154F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C4639B89-2CF6-408E-9596-7FDA08B6D47A}" type="slidenum">
              <a:rPr lang="en-US" altLang="fa-IR" smtClean="0">
                <a:latin typeface="Arial Unicode MS" pitchFamily="34" charset="-128"/>
              </a:rPr>
              <a:pPr fontAlgn="base">
                <a:spcBef>
                  <a:spcPct val="0"/>
                </a:spcBef>
                <a:spcAft>
                  <a:spcPct val="0"/>
                </a:spcAft>
              </a:pPr>
              <a:t>58</a:t>
            </a:fld>
            <a:endParaRPr lang="en-US" altLang="fa-IR">
              <a:latin typeface="Arial Unicode MS" pitchFamily="34" charset="-128"/>
            </a:endParaRPr>
          </a:p>
        </p:txBody>
      </p:sp>
      <p:sp>
        <p:nvSpPr>
          <p:cNvPr id="119813" name="Rectangle 2">
            <a:extLst>
              <a:ext uri="{FF2B5EF4-FFF2-40B4-BE49-F238E27FC236}">
                <a16:creationId xmlns:a16="http://schemas.microsoft.com/office/drawing/2014/main" id="{026D9975-0D72-DC1D-B2B1-6ADE9E01E7D2}"/>
              </a:ext>
            </a:extLst>
          </p:cNvPr>
          <p:cNvSpPr>
            <a:spLocks noGrp="1" noRot="1" noChangeAspect="1" noChangeArrowheads="1" noTextEdit="1"/>
          </p:cNvSpPr>
          <p:nvPr>
            <p:ph type="sldImg"/>
          </p:nvPr>
        </p:nvSpPr>
        <p:spPr>
          <a:ln/>
        </p:spPr>
      </p:sp>
      <p:sp>
        <p:nvSpPr>
          <p:cNvPr id="119814" name="Rectangle 3">
            <a:extLst>
              <a:ext uri="{FF2B5EF4-FFF2-40B4-BE49-F238E27FC236}">
                <a16:creationId xmlns:a16="http://schemas.microsoft.com/office/drawing/2014/main" id="{C85BC297-6E9E-1D19-8B22-83236732E3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No single treatment is appropriate for all individuals. Matching treatment setting, interventions, and services to each individual's particular problems and needs is critical to his or her ultimate success in returning to productive functioning in the family, workplace, and society.  We use the ASAM criteria to determine the appropriate level of care.  HOLD UP THE BOOK.</a:t>
            </a:r>
          </a:p>
          <a:p>
            <a:pPr eaLnBrk="1" hangingPunct="1"/>
            <a:r>
              <a:rPr lang="en-US" altLang="fa-IR" sz="1000"/>
              <a:t>Effective treatment attends to multiple needs of the individual, not just his or her drug use. To be effective, treatment must address the individual's drug use and any associated medical, psychological, social, vocational, and legal problems. </a:t>
            </a:r>
          </a:p>
          <a:p>
            <a:pPr eaLnBrk="1" hangingPunct="1"/>
            <a:endParaRPr lang="en-US" altLang="fa-IR" sz="1000"/>
          </a:p>
          <a:p>
            <a:pPr eaLnBrk="1" hangingPunct="1"/>
            <a:r>
              <a:rPr lang="en-US" altLang="fa-IR" sz="1000"/>
              <a:t>Image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http://www.nida.nih.gov/pubs/teaching/Teaching3/Teaching4.html	</a:t>
            </a:r>
          </a:p>
          <a:p>
            <a:pPr eaLnBrk="1" hangingPunct="1"/>
            <a:endParaRPr lang="en-US" altLang="fa-IR"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48C6DAF3-4133-35AD-1283-61AAE0021B0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28003" name="Rectangle 3">
            <a:extLst>
              <a:ext uri="{FF2B5EF4-FFF2-40B4-BE49-F238E27FC236}">
                <a16:creationId xmlns:a16="http://schemas.microsoft.com/office/drawing/2014/main" id="{8FCC6AF1-CC4B-AED2-70DE-412EC5F0DF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28004" name="Rectangle 7">
            <a:extLst>
              <a:ext uri="{FF2B5EF4-FFF2-40B4-BE49-F238E27FC236}">
                <a16:creationId xmlns:a16="http://schemas.microsoft.com/office/drawing/2014/main" id="{424232B1-2534-2740-CDB6-D51E3CFF2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A79D64C-45E0-4301-A41D-64E5E53070B7}" type="slidenum">
              <a:rPr lang="en-US" altLang="fa-IR" smtClean="0">
                <a:latin typeface="Arial Unicode MS" pitchFamily="34" charset="-128"/>
              </a:rPr>
              <a:pPr fontAlgn="base">
                <a:spcBef>
                  <a:spcPct val="0"/>
                </a:spcBef>
                <a:spcAft>
                  <a:spcPct val="0"/>
                </a:spcAft>
              </a:pPr>
              <a:t>65</a:t>
            </a:fld>
            <a:endParaRPr lang="en-US" altLang="fa-IR">
              <a:latin typeface="Arial Unicode MS" pitchFamily="34" charset="-128"/>
            </a:endParaRPr>
          </a:p>
        </p:txBody>
      </p:sp>
      <p:sp>
        <p:nvSpPr>
          <p:cNvPr id="128005" name="Rectangle 2">
            <a:extLst>
              <a:ext uri="{FF2B5EF4-FFF2-40B4-BE49-F238E27FC236}">
                <a16:creationId xmlns:a16="http://schemas.microsoft.com/office/drawing/2014/main" id="{6D46DC71-C5C7-47C7-25D6-071610DC6FFD}"/>
              </a:ext>
            </a:extLst>
          </p:cNvPr>
          <p:cNvSpPr>
            <a:spLocks noGrp="1" noRot="1" noChangeAspect="1" noChangeArrowheads="1" noTextEdit="1"/>
          </p:cNvSpPr>
          <p:nvPr>
            <p:ph type="sldImg"/>
          </p:nvPr>
        </p:nvSpPr>
        <p:spPr>
          <a:ln/>
        </p:spPr>
      </p:sp>
      <p:sp>
        <p:nvSpPr>
          <p:cNvPr id="128006" name="Rectangle 3">
            <a:extLst>
              <a:ext uri="{FF2B5EF4-FFF2-40B4-BE49-F238E27FC236}">
                <a16:creationId xmlns:a16="http://schemas.microsoft.com/office/drawing/2014/main" id="{935E29BE-5E49-A86B-8E57-4CC71E1A9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solidFill>
                  <a:schemeClr val="bg1"/>
                </a:solidFill>
              </a:rPr>
              <a:t>Treatment does not need to be voluntary to be effective. </a:t>
            </a:r>
          </a:p>
          <a:p>
            <a:pPr eaLnBrk="1" hangingPunct="1"/>
            <a:r>
              <a:rPr lang="en-US" altLang="fa-IR" sz="1000">
                <a:solidFill>
                  <a:schemeClr val="bg1"/>
                </a:solidFill>
              </a:rPr>
              <a:t>Strong motivation can facilitate the treatment process. </a:t>
            </a:r>
          </a:p>
          <a:p>
            <a:pPr eaLnBrk="1" hangingPunct="1"/>
            <a:r>
              <a:rPr lang="en-US" altLang="fa-IR" sz="1000">
                <a:solidFill>
                  <a:schemeClr val="bg1"/>
                </a:solidFill>
              </a:rPr>
              <a:t>Sanctions</a:t>
            </a:r>
          </a:p>
          <a:p>
            <a:pPr eaLnBrk="1" hangingPunct="1"/>
            <a:r>
              <a:rPr lang="en-US" altLang="fa-IR" sz="1000">
                <a:solidFill>
                  <a:schemeClr val="bg1"/>
                </a:solidFill>
              </a:rPr>
              <a:t>Enticements in the family</a:t>
            </a:r>
          </a:p>
          <a:p>
            <a:pPr eaLnBrk="1" hangingPunct="1"/>
            <a:r>
              <a:rPr lang="en-US" altLang="fa-IR" sz="1000">
                <a:solidFill>
                  <a:schemeClr val="bg1"/>
                </a:solidFill>
              </a:rPr>
              <a:t>Employment setting</a:t>
            </a:r>
          </a:p>
          <a:p>
            <a:pPr eaLnBrk="1" hangingPunct="1"/>
            <a:r>
              <a:rPr lang="en-US" altLang="fa-IR" sz="1000">
                <a:solidFill>
                  <a:schemeClr val="bg1"/>
                </a:solidFill>
              </a:rPr>
              <a:t>Criminal justice system </a:t>
            </a:r>
          </a:p>
          <a:p>
            <a:pPr eaLnBrk="1" hangingPunct="1"/>
            <a:r>
              <a:rPr lang="en-US" altLang="fa-IR" sz="1000">
                <a:solidFill>
                  <a:schemeClr val="bg1"/>
                </a:solidFill>
              </a:rPr>
              <a:t>Can increase significantly </a:t>
            </a:r>
          </a:p>
          <a:p>
            <a:pPr eaLnBrk="1" hangingPunct="1"/>
            <a:r>
              <a:rPr lang="en-US" altLang="fa-IR" sz="1000">
                <a:solidFill>
                  <a:schemeClr val="bg1"/>
                </a:solidFill>
              </a:rPr>
              <a:t>     Treatment entry rates</a:t>
            </a:r>
          </a:p>
          <a:p>
            <a:pPr eaLnBrk="1" hangingPunct="1"/>
            <a:r>
              <a:rPr lang="en-US" altLang="fa-IR" sz="1000">
                <a:solidFill>
                  <a:schemeClr val="bg1"/>
                </a:solidFill>
              </a:rPr>
              <a:t>      Retention rates </a:t>
            </a:r>
          </a:p>
          <a:p>
            <a:pPr eaLnBrk="1" hangingPunct="1"/>
            <a:r>
              <a:rPr lang="en-US" altLang="fa-IR" sz="1000">
                <a:solidFill>
                  <a:schemeClr val="bg1"/>
                </a:solidFill>
              </a:rPr>
              <a:t>      The success of drug treatment interventions</a:t>
            </a:r>
          </a:p>
          <a:p>
            <a:pPr eaLnBrk="1" hangingPunct="1"/>
            <a:r>
              <a:rPr lang="en-US" altLang="fa-IR" sz="1000">
                <a:solidFill>
                  <a:schemeClr val="bg1"/>
                </a:solidFill>
              </a:rPr>
              <a:t>Individuals who enter treatment under legal pressure </a:t>
            </a:r>
          </a:p>
          <a:p>
            <a:pPr eaLnBrk="1" hangingPunct="1"/>
            <a:r>
              <a:rPr lang="en-US" altLang="fa-IR" sz="1000">
                <a:solidFill>
                  <a:schemeClr val="bg1"/>
                </a:solidFill>
              </a:rPr>
              <a:t>have outcomes as favorable as those who enter treatment voluntarily. </a:t>
            </a:r>
          </a:p>
          <a:p>
            <a:pPr eaLnBrk="1" hangingPunct="1"/>
            <a:endParaRPr lang="en-US" altLang="fa-IR" sz="1000">
              <a:solidFill>
                <a:schemeClr val="bg1"/>
              </a:solidFill>
            </a:endParaRPr>
          </a:p>
          <a:p>
            <a:pPr eaLnBrk="1" hangingPunct="1"/>
            <a:r>
              <a:rPr lang="en-US" altLang="fa-IR" sz="1000"/>
              <a:t>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http://www.nida.nih.gov/pubs/teaching/Teaching3/Teaching5.html a</a:t>
            </a:r>
            <a:r>
              <a:rPr lang="en-US" altLang="fa-IR" sz="1000" i="1"/>
              <a:t>nd  </a:t>
            </a:r>
            <a:r>
              <a:rPr lang="en-US" altLang="fa-IR" sz="1000">
                <a:solidFill>
                  <a:schemeClr val="bg1"/>
                </a:solidFill>
              </a:rPr>
              <a:t>Peter Banys, M.D., Assoc. Clinical Prof. of Psychiatry, University of California at San Francisco, VA Medical Center, San Francisco.</a:t>
            </a:r>
          </a:p>
          <a:p>
            <a:pPr eaLnBrk="1" hangingPunct="1"/>
            <a:endParaRPr lang="en-US" altLang="fa-IR" sz="1000">
              <a:solidFill>
                <a:schemeClr val="bg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4D2CDAB-BFD5-B72D-303C-EC30107351D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0051" name="Rectangle 3">
            <a:extLst>
              <a:ext uri="{FF2B5EF4-FFF2-40B4-BE49-F238E27FC236}">
                <a16:creationId xmlns:a16="http://schemas.microsoft.com/office/drawing/2014/main" id="{EDDEBD0D-FCDA-F301-138D-93D624BECAC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0052" name="Rectangle 7">
            <a:extLst>
              <a:ext uri="{FF2B5EF4-FFF2-40B4-BE49-F238E27FC236}">
                <a16:creationId xmlns:a16="http://schemas.microsoft.com/office/drawing/2014/main" id="{D1F94A67-FDC9-9AAE-DF74-CFA52F492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AE53F7EC-B212-4B0E-9738-1B02740C1EAE}" type="slidenum">
              <a:rPr lang="en-US" altLang="fa-IR" smtClean="0">
                <a:latin typeface="Arial Unicode MS" pitchFamily="34" charset="-128"/>
              </a:rPr>
              <a:pPr fontAlgn="base">
                <a:spcBef>
                  <a:spcPct val="0"/>
                </a:spcBef>
                <a:spcAft>
                  <a:spcPct val="0"/>
                </a:spcAft>
              </a:pPr>
              <a:t>66</a:t>
            </a:fld>
            <a:endParaRPr lang="en-US" altLang="fa-IR">
              <a:latin typeface="Arial Unicode MS" pitchFamily="34" charset="-128"/>
            </a:endParaRPr>
          </a:p>
        </p:txBody>
      </p:sp>
      <p:sp>
        <p:nvSpPr>
          <p:cNvPr id="130053" name="Rectangle 2">
            <a:extLst>
              <a:ext uri="{FF2B5EF4-FFF2-40B4-BE49-F238E27FC236}">
                <a16:creationId xmlns:a16="http://schemas.microsoft.com/office/drawing/2014/main" id="{DAB52078-9CE4-AADA-724A-D5EE11CD1671}"/>
              </a:ext>
            </a:extLst>
          </p:cNvPr>
          <p:cNvSpPr>
            <a:spLocks noGrp="1" noRot="1" noChangeAspect="1" noChangeArrowheads="1" noTextEdit="1"/>
          </p:cNvSpPr>
          <p:nvPr>
            <p:ph type="sldImg"/>
          </p:nvPr>
        </p:nvSpPr>
        <p:spPr>
          <a:ln/>
        </p:spPr>
      </p:sp>
      <p:sp>
        <p:nvSpPr>
          <p:cNvPr id="130054" name="Rectangle 3">
            <a:extLst>
              <a:ext uri="{FF2B5EF4-FFF2-40B4-BE49-F238E27FC236}">
                <a16:creationId xmlns:a16="http://schemas.microsoft.com/office/drawing/2014/main" id="{08A2CAC6-A7F2-712D-32C3-D7163E6F6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z="1000"/>
          </a:p>
          <a:p>
            <a:pPr eaLnBrk="1" hangingPunct="1"/>
            <a:endParaRPr lang="en-US" altLang="fa-IR" sz="1000"/>
          </a:p>
          <a:p>
            <a:pPr eaLnBrk="1" hangingPunct="1"/>
            <a:r>
              <a:rPr lang="en-US" altLang="fa-IR" sz="1000"/>
              <a:t>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http://www.nida.nih.gov/pubs/teaching/Teaching3/Teaching5.html</a:t>
            </a:r>
          </a:p>
          <a:p>
            <a:pPr eaLnBrk="1" hangingPunct="1"/>
            <a:endParaRPr lang="en-US" altLang="fa-IR"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F0F5DAA7-F301-2487-66BE-B79918DA57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2099" name="Rectangle 3">
            <a:extLst>
              <a:ext uri="{FF2B5EF4-FFF2-40B4-BE49-F238E27FC236}">
                <a16:creationId xmlns:a16="http://schemas.microsoft.com/office/drawing/2014/main" id="{A40F8BB1-B995-53EE-95E0-B09699BA017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2100" name="Rectangle 7">
            <a:extLst>
              <a:ext uri="{FF2B5EF4-FFF2-40B4-BE49-F238E27FC236}">
                <a16:creationId xmlns:a16="http://schemas.microsoft.com/office/drawing/2014/main" id="{07FB1FA2-7DA0-06A6-81F8-440933967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662C18D-3E2A-4928-9723-7F16C81FC13E}" type="slidenum">
              <a:rPr lang="en-US" altLang="fa-IR" smtClean="0">
                <a:latin typeface="Arial Unicode MS" pitchFamily="34" charset="-128"/>
              </a:rPr>
              <a:pPr fontAlgn="base">
                <a:spcBef>
                  <a:spcPct val="0"/>
                </a:spcBef>
                <a:spcAft>
                  <a:spcPct val="0"/>
                </a:spcAft>
              </a:pPr>
              <a:t>67</a:t>
            </a:fld>
            <a:endParaRPr lang="en-US" altLang="fa-IR">
              <a:latin typeface="Arial Unicode MS" pitchFamily="34" charset="-128"/>
            </a:endParaRPr>
          </a:p>
        </p:txBody>
      </p:sp>
      <p:sp>
        <p:nvSpPr>
          <p:cNvPr id="132101" name="Rectangle 2">
            <a:extLst>
              <a:ext uri="{FF2B5EF4-FFF2-40B4-BE49-F238E27FC236}">
                <a16:creationId xmlns:a16="http://schemas.microsoft.com/office/drawing/2014/main" id="{21488B75-8261-4CBE-DE5D-401B34212E85}"/>
              </a:ext>
            </a:extLst>
          </p:cNvPr>
          <p:cNvSpPr>
            <a:spLocks noGrp="1" noRot="1" noChangeAspect="1" noChangeArrowheads="1" noTextEdit="1"/>
          </p:cNvSpPr>
          <p:nvPr>
            <p:ph type="sldImg"/>
          </p:nvPr>
        </p:nvSpPr>
        <p:spPr>
          <a:ln/>
        </p:spPr>
      </p:sp>
      <p:sp>
        <p:nvSpPr>
          <p:cNvPr id="132102" name="Rectangle 3">
            <a:extLst>
              <a:ext uri="{FF2B5EF4-FFF2-40B4-BE49-F238E27FC236}">
                <a16:creationId xmlns:a16="http://schemas.microsoft.com/office/drawing/2014/main" id="{F556884E-1594-1952-9FC6-C0C99E44C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Not true</a:t>
            </a:r>
          </a:p>
          <a:p>
            <a:pPr eaLnBrk="1" hangingPunct="1"/>
            <a:endParaRPr lang="en-US" altLang="fa-IR" sz="1000"/>
          </a:p>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A0B9957-61B5-7D3D-BFE1-367888D80CA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4579" name="Rectangle 3">
            <a:extLst>
              <a:ext uri="{FF2B5EF4-FFF2-40B4-BE49-F238E27FC236}">
                <a16:creationId xmlns:a16="http://schemas.microsoft.com/office/drawing/2014/main" id="{52882305-BA7A-364B-8BE6-935E493CCA4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4580" name="Rectangle 7">
            <a:extLst>
              <a:ext uri="{FF2B5EF4-FFF2-40B4-BE49-F238E27FC236}">
                <a16:creationId xmlns:a16="http://schemas.microsoft.com/office/drawing/2014/main" id="{FBB6DDF6-5CE8-059C-FD0A-F4D608269E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E96C2E8-9B72-4C14-A1DF-6DDE0CF8A3AC}" type="slidenum">
              <a:rPr lang="en-US" altLang="fa-IR" smtClean="0">
                <a:latin typeface="Arial Unicode MS" pitchFamily="34" charset="-128"/>
              </a:rPr>
              <a:pPr fontAlgn="base">
                <a:spcBef>
                  <a:spcPct val="0"/>
                </a:spcBef>
                <a:spcAft>
                  <a:spcPct val="0"/>
                </a:spcAft>
              </a:pPr>
              <a:t>6</a:t>
            </a:fld>
            <a:endParaRPr lang="en-US" altLang="fa-IR">
              <a:latin typeface="Arial Unicode MS" pitchFamily="34" charset="-128"/>
            </a:endParaRPr>
          </a:p>
        </p:txBody>
      </p:sp>
      <p:sp>
        <p:nvSpPr>
          <p:cNvPr id="24581" name="Rectangle 2">
            <a:extLst>
              <a:ext uri="{FF2B5EF4-FFF2-40B4-BE49-F238E27FC236}">
                <a16:creationId xmlns:a16="http://schemas.microsoft.com/office/drawing/2014/main" id="{0F9F8700-7A7D-6875-9CC8-63635E4CF711}"/>
              </a:ext>
            </a:extLst>
          </p:cNvPr>
          <p:cNvSpPr>
            <a:spLocks noGrp="1" noRot="1" noChangeAspect="1" noChangeArrowheads="1" noTextEdit="1"/>
          </p:cNvSpPr>
          <p:nvPr>
            <p:ph type="sldImg"/>
          </p:nvPr>
        </p:nvSpPr>
        <p:spPr>
          <a:ln/>
        </p:spPr>
      </p:sp>
      <p:sp>
        <p:nvSpPr>
          <p:cNvPr id="24582" name="Rectangle 3">
            <a:extLst>
              <a:ext uri="{FF2B5EF4-FFF2-40B4-BE49-F238E27FC236}">
                <a16:creationId xmlns:a16="http://schemas.microsoft.com/office/drawing/2014/main" id="{E6E85468-F9E5-238E-7E6B-400D9F853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...who despite consequences, orders to desist and to seek treatment, continues to use.  The outside.</a:t>
            </a:r>
          </a:p>
          <a:p>
            <a:pPr eaLnBrk="1" hangingPunct="1"/>
            <a:endParaRPr lang="en-US" altLang="fa-IR" sz="1000"/>
          </a:p>
          <a:p>
            <a:pPr eaLnBrk="1" hangingPunct="1"/>
            <a:r>
              <a:rPr lang="en-US" altLang="fa-IR" sz="1000"/>
              <a:t>Addiction or Chemical Dependence= Abuse + tolerance, craving, withdrawal</a:t>
            </a:r>
          </a:p>
          <a:p>
            <a:pPr eaLnBrk="1" hangingPunct="1"/>
            <a:endParaRPr lang="en-US" altLang="fa-IR" sz="1000"/>
          </a:p>
          <a:p>
            <a:pPr eaLnBrk="1" hangingPunct="1"/>
            <a:r>
              <a:rPr lang="en-US" altLang="fa-IR" sz="1000"/>
              <a:t>Slide Source:   Peter Banys, M.D., Assoc. Clinical Prof. of Psychiatry, University of California at San Francisco, VA Medical Center, San Francisco.</a:t>
            </a:r>
            <a:endParaRPr lang="en-US" altLang="fa-IR" sz="1000">
              <a:solidFill>
                <a:schemeClr val="bg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C86A16E-D883-16DC-4F4A-731FB97448F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4147" name="Rectangle 3">
            <a:extLst>
              <a:ext uri="{FF2B5EF4-FFF2-40B4-BE49-F238E27FC236}">
                <a16:creationId xmlns:a16="http://schemas.microsoft.com/office/drawing/2014/main" id="{FF8B6C4F-E1B5-97AE-9236-7E12752D8D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4148" name="Rectangle 7">
            <a:extLst>
              <a:ext uri="{FF2B5EF4-FFF2-40B4-BE49-F238E27FC236}">
                <a16:creationId xmlns:a16="http://schemas.microsoft.com/office/drawing/2014/main" id="{AFDD4C22-67A0-98D4-B2CF-C1AD7BBD86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CE1C5DB-75E1-4D6B-B102-1E9EDC0FACC0}" type="slidenum">
              <a:rPr lang="en-US" altLang="fa-IR" smtClean="0">
                <a:latin typeface="Arial Unicode MS" pitchFamily="34" charset="-128"/>
              </a:rPr>
              <a:pPr fontAlgn="base">
                <a:spcBef>
                  <a:spcPct val="0"/>
                </a:spcBef>
                <a:spcAft>
                  <a:spcPct val="0"/>
                </a:spcAft>
              </a:pPr>
              <a:t>68</a:t>
            </a:fld>
            <a:endParaRPr lang="en-US" altLang="fa-IR">
              <a:latin typeface="Arial Unicode MS" pitchFamily="34" charset="-128"/>
            </a:endParaRPr>
          </a:p>
        </p:txBody>
      </p:sp>
      <p:sp>
        <p:nvSpPr>
          <p:cNvPr id="134149" name="Rectangle 2">
            <a:extLst>
              <a:ext uri="{FF2B5EF4-FFF2-40B4-BE49-F238E27FC236}">
                <a16:creationId xmlns:a16="http://schemas.microsoft.com/office/drawing/2014/main" id="{42DF30B7-A3AB-D9E3-50ED-E0C25B1C92B1}"/>
              </a:ext>
            </a:extLst>
          </p:cNvPr>
          <p:cNvSpPr>
            <a:spLocks noGrp="1" noRot="1" noChangeAspect="1" noChangeArrowheads="1" noTextEdit="1"/>
          </p:cNvSpPr>
          <p:nvPr>
            <p:ph type="sldImg"/>
          </p:nvPr>
        </p:nvSpPr>
        <p:spPr>
          <a:ln/>
        </p:spPr>
      </p:sp>
      <p:sp>
        <p:nvSpPr>
          <p:cNvPr id="134150" name="Rectangle 3">
            <a:extLst>
              <a:ext uri="{FF2B5EF4-FFF2-40B4-BE49-F238E27FC236}">
                <a16:creationId xmlns:a16="http://schemas.microsoft.com/office/drawing/2014/main" id="{E809D0C8-CA73-4BF6-21C7-A37E336D33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Here’s the facts</a:t>
            </a:r>
          </a:p>
          <a:p>
            <a:pPr eaLnBrk="1" hangingPunct="1"/>
            <a:endParaRPr lang="en-US" altLang="fa-IR" sz="1000"/>
          </a:p>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F436911-C86D-F709-0099-D08C4719BFD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6195" name="Rectangle 3">
            <a:extLst>
              <a:ext uri="{FF2B5EF4-FFF2-40B4-BE49-F238E27FC236}">
                <a16:creationId xmlns:a16="http://schemas.microsoft.com/office/drawing/2014/main" id="{D0AA8DC6-5BFF-9304-E8B6-91DE3F414D5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6196" name="Rectangle 7">
            <a:extLst>
              <a:ext uri="{FF2B5EF4-FFF2-40B4-BE49-F238E27FC236}">
                <a16:creationId xmlns:a16="http://schemas.microsoft.com/office/drawing/2014/main" id="{60DC31FC-9D5C-2FF4-F2DB-2A89D5E5F5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B8C31C46-01AE-4358-9F6B-17274FCFD165}" type="slidenum">
              <a:rPr lang="en-US" altLang="fa-IR" smtClean="0">
                <a:latin typeface="Arial Unicode MS" pitchFamily="34" charset="-128"/>
              </a:rPr>
              <a:pPr fontAlgn="base">
                <a:spcBef>
                  <a:spcPct val="0"/>
                </a:spcBef>
                <a:spcAft>
                  <a:spcPct val="0"/>
                </a:spcAft>
              </a:pPr>
              <a:t>69</a:t>
            </a:fld>
            <a:endParaRPr lang="en-US" altLang="fa-IR">
              <a:latin typeface="Arial Unicode MS" pitchFamily="34" charset="-128"/>
            </a:endParaRPr>
          </a:p>
        </p:txBody>
      </p:sp>
      <p:sp>
        <p:nvSpPr>
          <p:cNvPr id="136197" name="Rectangle 2">
            <a:extLst>
              <a:ext uri="{FF2B5EF4-FFF2-40B4-BE49-F238E27FC236}">
                <a16:creationId xmlns:a16="http://schemas.microsoft.com/office/drawing/2014/main" id="{221187B9-BAC0-DE72-B897-824BFE58DFC8}"/>
              </a:ext>
            </a:extLst>
          </p:cNvPr>
          <p:cNvSpPr>
            <a:spLocks noGrp="1" noRot="1" noChangeAspect="1" noChangeArrowheads="1" noTextEdit="1"/>
          </p:cNvSpPr>
          <p:nvPr>
            <p:ph type="sldImg"/>
          </p:nvPr>
        </p:nvSpPr>
        <p:spPr>
          <a:solidFill>
            <a:srgbClr val="FFFFFF"/>
          </a:solidFill>
          <a:ln/>
        </p:spPr>
      </p:sp>
      <p:sp>
        <p:nvSpPr>
          <p:cNvPr id="136198" name="Rectangle 3">
            <a:extLst>
              <a:ext uri="{FF2B5EF4-FFF2-40B4-BE49-F238E27FC236}">
                <a16:creationId xmlns:a16="http://schemas.microsoft.com/office/drawing/2014/main" id="{6824CEC2-1680-E4AB-C13B-7C55B9DCCB6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1000" b="1">
                <a:cs typeface="Times New Roman" panose="02020603050405020304" pitchFamily="18" charset="0"/>
              </a:rPr>
              <a:t>Counseling and Other Behavioral Therapies</a:t>
            </a:r>
          </a:p>
          <a:p>
            <a:pPr eaLnBrk="1" hangingPunct="1"/>
            <a:r>
              <a:rPr lang="en-US" altLang="en-US" sz="1000">
                <a:cs typeface="Times New Roman" panose="02020603050405020304" pitchFamily="18" charset="0"/>
              </a:rPr>
              <a:t>These are critical components of effective treatment for addiction. </a:t>
            </a:r>
          </a:p>
          <a:p>
            <a:pPr eaLnBrk="1" hangingPunct="1"/>
            <a:r>
              <a:rPr lang="en-US" altLang="en-US" sz="1000">
                <a:cs typeface="Times New Roman" panose="02020603050405020304" pitchFamily="18" charset="0"/>
              </a:rPr>
              <a:t>In therapy, patients </a:t>
            </a:r>
          </a:p>
          <a:p>
            <a:pPr eaLnBrk="1" hangingPunct="1"/>
            <a:r>
              <a:rPr lang="en-US" altLang="en-US" sz="1000">
                <a:cs typeface="Times New Roman" panose="02020603050405020304" pitchFamily="18" charset="0"/>
              </a:rPr>
              <a:t>address motivational issues, </a:t>
            </a:r>
          </a:p>
          <a:p>
            <a:pPr eaLnBrk="1" hangingPunct="1"/>
            <a:r>
              <a:rPr lang="en-US" altLang="en-US" sz="1000">
                <a:cs typeface="Times New Roman" panose="02020603050405020304" pitchFamily="18" charset="0"/>
              </a:rPr>
              <a:t>build skills to resist drug use</a:t>
            </a:r>
          </a:p>
          <a:p>
            <a:pPr eaLnBrk="1" hangingPunct="1"/>
            <a:r>
              <a:rPr lang="en-US" altLang="en-US" sz="1000">
                <a:cs typeface="Times New Roman" panose="02020603050405020304" pitchFamily="18" charset="0"/>
              </a:rPr>
              <a:t>replace drug-using activities with constructive and rewarding nondrug-using activities</a:t>
            </a:r>
          </a:p>
          <a:p>
            <a:pPr eaLnBrk="1" hangingPunct="1"/>
            <a:r>
              <a:rPr lang="en-US" altLang="en-US" sz="1000">
                <a:cs typeface="Times New Roman" panose="02020603050405020304" pitchFamily="18" charset="0"/>
              </a:rPr>
              <a:t>improve problem-solving abilities.  </a:t>
            </a:r>
          </a:p>
          <a:p>
            <a:pPr eaLnBrk="1" hangingPunct="1"/>
            <a:r>
              <a:rPr lang="en-US" altLang="en-US" sz="1000">
                <a:cs typeface="Times New Roman" panose="02020603050405020304" pitchFamily="18" charset="0"/>
              </a:rPr>
              <a:t>Behavioral therapy also facilitates interpersonal relationships and the individual’s ability to function in the family and community. </a:t>
            </a:r>
          </a:p>
          <a:p>
            <a:pPr eaLnBrk="1" hangingPunct="1"/>
            <a:endParaRPr lang="en-US" altLang="en-US" sz="1000">
              <a:cs typeface="Times New Roman" panose="02020603050405020304" pitchFamily="18" charset="0"/>
            </a:endParaRPr>
          </a:p>
          <a:p>
            <a:pPr eaLnBrk="1" hangingPunct="1"/>
            <a:r>
              <a:rPr lang="en-US" altLang="fa-IR" sz="1000"/>
              <a:t>Image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http://www.nida.nih.gov/pubs/teaching/Teaching3/Teaching4.html	</a:t>
            </a:r>
          </a:p>
          <a:p>
            <a:pPr eaLnBrk="1" hangingPunct="1"/>
            <a:endParaRPr lang="en-US" altLang="en-US" sz="1000"/>
          </a:p>
          <a:p>
            <a:pPr eaLnBrk="1" hangingPunct="1"/>
            <a:endParaRPr lang="en-US" altLang="en-US"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ED865562-9051-6683-DDA3-E27977DE069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8243" name="Rectangle 3">
            <a:extLst>
              <a:ext uri="{FF2B5EF4-FFF2-40B4-BE49-F238E27FC236}">
                <a16:creationId xmlns:a16="http://schemas.microsoft.com/office/drawing/2014/main" id="{9D2D7924-4E93-E2DC-2D7F-4CBCD90EE2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38244" name="Rectangle 7">
            <a:extLst>
              <a:ext uri="{FF2B5EF4-FFF2-40B4-BE49-F238E27FC236}">
                <a16:creationId xmlns:a16="http://schemas.microsoft.com/office/drawing/2014/main" id="{6130265D-4893-F27C-6315-14FC667DC4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86197E9-8731-4ED1-954A-B7B22A827E45}" type="slidenum">
              <a:rPr lang="en-US" altLang="fa-IR" smtClean="0">
                <a:latin typeface="Arial Unicode MS" pitchFamily="34" charset="-128"/>
              </a:rPr>
              <a:pPr fontAlgn="base">
                <a:spcBef>
                  <a:spcPct val="0"/>
                </a:spcBef>
                <a:spcAft>
                  <a:spcPct val="0"/>
                </a:spcAft>
              </a:pPr>
              <a:t>70</a:t>
            </a:fld>
            <a:endParaRPr lang="en-US" altLang="fa-IR">
              <a:latin typeface="Arial Unicode MS" pitchFamily="34" charset="-128"/>
            </a:endParaRPr>
          </a:p>
        </p:txBody>
      </p:sp>
      <p:sp>
        <p:nvSpPr>
          <p:cNvPr id="138245" name="Rectangle 2">
            <a:extLst>
              <a:ext uri="{FF2B5EF4-FFF2-40B4-BE49-F238E27FC236}">
                <a16:creationId xmlns:a16="http://schemas.microsoft.com/office/drawing/2014/main" id="{AE11B0D8-711E-B716-179B-CF8E77E86DCD}"/>
              </a:ext>
            </a:extLst>
          </p:cNvPr>
          <p:cNvSpPr>
            <a:spLocks noGrp="1" noRot="1" noChangeAspect="1" noChangeArrowheads="1" noTextEdit="1"/>
          </p:cNvSpPr>
          <p:nvPr>
            <p:ph type="sldImg"/>
          </p:nvPr>
        </p:nvSpPr>
        <p:spPr>
          <a:ln/>
        </p:spPr>
      </p:sp>
      <p:sp>
        <p:nvSpPr>
          <p:cNvPr id="138246" name="Rectangle 3">
            <a:extLst>
              <a:ext uri="{FF2B5EF4-FFF2-40B4-BE49-F238E27FC236}">
                <a16:creationId xmlns:a16="http://schemas.microsoft.com/office/drawing/2014/main" id="{C309CDAB-CBCF-B132-C864-7D3D0CAAAC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b="1">
                <a:solidFill>
                  <a:srgbClr val="000066"/>
                </a:solidFill>
              </a:rPr>
              <a:t>Medical Detoxification</a:t>
            </a:r>
            <a:endParaRPr lang="en-US" altLang="fa-IR" sz="1000"/>
          </a:p>
          <a:p>
            <a:pPr eaLnBrk="1" hangingPunct="1"/>
            <a:r>
              <a:rPr lang="en-US" altLang="fa-IR" sz="1000"/>
              <a:t>Medical detoxification safely manages the acute physical symptoms of withdrawal associated with stopping drug use. However, medical detoxification is only the first stage of addiction treatment and by itself does little to change long-term drug use. While detoxification alone is rarely sufficient to help addicts achieve long-term abstinence, for some individuals it is a strongly indicated precursor to effective drug addiction treatment. </a:t>
            </a:r>
          </a:p>
          <a:p>
            <a:pPr eaLnBrk="1" hangingPunct="1"/>
            <a:endParaRPr lang="en-US" altLang="fa-IR" sz="1000"/>
          </a:p>
          <a:p>
            <a:pPr eaLnBrk="1" hangingPunct="1"/>
            <a:r>
              <a:rPr lang="en-US" altLang="fa-IR" sz="1000"/>
              <a:t>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http://www.nida.nih.gov/pubs/teaching/Teaching3/Teaching4.html </a:t>
            </a:r>
            <a:r>
              <a:rPr lang="en-US" altLang="fa-IR" sz="1000" i="1"/>
              <a:t>and  </a:t>
            </a:r>
            <a:r>
              <a:rPr lang="en-US" altLang="fa-IR" sz="1000">
                <a:solidFill>
                  <a:schemeClr val="bg1"/>
                </a:solidFill>
              </a:rPr>
              <a:t>Peter Banys, M.D., Assoc. Clinical Prof. of Psychiatry, University of California at San Francisco, VA Medical Center, San Francisco.</a:t>
            </a:r>
          </a:p>
          <a:p>
            <a:pPr eaLnBrk="1" hangingPunct="1"/>
            <a:endParaRPr lang="en-US" altLang="fa-IR" sz="10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473B2057-BCD6-1D7A-22CA-FFA96BCB403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0291" name="Rectangle 3">
            <a:extLst>
              <a:ext uri="{FF2B5EF4-FFF2-40B4-BE49-F238E27FC236}">
                <a16:creationId xmlns:a16="http://schemas.microsoft.com/office/drawing/2014/main" id="{521518CC-6BC1-886D-0E46-47B6CD9D30E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0292" name="Rectangle 7">
            <a:extLst>
              <a:ext uri="{FF2B5EF4-FFF2-40B4-BE49-F238E27FC236}">
                <a16:creationId xmlns:a16="http://schemas.microsoft.com/office/drawing/2014/main" id="{2B9E03E0-0416-812A-5675-B857C434C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1374E470-4210-44FA-B5A3-D267C9DE3BAD}" type="slidenum">
              <a:rPr lang="en-US" altLang="fa-IR" smtClean="0">
                <a:latin typeface="Arial Unicode MS" pitchFamily="34" charset="-128"/>
              </a:rPr>
              <a:pPr fontAlgn="base">
                <a:spcBef>
                  <a:spcPct val="0"/>
                </a:spcBef>
                <a:spcAft>
                  <a:spcPct val="0"/>
                </a:spcAft>
              </a:pPr>
              <a:t>71</a:t>
            </a:fld>
            <a:endParaRPr lang="en-US" altLang="fa-IR">
              <a:latin typeface="Arial Unicode MS" pitchFamily="34" charset="-128"/>
            </a:endParaRPr>
          </a:p>
        </p:txBody>
      </p:sp>
      <p:sp>
        <p:nvSpPr>
          <p:cNvPr id="140293" name="Rectangle 2">
            <a:extLst>
              <a:ext uri="{FF2B5EF4-FFF2-40B4-BE49-F238E27FC236}">
                <a16:creationId xmlns:a16="http://schemas.microsoft.com/office/drawing/2014/main" id="{0E6A1DB0-18C2-AE83-F7C9-9D04477A256E}"/>
              </a:ext>
            </a:extLst>
          </p:cNvPr>
          <p:cNvSpPr>
            <a:spLocks noGrp="1" noRot="1" noChangeAspect="1" noChangeArrowheads="1" noTextEdit="1"/>
          </p:cNvSpPr>
          <p:nvPr>
            <p:ph type="sldImg"/>
          </p:nvPr>
        </p:nvSpPr>
        <p:spPr>
          <a:ln/>
        </p:spPr>
      </p:sp>
      <p:sp>
        <p:nvSpPr>
          <p:cNvPr id="140294" name="Rectangle 3">
            <a:extLst>
              <a:ext uri="{FF2B5EF4-FFF2-40B4-BE49-F238E27FC236}">
                <a16:creationId xmlns:a16="http://schemas.microsoft.com/office/drawing/2014/main" id="{2B252871-C42A-A685-E49E-C83F2B4A9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z="1000"/>
          </a:p>
          <a:p>
            <a:pPr eaLnBrk="1" hangingPunct="1"/>
            <a:r>
              <a:rPr lang="en-US" altLang="fa-IR" sz="1000"/>
              <a:t>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http://www.nida.nih.gov/pubs/teaching/Teaching3/Teaching5.html </a:t>
            </a:r>
            <a:r>
              <a:rPr lang="en-US" altLang="fa-IR" sz="1000" i="1"/>
              <a:t>and </a:t>
            </a:r>
            <a:r>
              <a:rPr lang="en-US" altLang="fa-IR" sz="1000"/>
              <a:t> </a:t>
            </a:r>
            <a:r>
              <a:rPr lang="en-US" altLang="fa-IR" sz="1000">
                <a:solidFill>
                  <a:schemeClr val="bg1"/>
                </a:solidFill>
              </a:rPr>
              <a:t>Peter Banys, M.D., Assoc. Clinical Prof. of Psychiatry, University of California at San Francisco, VA Medical Center, San Francisco.</a:t>
            </a:r>
          </a:p>
          <a:p>
            <a:pPr eaLnBrk="1" hangingPunct="1"/>
            <a:endParaRPr lang="en-US" altLang="fa-IR" sz="1000"/>
          </a:p>
          <a:p>
            <a:pPr eaLnBrk="1" hangingPunct="1"/>
            <a:endParaRPr lang="en-US" altLang="fa-IR"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C6A3C50E-F2DF-D37F-6840-8CCED98B99F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5411" name="Rectangle 3">
            <a:extLst>
              <a:ext uri="{FF2B5EF4-FFF2-40B4-BE49-F238E27FC236}">
                <a16:creationId xmlns:a16="http://schemas.microsoft.com/office/drawing/2014/main" id="{64FA003B-8442-3384-163D-F3333EA26D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5412" name="Rectangle 7">
            <a:extLst>
              <a:ext uri="{FF2B5EF4-FFF2-40B4-BE49-F238E27FC236}">
                <a16:creationId xmlns:a16="http://schemas.microsoft.com/office/drawing/2014/main" id="{08A53509-58AD-81A2-83E9-F91B13C2C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3696F25-E0A1-4860-BB00-763B3DD87060}" type="slidenum">
              <a:rPr lang="en-US" altLang="fa-IR" smtClean="0">
                <a:latin typeface="Arial Unicode MS" pitchFamily="34" charset="-128"/>
              </a:rPr>
              <a:pPr fontAlgn="base">
                <a:spcBef>
                  <a:spcPct val="0"/>
                </a:spcBef>
                <a:spcAft>
                  <a:spcPct val="0"/>
                </a:spcAft>
              </a:pPr>
              <a:t>75</a:t>
            </a:fld>
            <a:endParaRPr lang="en-US" altLang="fa-IR">
              <a:latin typeface="Arial Unicode MS" pitchFamily="34" charset="-128"/>
            </a:endParaRPr>
          </a:p>
        </p:txBody>
      </p:sp>
      <p:sp>
        <p:nvSpPr>
          <p:cNvPr id="145413" name="Rectangle 2">
            <a:extLst>
              <a:ext uri="{FF2B5EF4-FFF2-40B4-BE49-F238E27FC236}">
                <a16:creationId xmlns:a16="http://schemas.microsoft.com/office/drawing/2014/main" id="{30763B2E-8A26-75F9-D15A-18B1A89E9FA7}"/>
              </a:ext>
            </a:extLst>
          </p:cNvPr>
          <p:cNvSpPr>
            <a:spLocks noGrp="1" noRot="1" noChangeAspect="1" noChangeArrowheads="1" noTextEdit="1"/>
          </p:cNvSpPr>
          <p:nvPr>
            <p:ph type="sldImg"/>
          </p:nvPr>
        </p:nvSpPr>
        <p:spPr>
          <a:ln/>
        </p:spPr>
      </p:sp>
      <p:sp>
        <p:nvSpPr>
          <p:cNvPr id="145414" name="Rectangle 3">
            <a:extLst>
              <a:ext uri="{FF2B5EF4-FFF2-40B4-BE49-F238E27FC236}">
                <a16:creationId xmlns:a16="http://schemas.microsoft.com/office/drawing/2014/main" id="{2C50A144-19DA-DB4A-E906-A377D6A9D4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818BAE50-88B3-15B7-8E6E-23C7417E78C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7459" name="Rectangle 3">
            <a:extLst>
              <a:ext uri="{FF2B5EF4-FFF2-40B4-BE49-F238E27FC236}">
                <a16:creationId xmlns:a16="http://schemas.microsoft.com/office/drawing/2014/main" id="{82D7DD5F-60F5-531D-0C51-8C1B3C58C38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7460" name="Rectangle 7">
            <a:extLst>
              <a:ext uri="{FF2B5EF4-FFF2-40B4-BE49-F238E27FC236}">
                <a16:creationId xmlns:a16="http://schemas.microsoft.com/office/drawing/2014/main" id="{25E991C7-5E14-664A-119A-E6B3D3B4E7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2E9EDE2-4260-4F0F-A0EA-584F6D12137F}" type="slidenum">
              <a:rPr lang="en-US" altLang="fa-IR" smtClean="0">
                <a:latin typeface="Arial Unicode MS" pitchFamily="34" charset="-128"/>
              </a:rPr>
              <a:pPr fontAlgn="base">
                <a:spcBef>
                  <a:spcPct val="0"/>
                </a:spcBef>
                <a:spcAft>
                  <a:spcPct val="0"/>
                </a:spcAft>
              </a:pPr>
              <a:t>76</a:t>
            </a:fld>
            <a:endParaRPr lang="en-US" altLang="fa-IR">
              <a:latin typeface="Arial Unicode MS" pitchFamily="34" charset="-128"/>
            </a:endParaRPr>
          </a:p>
        </p:txBody>
      </p:sp>
      <p:sp>
        <p:nvSpPr>
          <p:cNvPr id="147461" name="Rectangle 2">
            <a:extLst>
              <a:ext uri="{FF2B5EF4-FFF2-40B4-BE49-F238E27FC236}">
                <a16:creationId xmlns:a16="http://schemas.microsoft.com/office/drawing/2014/main" id="{1CD11A28-0B19-57EC-84D7-16B8FD293E05}"/>
              </a:ext>
            </a:extLst>
          </p:cNvPr>
          <p:cNvSpPr>
            <a:spLocks noGrp="1" noRot="1" noChangeAspect="1" noChangeArrowheads="1" noTextEdit="1"/>
          </p:cNvSpPr>
          <p:nvPr>
            <p:ph type="sldImg"/>
          </p:nvPr>
        </p:nvSpPr>
        <p:spPr>
          <a:ln/>
        </p:spPr>
      </p:sp>
      <p:sp>
        <p:nvSpPr>
          <p:cNvPr id="147462" name="Rectangle 3">
            <a:extLst>
              <a:ext uri="{FF2B5EF4-FFF2-40B4-BE49-F238E27FC236}">
                <a16:creationId xmlns:a16="http://schemas.microsoft.com/office/drawing/2014/main" id="{5C7F1029-9436-BAC7-11F2-ED4EE7ECB7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6572780-0969-29C0-2B04-6E79207BB84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9507" name="Rectangle 3">
            <a:extLst>
              <a:ext uri="{FF2B5EF4-FFF2-40B4-BE49-F238E27FC236}">
                <a16:creationId xmlns:a16="http://schemas.microsoft.com/office/drawing/2014/main" id="{2C643EA8-54A5-C9C2-A75B-6CCB812FD05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49508" name="Rectangle 7">
            <a:extLst>
              <a:ext uri="{FF2B5EF4-FFF2-40B4-BE49-F238E27FC236}">
                <a16:creationId xmlns:a16="http://schemas.microsoft.com/office/drawing/2014/main" id="{63CB31C0-2F46-04C7-37CC-F9B99FB30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3AA0EEA-B8ED-4F21-8F01-F9793091E924}" type="slidenum">
              <a:rPr lang="en-US" altLang="fa-IR" smtClean="0">
                <a:latin typeface="Arial Unicode MS" pitchFamily="34" charset="-128"/>
              </a:rPr>
              <a:pPr fontAlgn="base">
                <a:spcBef>
                  <a:spcPct val="0"/>
                </a:spcBef>
                <a:spcAft>
                  <a:spcPct val="0"/>
                </a:spcAft>
              </a:pPr>
              <a:t>77</a:t>
            </a:fld>
            <a:endParaRPr lang="en-US" altLang="fa-IR">
              <a:latin typeface="Arial Unicode MS" pitchFamily="34" charset="-128"/>
            </a:endParaRPr>
          </a:p>
        </p:txBody>
      </p:sp>
      <p:sp>
        <p:nvSpPr>
          <p:cNvPr id="149509" name="Rectangle 2">
            <a:extLst>
              <a:ext uri="{FF2B5EF4-FFF2-40B4-BE49-F238E27FC236}">
                <a16:creationId xmlns:a16="http://schemas.microsoft.com/office/drawing/2014/main" id="{29699892-0AF2-3ACC-1288-079B4CAB27E9}"/>
              </a:ext>
            </a:extLst>
          </p:cNvPr>
          <p:cNvSpPr>
            <a:spLocks noGrp="1" noRot="1" noChangeAspect="1" noChangeArrowheads="1" noTextEdit="1"/>
          </p:cNvSpPr>
          <p:nvPr>
            <p:ph type="sldImg"/>
          </p:nvPr>
        </p:nvSpPr>
        <p:spPr>
          <a:ln/>
        </p:spPr>
      </p:sp>
      <p:sp>
        <p:nvSpPr>
          <p:cNvPr id="149510" name="Rectangle 3">
            <a:extLst>
              <a:ext uri="{FF2B5EF4-FFF2-40B4-BE49-F238E27FC236}">
                <a16:creationId xmlns:a16="http://schemas.microsoft.com/office/drawing/2014/main" id="{741F2E79-3974-5936-EE06-33315D70F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96B45036-A8D8-E94B-392D-075A4A0A54E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1555" name="Rectangle 3">
            <a:extLst>
              <a:ext uri="{FF2B5EF4-FFF2-40B4-BE49-F238E27FC236}">
                <a16:creationId xmlns:a16="http://schemas.microsoft.com/office/drawing/2014/main" id="{4DA6D8A8-DFB8-1A4D-F934-33EACC99483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1556" name="Rectangle 7">
            <a:extLst>
              <a:ext uri="{FF2B5EF4-FFF2-40B4-BE49-F238E27FC236}">
                <a16:creationId xmlns:a16="http://schemas.microsoft.com/office/drawing/2014/main" id="{A6811FD6-9EF2-2880-2715-E627C5224C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25D3F50-421D-42E6-BD02-767EC3159410}" type="slidenum">
              <a:rPr lang="en-US" altLang="fa-IR" smtClean="0">
                <a:latin typeface="Arial Unicode MS" pitchFamily="34" charset="-128"/>
              </a:rPr>
              <a:pPr fontAlgn="base">
                <a:spcBef>
                  <a:spcPct val="0"/>
                </a:spcBef>
                <a:spcAft>
                  <a:spcPct val="0"/>
                </a:spcAft>
              </a:pPr>
              <a:t>78</a:t>
            </a:fld>
            <a:endParaRPr lang="en-US" altLang="fa-IR">
              <a:latin typeface="Arial Unicode MS" pitchFamily="34" charset="-128"/>
            </a:endParaRPr>
          </a:p>
        </p:txBody>
      </p:sp>
      <p:sp>
        <p:nvSpPr>
          <p:cNvPr id="151557" name="Rectangle 2">
            <a:extLst>
              <a:ext uri="{FF2B5EF4-FFF2-40B4-BE49-F238E27FC236}">
                <a16:creationId xmlns:a16="http://schemas.microsoft.com/office/drawing/2014/main" id="{8EEBA8E0-F7CA-1EA6-02DE-2CEEA5953347}"/>
              </a:ext>
            </a:extLst>
          </p:cNvPr>
          <p:cNvSpPr>
            <a:spLocks noGrp="1" noRot="1" noChangeAspect="1" noChangeArrowheads="1" noTextEdit="1"/>
          </p:cNvSpPr>
          <p:nvPr>
            <p:ph type="sldImg"/>
          </p:nvPr>
        </p:nvSpPr>
        <p:spPr>
          <a:ln/>
        </p:spPr>
      </p:sp>
      <p:sp>
        <p:nvSpPr>
          <p:cNvPr id="151558" name="Rectangle 3">
            <a:extLst>
              <a:ext uri="{FF2B5EF4-FFF2-40B4-BE49-F238E27FC236}">
                <a16:creationId xmlns:a16="http://schemas.microsoft.com/office/drawing/2014/main" id="{40801CAA-2189-6141-D4E5-32FA90AA59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E90FEA51-1F65-3518-79E2-C4A58719664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3603" name="Rectangle 3">
            <a:extLst>
              <a:ext uri="{FF2B5EF4-FFF2-40B4-BE49-F238E27FC236}">
                <a16:creationId xmlns:a16="http://schemas.microsoft.com/office/drawing/2014/main" id="{7773916D-78A8-DD47-CF83-E661E6A1415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3604" name="Rectangle 7">
            <a:extLst>
              <a:ext uri="{FF2B5EF4-FFF2-40B4-BE49-F238E27FC236}">
                <a16:creationId xmlns:a16="http://schemas.microsoft.com/office/drawing/2014/main" id="{0BB65ABE-2F15-E081-F9B4-9E1321EE65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6FB591FF-3119-4FFD-A835-241ADB888226}" type="slidenum">
              <a:rPr lang="en-US" altLang="fa-IR" smtClean="0">
                <a:latin typeface="Arial Unicode MS" pitchFamily="34" charset="-128"/>
              </a:rPr>
              <a:pPr fontAlgn="base">
                <a:spcBef>
                  <a:spcPct val="0"/>
                </a:spcBef>
                <a:spcAft>
                  <a:spcPct val="0"/>
                </a:spcAft>
              </a:pPr>
              <a:t>79</a:t>
            </a:fld>
            <a:endParaRPr lang="en-US" altLang="fa-IR">
              <a:latin typeface="Arial Unicode MS" pitchFamily="34" charset="-128"/>
            </a:endParaRPr>
          </a:p>
        </p:txBody>
      </p:sp>
      <p:sp>
        <p:nvSpPr>
          <p:cNvPr id="153605" name="Rectangle 2">
            <a:extLst>
              <a:ext uri="{FF2B5EF4-FFF2-40B4-BE49-F238E27FC236}">
                <a16:creationId xmlns:a16="http://schemas.microsoft.com/office/drawing/2014/main" id="{F17DA0D2-30BE-A153-0488-3F7591562265}"/>
              </a:ext>
            </a:extLst>
          </p:cNvPr>
          <p:cNvSpPr>
            <a:spLocks noGrp="1" noRot="1" noChangeAspect="1" noChangeArrowheads="1" noTextEdit="1"/>
          </p:cNvSpPr>
          <p:nvPr>
            <p:ph type="sldImg"/>
          </p:nvPr>
        </p:nvSpPr>
        <p:spPr>
          <a:ln/>
        </p:spPr>
      </p:sp>
      <p:sp>
        <p:nvSpPr>
          <p:cNvPr id="153606" name="Rectangle 3">
            <a:extLst>
              <a:ext uri="{FF2B5EF4-FFF2-40B4-BE49-F238E27FC236}">
                <a16:creationId xmlns:a16="http://schemas.microsoft.com/office/drawing/2014/main" id="{4FD9A38F-83EB-9DE3-1D99-B3E935EE11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71035BA-D8E1-6ADB-458B-A95F08E05B9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5651" name="Rectangle 3">
            <a:extLst>
              <a:ext uri="{FF2B5EF4-FFF2-40B4-BE49-F238E27FC236}">
                <a16:creationId xmlns:a16="http://schemas.microsoft.com/office/drawing/2014/main" id="{E2EB0763-7611-21DE-C596-9BCFE486D08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55652" name="Rectangle 7">
            <a:extLst>
              <a:ext uri="{FF2B5EF4-FFF2-40B4-BE49-F238E27FC236}">
                <a16:creationId xmlns:a16="http://schemas.microsoft.com/office/drawing/2014/main" id="{5D9FEDEC-6868-E02B-0B00-AB020C0248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EAC09A7-ACE4-4B7A-B4FE-46E6B14708E2}" type="slidenum">
              <a:rPr lang="en-US" altLang="fa-IR" smtClean="0">
                <a:latin typeface="Arial Unicode MS" pitchFamily="34" charset="-128"/>
              </a:rPr>
              <a:pPr fontAlgn="base">
                <a:spcBef>
                  <a:spcPct val="0"/>
                </a:spcBef>
                <a:spcAft>
                  <a:spcPct val="0"/>
                </a:spcAft>
              </a:pPr>
              <a:t>80</a:t>
            </a:fld>
            <a:endParaRPr lang="en-US" altLang="fa-IR">
              <a:latin typeface="Arial Unicode MS" pitchFamily="34" charset="-128"/>
            </a:endParaRPr>
          </a:p>
        </p:txBody>
      </p:sp>
      <p:sp>
        <p:nvSpPr>
          <p:cNvPr id="155653" name="Rectangle 2">
            <a:extLst>
              <a:ext uri="{FF2B5EF4-FFF2-40B4-BE49-F238E27FC236}">
                <a16:creationId xmlns:a16="http://schemas.microsoft.com/office/drawing/2014/main" id="{D57C8545-6691-DB1E-7710-7D6656296503}"/>
              </a:ext>
            </a:extLst>
          </p:cNvPr>
          <p:cNvSpPr>
            <a:spLocks noGrp="1" noRot="1" noChangeAspect="1" noChangeArrowheads="1" noTextEdit="1"/>
          </p:cNvSpPr>
          <p:nvPr>
            <p:ph type="sldImg"/>
          </p:nvPr>
        </p:nvSpPr>
        <p:spPr>
          <a:ln/>
        </p:spPr>
      </p:sp>
      <p:sp>
        <p:nvSpPr>
          <p:cNvPr id="155654" name="Rectangle 3">
            <a:extLst>
              <a:ext uri="{FF2B5EF4-FFF2-40B4-BE49-F238E27FC236}">
                <a16:creationId xmlns:a16="http://schemas.microsoft.com/office/drawing/2014/main" id="{92E7FF35-C664-1646-35A9-54E6F974C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2EA1403-A9F2-2081-D32C-95AB7599B1A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6627" name="Rectangle 3">
            <a:extLst>
              <a:ext uri="{FF2B5EF4-FFF2-40B4-BE49-F238E27FC236}">
                <a16:creationId xmlns:a16="http://schemas.microsoft.com/office/drawing/2014/main" id="{18FC3EC1-329A-E999-7DD0-C06C4732911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6628" name="Rectangle 7">
            <a:extLst>
              <a:ext uri="{FF2B5EF4-FFF2-40B4-BE49-F238E27FC236}">
                <a16:creationId xmlns:a16="http://schemas.microsoft.com/office/drawing/2014/main" id="{92B4BB14-0B8C-6DA9-2427-9843D04ACB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11F6D30A-410D-4515-B8CF-C4225E5325BE}" type="slidenum">
              <a:rPr lang="en-US" altLang="fa-IR" smtClean="0">
                <a:latin typeface="Arial Unicode MS" pitchFamily="34" charset="-128"/>
              </a:rPr>
              <a:pPr fontAlgn="base">
                <a:spcBef>
                  <a:spcPct val="0"/>
                </a:spcBef>
                <a:spcAft>
                  <a:spcPct val="0"/>
                </a:spcAft>
              </a:pPr>
              <a:t>7</a:t>
            </a:fld>
            <a:endParaRPr lang="en-US" altLang="fa-IR">
              <a:latin typeface="Arial Unicode MS" pitchFamily="34" charset="-128"/>
            </a:endParaRPr>
          </a:p>
        </p:txBody>
      </p:sp>
      <p:sp>
        <p:nvSpPr>
          <p:cNvPr id="26629" name="Rectangle 2">
            <a:extLst>
              <a:ext uri="{FF2B5EF4-FFF2-40B4-BE49-F238E27FC236}">
                <a16:creationId xmlns:a16="http://schemas.microsoft.com/office/drawing/2014/main" id="{8D26A8B5-0C67-9C6C-37BE-46D325346871}"/>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8DBDDCAA-625D-22DC-DAD4-18D4ACC97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Here's what you observe on the surface.  What the person shows you.  This is the nature of the illness</a:t>
            </a:r>
          </a:p>
          <a:p>
            <a:pPr eaLnBrk="1" hangingPunct="1"/>
            <a:r>
              <a:rPr lang="en-US" altLang="fa-IR" sz="1000"/>
              <a:t>BUT WHY?</a:t>
            </a:r>
          </a:p>
          <a:p>
            <a:pPr eaLnBrk="1" hangingPunct="1"/>
            <a:endParaRPr lang="en-US" altLang="fa-IR" sz="1000"/>
          </a:p>
          <a:p>
            <a:pPr eaLnBrk="1" hangingPunct="1"/>
            <a:r>
              <a:rPr lang="en-US" altLang="fa-IR" sz="1000"/>
              <a:t>Slide Source:   Peter Banys, M.D., Assoc. Clinical Prof. of Psychiatry, University of California at San Francisco, VA Medical Center, San Francisco.</a:t>
            </a:r>
          </a:p>
          <a:p>
            <a:pPr eaLnBrk="1" hangingPunct="1"/>
            <a:endParaRPr lang="en-US" altLang="fa-IR" sz="10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CBF2673B-2F0B-7951-0FF6-6D226F918C0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61795" name="Rectangle 3">
            <a:extLst>
              <a:ext uri="{FF2B5EF4-FFF2-40B4-BE49-F238E27FC236}">
                <a16:creationId xmlns:a16="http://schemas.microsoft.com/office/drawing/2014/main" id="{B7B0FE01-D688-E0DA-A3DA-13A4BB926D3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61796" name="Rectangle 7">
            <a:extLst>
              <a:ext uri="{FF2B5EF4-FFF2-40B4-BE49-F238E27FC236}">
                <a16:creationId xmlns:a16="http://schemas.microsoft.com/office/drawing/2014/main" id="{9E0D02B2-1D80-2D11-B529-A4469CC82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AE472D9B-0081-48F6-85DC-DDB81CB450B5}" type="slidenum">
              <a:rPr lang="en-US" altLang="fa-IR" smtClean="0">
                <a:latin typeface="Arial Unicode MS" pitchFamily="34" charset="-128"/>
              </a:rPr>
              <a:pPr fontAlgn="base">
                <a:spcBef>
                  <a:spcPct val="0"/>
                </a:spcBef>
                <a:spcAft>
                  <a:spcPct val="0"/>
                </a:spcAft>
              </a:pPr>
              <a:t>85</a:t>
            </a:fld>
            <a:endParaRPr lang="en-US" altLang="fa-IR">
              <a:latin typeface="Arial Unicode MS" pitchFamily="34" charset="-128"/>
            </a:endParaRPr>
          </a:p>
        </p:txBody>
      </p:sp>
      <p:sp>
        <p:nvSpPr>
          <p:cNvPr id="161797" name="Rectangle 2">
            <a:extLst>
              <a:ext uri="{FF2B5EF4-FFF2-40B4-BE49-F238E27FC236}">
                <a16:creationId xmlns:a16="http://schemas.microsoft.com/office/drawing/2014/main" id="{A3561266-BF78-7D8F-71B3-214874FC39C0}"/>
              </a:ext>
            </a:extLst>
          </p:cNvPr>
          <p:cNvSpPr>
            <a:spLocks noGrp="1" noRot="1" noChangeAspect="1" noChangeArrowheads="1" noTextEdit="1"/>
          </p:cNvSpPr>
          <p:nvPr>
            <p:ph type="sldImg"/>
          </p:nvPr>
        </p:nvSpPr>
        <p:spPr>
          <a:ln/>
        </p:spPr>
      </p:sp>
      <p:sp>
        <p:nvSpPr>
          <p:cNvPr id="161798" name="Rectangle 3">
            <a:extLst>
              <a:ext uri="{FF2B5EF4-FFF2-40B4-BE49-F238E27FC236}">
                <a16:creationId xmlns:a16="http://schemas.microsoft.com/office/drawing/2014/main" id="{167322DE-6E3C-4A00-B7EB-BBFD4EE90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637542B4-8F71-8799-E5A5-1CF7E66DDD5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66915" name="Rectangle 3">
            <a:extLst>
              <a:ext uri="{FF2B5EF4-FFF2-40B4-BE49-F238E27FC236}">
                <a16:creationId xmlns:a16="http://schemas.microsoft.com/office/drawing/2014/main" id="{80960F9E-5551-E305-DED0-068A040AD89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66916" name="Rectangle 7">
            <a:extLst>
              <a:ext uri="{FF2B5EF4-FFF2-40B4-BE49-F238E27FC236}">
                <a16:creationId xmlns:a16="http://schemas.microsoft.com/office/drawing/2014/main" id="{E6FA9695-B3EB-D0C4-075A-609220B31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0E5197F-DFC3-40DD-9777-3C9C5F477261}" type="slidenum">
              <a:rPr lang="en-US" altLang="fa-IR" smtClean="0">
                <a:latin typeface="Arial Unicode MS" pitchFamily="34" charset="-128"/>
              </a:rPr>
              <a:pPr fontAlgn="base">
                <a:spcBef>
                  <a:spcPct val="0"/>
                </a:spcBef>
                <a:spcAft>
                  <a:spcPct val="0"/>
                </a:spcAft>
              </a:pPr>
              <a:t>89</a:t>
            </a:fld>
            <a:endParaRPr lang="en-US" altLang="fa-IR">
              <a:latin typeface="Arial Unicode MS" pitchFamily="34" charset="-128"/>
            </a:endParaRPr>
          </a:p>
        </p:txBody>
      </p:sp>
      <p:sp>
        <p:nvSpPr>
          <p:cNvPr id="166917" name="Rectangle 2">
            <a:extLst>
              <a:ext uri="{FF2B5EF4-FFF2-40B4-BE49-F238E27FC236}">
                <a16:creationId xmlns:a16="http://schemas.microsoft.com/office/drawing/2014/main" id="{DBDF6D1F-68AD-7977-05FF-C222AC3597B3}"/>
              </a:ext>
            </a:extLst>
          </p:cNvPr>
          <p:cNvSpPr>
            <a:spLocks noGrp="1" noRot="1" noChangeAspect="1" noChangeArrowheads="1" noTextEdit="1"/>
          </p:cNvSpPr>
          <p:nvPr>
            <p:ph type="sldImg"/>
          </p:nvPr>
        </p:nvSpPr>
        <p:spPr>
          <a:xfrm>
            <a:off x="1182688" y="696913"/>
            <a:ext cx="4648200" cy="3486150"/>
          </a:xfrm>
          <a:ln/>
        </p:spPr>
      </p:sp>
      <p:sp>
        <p:nvSpPr>
          <p:cNvPr id="166918" name="Rectangle 3">
            <a:extLst>
              <a:ext uri="{FF2B5EF4-FFF2-40B4-BE49-F238E27FC236}">
                <a16:creationId xmlns:a16="http://schemas.microsoft.com/office/drawing/2014/main" id="{F5C551F0-E59A-0B8C-6195-10E2DCE40FC5}"/>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7D15BC4-A556-52C0-32C4-8E4EB4954F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68963" name="Rectangle 3">
            <a:extLst>
              <a:ext uri="{FF2B5EF4-FFF2-40B4-BE49-F238E27FC236}">
                <a16:creationId xmlns:a16="http://schemas.microsoft.com/office/drawing/2014/main" id="{479B4B10-2A5D-AEE1-944B-1DEBBEC1B1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68964" name="Rectangle 7">
            <a:extLst>
              <a:ext uri="{FF2B5EF4-FFF2-40B4-BE49-F238E27FC236}">
                <a16:creationId xmlns:a16="http://schemas.microsoft.com/office/drawing/2014/main" id="{94793350-DDB5-B639-1A5E-E8362653AA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37DF876-B947-4AA8-A97E-3247655D4020}" type="slidenum">
              <a:rPr lang="en-US" altLang="fa-IR" smtClean="0">
                <a:latin typeface="Arial Unicode MS" pitchFamily="34" charset="-128"/>
              </a:rPr>
              <a:pPr fontAlgn="base">
                <a:spcBef>
                  <a:spcPct val="0"/>
                </a:spcBef>
                <a:spcAft>
                  <a:spcPct val="0"/>
                </a:spcAft>
              </a:pPr>
              <a:t>90</a:t>
            </a:fld>
            <a:endParaRPr lang="en-US" altLang="fa-IR">
              <a:latin typeface="Arial Unicode MS" pitchFamily="34" charset="-128"/>
            </a:endParaRPr>
          </a:p>
        </p:txBody>
      </p:sp>
      <p:sp>
        <p:nvSpPr>
          <p:cNvPr id="168965" name="Rectangle 2">
            <a:extLst>
              <a:ext uri="{FF2B5EF4-FFF2-40B4-BE49-F238E27FC236}">
                <a16:creationId xmlns:a16="http://schemas.microsoft.com/office/drawing/2014/main" id="{D52982DC-5400-8183-DCE4-E00930E98F63}"/>
              </a:ext>
            </a:extLst>
          </p:cNvPr>
          <p:cNvSpPr>
            <a:spLocks noGrp="1" noRot="1" noChangeAspect="1" noChangeArrowheads="1" noTextEdit="1"/>
          </p:cNvSpPr>
          <p:nvPr>
            <p:ph type="sldImg"/>
          </p:nvPr>
        </p:nvSpPr>
        <p:spPr>
          <a:ln/>
        </p:spPr>
      </p:sp>
      <p:sp>
        <p:nvSpPr>
          <p:cNvPr id="168966" name="Rectangle 3">
            <a:extLst>
              <a:ext uri="{FF2B5EF4-FFF2-40B4-BE49-F238E27FC236}">
                <a16:creationId xmlns:a16="http://schemas.microsoft.com/office/drawing/2014/main" id="{A4D54F2D-B932-7B38-B48A-6EDE0D6267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RESEARCH SHOWS</a:t>
            </a:r>
          </a:p>
          <a:p>
            <a:pPr eaLnBrk="1" hangingPunct="1"/>
            <a:endParaRPr lang="en-US" altLang="fa-IR" sz="1000"/>
          </a:p>
          <a:p>
            <a:pPr eaLnBrk="1" hangingPunct="1"/>
            <a:r>
              <a:rPr lang="en-US" altLang="fa-IR" sz="1000"/>
              <a:t>Slide Source: Office on National Drug Control Policy, “ONDCP Drug Facts February 2002” Presentation.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664659A2-B40C-4B6A-75A9-B4948EAD918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1011" name="Rectangle 3">
            <a:extLst>
              <a:ext uri="{FF2B5EF4-FFF2-40B4-BE49-F238E27FC236}">
                <a16:creationId xmlns:a16="http://schemas.microsoft.com/office/drawing/2014/main" id="{8B1E3A65-17A1-353A-8A82-321CB91B4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1012" name="Rectangle 7">
            <a:extLst>
              <a:ext uri="{FF2B5EF4-FFF2-40B4-BE49-F238E27FC236}">
                <a16:creationId xmlns:a16="http://schemas.microsoft.com/office/drawing/2014/main" id="{F9F1F096-3A99-3780-05D9-4A3844E5A3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AFBB336-456A-4B97-9313-A572510CA95A}" type="slidenum">
              <a:rPr lang="en-US" altLang="fa-IR" smtClean="0">
                <a:latin typeface="Arial Unicode MS" pitchFamily="34" charset="-128"/>
              </a:rPr>
              <a:pPr fontAlgn="base">
                <a:spcBef>
                  <a:spcPct val="0"/>
                </a:spcBef>
                <a:spcAft>
                  <a:spcPct val="0"/>
                </a:spcAft>
              </a:pPr>
              <a:t>91</a:t>
            </a:fld>
            <a:endParaRPr lang="en-US" altLang="fa-IR">
              <a:latin typeface="Arial Unicode MS" pitchFamily="34" charset="-128"/>
            </a:endParaRPr>
          </a:p>
        </p:txBody>
      </p:sp>
      <p:sp>
        <p:nvSpPr>
          <p:cNvPr id="171013" name="Rectangle 2">
            <a:extLst>
              <a:ext uri="{FF2B5EF4-FFF2-40B4-BE49-F238E27FC236}">
                <a16:creationId xmlns:a16="http://schemas.microsoft.com/office/drawing/2014/main" id="{3BCBA777-582F-BC22-8725-41FFB19580D3}"/>
              </a:ext>
            </a:extLst>
          </p:cNvPr>
          <p:cNvSpPr>
            <a:spLocks noGrp="1" noRot="1" noChangeAspect="1" noChangeArrowheads="1" noTextEdit="1"/>
          </p:cNvSpPr>
          <p:nvPr>
            <p:ph type="sldImg"/>
          </p:nvPr>
        </p:nvSpPr>
        <p:spPr>
          <a:ln/>
        </p:spPr>
      </p:sp>
      <p:sp>
        <p:nvSpPr>
          <p:cNvPr id="171014" name="Rectangle 3">
            <a:extLst>
              <a:ext uri="{FF2B5EF4-FFF2-40B4-BE49-F238E27FC236}">
                <a16:creationId xmlns:a16="http://schemas.microsoft.com/office/drawing/2014/main" id="{8A236B59-EEFA-2658-DF33-4A10A7A513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b="1">
                <a:solidFill>
                  <a:srgbClr val="000066"/>
                </a:solidFill>
              </a:rPr>
              <a:t>Cost Effectiveness of Drug Treatment</a:t>
            </a:r>
            <a:endParaRPr lang="en-US" altLang="fa-IR" sz="1000"/>
          </a:p>
          <a:p>
            <a:pPr eaLnBrk="1" hangingPunct="1"/>
            <a:r>
              <a:rPr lang="en-US" altLang="fa-IR" sz="1000"/>
              <a:t>Drug addiction treatment is cost-effective in reducing drug use and its associated health and social costs. </a:t>
            </a:r>
          </a:p>
          <a:p>
            <a:pPr eaLnBrk="1" hangingPunct="1"/>
            <a:r>
              <a:rPr lang="en-US" altLang="fa-IR" sz="1000"/>
              <a:t>Treatment is less expensive than alternatives, such as not treating or simply incarcerating addicts. </a:t>
            </a:r>
          </a:p>
          <a:p>
            <a:pPr eaLnBrk="1" hangingPunct="1"/>
            <a:r>
              <a:rPr lang="en-US" altLang="fa-IR" sz="1000"/>
              <a:t>According to several conservative estimates, every $1 invested in addiction treatment programs </a:t>
            </a:r>
          </a:p>
          <a:p>
            <a:pPr eaLnBrk="1" hangingPunct="1"/>
            <a:r>
              <a:rPr lang="en-US" altLang="fa-IR" sz="1000"/>
              <a:t>yields a return of between $4 and $7 in </a:t>
            </a:r>
          </a:p>
          <a:p>
            <a:pPr eaLnBrk="1" hangingPunct="1"/>
            <a:r>
              <a:rPr lang="en-US" altLang="fa-IR" sz="1000"/>
              <a:t>     Reduced drug-related crime</a:t>
            </a:r>
          </a:p>
          <a:p>
            <a:pPr eaLnBrk="1" hangingPunct="1"/>
            <a:r>
              <a:rPr lang="en-US" altLang="fa-IR" sz="1000"/>
              <a:t>     Criminal justice costs</a:t>
            </a:r>
          </a:p>
          <a:p>
            <a:pPr eaLnBrk="1" hangingPunct="1"/>
            <a:r>
              <a:rPr lang="en-US" altLang="fa-IR" sz="1000"/>
              <a:t>     Theft</a:t>
            </a:r>
          </a:p>
          <a:p>
            <a:pPr eaLnBrk="1" hangingPunct="1"/>
            <a:r>
              <a:rPr lang="en-US" altLang="fa-IR" sz="1000"/>
              <a:t>Also personal benefits that in turn benefit society</a:t>
            </a:r>
          </a:p>
          <a:p>
            <a:pPr eaLnBrk="1" hangingPunct="1"/>
            <a:endParaRPr lang="en-US" altLang="fa-IR" sz="1000"/>
          </a:p>
          <a:p>
            <a:pPr eaLnBrk="1" hangingPunct="1"/>
            <a:r>
              <a:rPr lang="en-US" altLang="fa-IR" sz="1000"/>
              <a:t> 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http://www.nida.nih.gov/pubs/teaching/Teaching3/Teaching5.html</a:t>
            </a:r>
          </a:p>
          <a:p>
            <a:pPr eaLnBrk="1" hangingPunct="1"/>
            <a:endParaRPr lang="en-US" altLang="fa-IR" sz="1000"/>
          </a:p>
          <a:p>
            <a:pPr eaLnBrk="1" hangingPunct="1"/>
            <a:endParaRPr lang="en-US" altLang="fa-IR" sz="10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CE7A7A85-12F9-9794-97E5-18C23E0EA3D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3059" name="Rectangle 3">
            <a:extLst>
              <a:ext uri="{FF2B5EF4-FFF2-40B4-BE49-F238E27FC236}">
                <a16:creationId xmlns:a16="http://schemas.microsoft.com/office/drawing/2014/main" id="{5630981F-1DE6-086A-2B13-3E23629FBB2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3060" name="Rectangle 7">
            <a:extLst>
              <a:ext uri="{FF2B5EF4-FFF2-40B4-BE49-F238E27FC236}">
                <a16:creationId xmlns:a16="http://schemas.microsoft.com/office/drawing/2014/main" id="{54280C7C-2233-DA4D-EB4D-6C4D440F0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39FFEFC-6F0E-46A3-9C5F-ED439B9ED902}" type="slidenum">
              <a:rPr lang="en-US" altLang="fa-IR" smtClean="0">
                <a:latin typeface="Arial Unicode MS" pitchFamily="34" charset="-128"/>
              </a:rPr>
              <a:pPr fontAlgn="base">
                <a:spcBef>
                  <a:spcPct val="0"/>
                </a:spcBef>
                <a:spcAft>
                  <a:spcPct val="0"/>
                </a:spcAft>
              </a:pPr>
              <a:t>92</a:t>
            </a:fld>
            <a:endParaRPr lang="en-US" altLang="fa-IR">
              <a:latin typeface="Arial Unicode MS" pitchFamily="34" charset="-128"/>
            </a:endParaRPr>
          </a:p>
        </p:txBody>
      </p:sp>
      <p:sp>
        <p:nvSpPr>
          <p:cNvPr id="173061" name="Rectangle 2">
            <a:extLst>
              <a:ext uri="{FF2B5EF4-FFF2-40B4-BE49-F238E27FC236}">
                <a16:creationId xmlns:a16="http://schemas.microsoft.com/office/drawing/2014/main" id="{97057A5F-B5D4-E855-09A9-2F92B49D28B1}"/>
              </a:ext>
            </a:extLst>
          </p:cNvPr>
          <p:cNvSpPr>
            <a:spLocks noGrp="1" noRot="1" noChangeAspect="1" noChangeArrowheads="1" noTextEdit="1"/>
          </p:cNvSpPr>
          <p:nvPr>
            <p:ph type="sldImg"/>
          </p:nvPr>
        </p:nvSpPr>
        <p:spPr>
          <a:ln/>
        </p:spPr>
      </p:sp>
      <p:sp>
        <p:nvSpPr>
          <p:cNvPr id="173062" name="Rectangle 3">
            <a:extLst>
              <a:ext uri="{FF2B5EF4-FFF2-40B4-BE49-F238E27FC236}">
                <a16:creationId xmlns:a16="http://schemas.microsoft.com/office/drawing/2014/main" id="{B7E2C030-2EB8-0FC8-17CE-2ACDD8FFF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Sources:  Center for Substance Abuse Treatment, 1997 </a:t>
            </a:r>
            <a:r>
              <a:rPr lang="en-US" altLang="fa-IR" sz="1000" i="1"/>
              <a:t>National Treatment Improvement Evaluation Study (NTIES)</a:t>
            </a:r>
            <a:r>
              <a:rPr lang="en-US" altLang="fa-IR" sz="1000"/>
              <a:t> (Rockville, MD:  CSAT, 1997); Federal Bureau of Prisons.  Data prepared by the Physician Leadership on National Drug Policy National Project Office.</a:t>
            </a:r>
            <a:endParaRPr lang="en-US" altLang="fa-IR" sz="1000">
              <a:solidFill>
                <a:schemeClr val="bg1"/>
              </a:solidFill>
            </a:endParaRPr>
          </a:p>
          <a:p>
            <a:pPr eaLnBrk="1" hangingPunct="1"/>
            <a:endParaRPr lang="en-US" altLang="fa-IR" sz="10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3477B741-8F93-A0DA-29B7-8B8BD4E9900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5107" name="Rectangle 3">
            <a:extLst>
              <a:ext uri="{FF2B5EF4-FFF2-40B4-BE49-F238E27FC236}">
                <a16:creationId xmlns:a16="http://schemas.microsoft.com/office/drawing/2014/main" id="{185181A2-3364-229D-FA50-D496082BD72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5108" name="Rectangle 7">
            <a:extLst>
              <a:ext uri="{FF2B5EF4-FFF2-40B4-BE49-F238E27FC236}">
                <a16:creationId xmlns:a16="http://schemas.microsoft.com/office/drawing/2014/main" id="{F9214A3B-8C20-840F-14EB-8805240AC3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855690D-BC2B-437F-8CD3-F51E97CA59CE}" type="slidenum">
              <a:rPr lang="en-US" altLang="fa-IR" smtClean="0">
                <a:latin typeface="Arial Unicode MS" pitchFamily="34" charset="-128"/>
              </a:rPr>
              <a:pPr fontAlgn="base">
                <a:spcBef>
                  <a:spcPct val="0"/>
                </a:spcBef>
                <a:spcAft>
                  <a:spcPct val="0"/>
                </a:spcAft>
              </a:pPr>
              <a:t>93</a:t>
            </a:fld>
            <a:endParaRPr lang="en-US" altLang="fa-IR">
              <a:latin typeface="Arial Unicode MS" pitchFamily="34" charset="-128"/>
            </a:endParaRPr>
          </a:p>
        </p:txBody>
      </p:sp>
      <p:sp>
        <p:nvSpPr>
          <p:cNvPr id="175109" name="Rectangle 2">
            <a:extLst>
              <a:ext uri="{FF2B5EF4-FFF2-40B4-BE49-F238E27FC236}">
                <a16:creationId xmlns:a16="http://schemas.microsoft.com/office/drawing/2014/main" id="{7E9F59C1-64E5-CA0D-66B8-1450D6DA8A63}"/>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3B575374-6F5B-29C5-5CCE-4DFF2D3BFF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RESEARCH</a:t>
            </a:r>
          </a:p>
          <a:p>
            <a:pPr eaLnBrk="1" hangingPunct="1"/>
            <a:r>
              <a:rPr lang="en-US" altLang="fa-IR" sz="1000"/>
              <a:t>Individuals progress through drug addiction treatment at various speeds, so there is no predetermined length of treatment. </a:t>
            </a:r>
          </a:p>
          <a:p>
            <a:pPr eaLnBrk="1" hangingPunct="1"/>
            <a:endParaRPr lang="en-US" altLang="fa-IR" sz="1000"/>
          </a:p>
          <a:p>
            <a:pPr eaLnBrk="1" hangingPunct="1"/>
            <a:r>
              <a:rPr lang="en-US" altLang="fa-IR" sz="1000"/>
              <a:t>Slide Source:  National Institute on Drug Abuse (NIDA)  Teaching Packet No. 3:  </a:t>
            </a:r>
            <a:r>
              <a:rPr lang="en-US" altLang="fa-IR" sz="1000">
                <a:solidFill>
                  <a:srgbClr val="000066"/>
                </a:solidFill>
              </a:rPr>
              <a:t>“Understanding Substance Abuse and Addiction:  What Science Says” </a:t>
            </a:r>
            <a:r>
              <a:rPr lang="en-US" altLang="fa-IR" sz="1000"/>
              <a:t>http://www.nida.nih.gov/pubs/teaching/Teaching3/Teaching4.html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49DFD74-12A5-E2D7-D660-3371D577FF2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7155" name="Rectangle 3">
            <a:extLst>
              <a:ext uri="{FF2B5EF4-FFF2-40B4-BE49-F238E27FC236}">
                <a16:creationId xmlns:a16="http://schemas.microsoft.com/office/drawing/2014/main" id="{FB157F5E-0A8A-215C-CB9F-0D66A5E375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7156" name="Rectangle 7">
            <a:extLst>
              <a:ext uri="{FF2B5EF4-FFF2-40B4-BE49-F238E27FC236}">
                <a16:creationId xmlns:a16="http://schemas.microsoft.com/office/drawing/2014/main" id="{F8C64B2E-18CC-6C87-D155-39F53E479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C463191-205B-4EC8-ACE6-4598C534B75B}" type="slidenum">
              <a:rPr lang="en-US" altLang="fa-IR" smtClean="0">
                <a:latin typeface="Arial Unicode MS" pitchFamily="34" charset="-128"/>
              </a:rPr>
              <a:pPr fontAlgn="base">
                <a:spcBef>
                  <a:spcPct val="0"/>
                </a:spcBef>
                <a:spcAft>
                  <a:spcPct val="0"/>
                </a:spcAft>
              </a:pPr>
              <a:t>94</a:t>
            </a:fld>
            <a:endParaRPr lang="en-US" altLang="fa-IR">
              <a:latin typeface="Arial Unicode MS" pitchFamily="34" charset="-128"/>
            </a:endParaRPr>
          </a:p>
        </p:txBody>
      </p:sp>
      <p:sp>
        <p:nvSpPr>
          <p:cNvPr id="177157" name="Rectangle 2">
            <a:extLst>
              <a:ext uri="{FF2B5EF4-FFF2-40B4-BE49-F238E27FC236}">
                <a16:creationId xmlns:a16="http://schemas.microsoft.com/office/drawing/2014/main" id="{52C6FF0F-76C9-3C8F-67D8-D24684C834EE}"/>
              </a:ext>
            </a:extLst>
          </p:cNvPr>
          <p:cNvSpPr>
            <a:spLocks noGrp="1" noRot="1" noChangeAspect="1" noChangeArrowheads="1" noTextEdit="1"/>
          </p:cNvSpPr>
          <p:nvPr>
            <p:ph type="sldImg"/>
          </p:nvPr>
        </p:nvSpPr>
        <p:spPr>
          <a:ln/>
        </p:spPr>
      </p:sp>
      <p:sp>
        <p:nvSpPr>
          <p:cNvPr id="177158" name="Rectangle 3">
            <a:extLst>
              <a:ext uri="{FF2B5EF4-FFF2-40B4-BE49-F238E27FC236}">
                <a16:creationId xmlns:a16="http://schemas.microsoft.com/office/drawing/2014/main" id="{45C6389B-1604-71C0-659A-975D218C86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The same challenges as other diseases.</a:t>
            </a:r>
          </a:p>
          <a:p>
            <a:pPr eaLnBrk="1" hangingPunct="1"/>
            <a:endParaRPr lang="en-US" altLang="fa-IR" sz="1000"/>
          </a:p>
          <a:p>
            <a:pPr eaLnBrk="1" hangingPunct="1"/>
            <a:r>
              <a:rPr lang="en-US" altLang="fa-IR" sz="1000"/>
              <a:t>Slide Provided by: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D3BF186E-BBA3-B75B-0A2A-F8149C7BA2C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9203" name="Rectangle 3">
            <a:extLst>
              <a:ext uri="{FF2B5EF4-FFF2-40B4-BE49-F238E27FC236}">
                <a16:creationId xmlns:a16="http://schemas.microsoft.com/office/drawing/2014/main" id="{F77B3D9F-A120-AE02-6F02-27B204C48F1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79204" name="Rectangle 7">
            <a:extLst>
              <a:ext uri="{FF2B5EF4-FFF2-40B4-BE49-F238E27FC236}">
                <a16:creationId xmlns:a16="http://schemas.microsoft.com/office/drawing/2014/main" id="{3E2F2E2C-8B02-4E9E-DBE3-7C97C854A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D75F92C-5FF8-48B8-BFEF-D1D7B695A2A9}" type="slidenum">
              <a:rPr lang="en-US" altLang="fa-IR" smtClean="0">
                <a:latin typeface="Arial Unicode MS" pitchFamily="34" charset="-128"/>
              </a:rPr>
              <a:pPr fontAlgn="base">
                <a:spcBef>
                  <a:spcPct val="0"/>
                </a:spcBef>
                <a:spcAft>
                  <a:spcPct val="0"/>
                </a:spcAft>
              </a:pPr>
              <a:t>95</a:t>
            </a:fld>
            <a:endParaRPr lang="en-US" altLang="fa-IR">
              <a:latin typeface="Arial Unicode MS" pitchFamily="34" charset="-128"/>
            </a:endParaRPr>
          </a:p>
        </p:txBody>
      </p:sp>
      <p:sp>
        <p:nvSpPr>
          <p:cNvPr id="179205" name="Rectangle 2">
            <a:extLst>
              <a:ext uri="{FF2B5EF4-FFF2-40B4-BE49-F238E27FC236}">
                <a16:creationId xmlns:a16="http://schemas.microsoft.com/office/drawing/2014/main" id="{3F5257FF-EADD-92FC-A0E8-D5AABE85DF98}"/>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2C482E8F-62E3-E7EF-2DF6-15B2B4669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Office on National Drug Control Policy, “ONDCP Drug Facts February 2002” Presentation.</a:t>
            </a:r>
          </a:p>
          <a:p>
            <a:pPr eaLnBrk="1" hangingPunct="1"/>
            <a:endParaRPr lang="en-US" altLang="fa-IR" sz="10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339EA84-02E6-0614-D892-EF8B22C173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81251" name="Rectangle 3">
            <a:extLst>
              <a:ext uri="{FF2B5EF4-FFF2-40B4-BE49-F238E27FC236}">
                <a16:creationId xmlns:a16="http://schemas.microsoft.com/office/drawing/2014/main" id="{B479C0A3-38A7-5D1C-16CD-4067AC407E3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81252" name="Rectangle 7">
            <a:extLst>
              <a:ext uri="{FF2B5EF4-FFF2-40B4-BE49-F238E27FC236}">
                <a16:creationId xmlns:a16="http://schemas.microsoft.com/office/drawing/2014/main" id="{53870318-2572-5B5B-6747-FAC5756806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FF1AFB9-22C0-4A38-9751-E1CD2AD32252}" type="slidenum">
              <a:rPr lang="en-US" altLang="fa-IR" smtClean="0">
                <a:latin typeface="Arial Unicode MS" pitchFamily="34" charset="-128"/>
              </a:rPr>
              <a:pPr fontAlgn="base">
                <a:spcBef>
                  <a:spcPct val="0"/>
                </a:spcBef>
                <a:spcAft>
                  <a:spcPct val="0"/>
                </a:spcAft>
              </a:pPr>
              <a:t>96</a:t>
            </a:fld>
            <a:endParaRPr lang="en-US" altLang="fa-IR">
              <a:latin typeface="Arial Unicode MS" pitchFamily="34" charset="-128"/>
            </a:endParaRPr>
          </a:p>
        </p:txBody>
      </p:sp>
      <p:sp>
        <p:nvSpPr>
          <p:cNvPr id="181253" name="Rectangle 2">
            <a:extLst>
              <a:ext uri="{FF2B5EF4-FFF2-40B4-BE49-F238E27FC236}">
                <a16:creationId xmlns:a16="http://schemas.microsoft.com/office/drawing/2014/main" id="{1B125E16-A4BD-5EDD-6A9D-F90862DB44B4}"/>
              </a:ext>
            </a:extLst>
          </p:cNvPr>
          <p:cNvSpPr>
            <a:spLocks noGrp="1" noRot="1" noChangeAspect="1" noChangeArrowheads="1" noTextEdit="1"/>
          </p:cNvSpPr>
          <p:nvPr>
            <p:ph type="sldImg"/>
          </p:nvPr>
        </p:nvSpPr>
        <p:spPr>
          <a:ln/>
        </p:spPr>
      </p:sp>
      <p:sp>
        <p:nvSpPr>
          <p:cNvPr id="181254" name="Rectangle 3">
            <a:extLst>
              <a:ext uri="{FF2B5EF4-FFF2-40B4-BE49-F238E27FC236}">
                <a16:creationId xmlns:a16="http://schemas.microsoft.com/office/drawing/2014/main" id="{E9460CC4-4DA0-D9A8-7BBA-B21328D8E5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Office on National Drug Control Policy, “ONDCP Drug Facts February 2002” Presentation.</a:t>
            </a:r>
          </a:p>
          <a:p>
            <a:pPr eaLnBrk="1" hangingPunct="1"/>
            <a:endParaRPr lang="en-US" altLang="fa-IR" sz="10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BAFD568A-DB6A-124E-1817-C67DD8EA325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83299" name="Rectangle 3">
            <a:extLst>
              <a:ext uri="{FF2B5EF4-FFF2-40B4-BE49-F238E27FC236}">
                <a16:creationId xmlns:a16="http://schemas.microsoft.com/office/drawing/2014/main" id="{CA6F4679-9217-1DBB-07BB-0253E65FE4D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83300" name="Rectangle 7">
            <a:extLst>
              <a:ext uri="{FF2B5EF4-FFF2-40B4-BE49-F238E27FC236}">
                <a16:creationId xmlns:a16="http://schemas.microsoft.com/office/drawing/2014/main" id="{E0B22F5E-D093-44A0-CC1A-5390836FD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24DD1D6D-46DC-4D3C-88EC-3BE30731EFB2}" type="slidenum">
              <a:rPr lang="en-US" altLang="fa-IR" smtClean="0">
                <a:latin typeface="Arial Unicode MS" pitchFamily="34" charset="-128"/>
              </a:rPr>
              <a:pPr fontAlgn="base">
                <a:spcBef>
                  <a:spcPct val="0"/>
                </a:spcBef>
                <a:spcAft>
                  <a:spcPct val="0"/>
                </a:spcAft>
              </a:pPr>
              <a:t>97</a:t>
            </a:fld>
            <a:endParaRPr lang="en-US" altLang="fa-IR">
              <a:latin typeface="Arial Unicode MS" pitchFamily="34" charset="-128"/>
            </a:endParaRPr>
          </a:p>
        </p:txBody>
      </p:sp>
      <p:sp>
        <p:nvSpPr>
          <p:cNvPr id="183301" name="Rectangle 2">
            <a:extLst>
              <a:ext uri="{FF2B5EF4-FFF2-40B4-BE49-F238E27FC236}">
                <a16:creationId xmlns:a16="http://schemas.microsoft.com/office/drawing/2014/main" id="{CC479E12-821D-67A2-57FE-806BBF978774}"/>
              </a:ext>
            </a:extLst>
          </p:cNvPr>
          <p:cNvSpPr>
            <a:spLocks noGrp="1" noRot="1" noChangeAspect="1" noChangeArrowheads="1" noTextEdit="1"/>
          </p:cNvSpPr>
          <p:nvPr>
            <p:ph type="sldImg"/>
          </p:nvPr>
        </p:nvSpPr>
        <p:spPr>
          <a:ln/>
        </p:spPr>
      </p:sp>
      <p:sp>
        <p:nvSpPr>
          <p:cNvPr id="183302" name="Rectangle 3">
            <a:extLst>
              <a:ext uri="{FF2B5EF4-FFF2-40B4-BE49-F238E27FC236}">
                <a16:creationId xmlns:a16="http://schemas.microsoft.com/office/drawing/2014/main" id="{5F7B1EC7-A74D-B324-D1C1-3317B1893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Office on National Drug Control Policy, “ONDCP Drug Facts February 2002” Presentation.</a:t>
            </a:r>
          </a:p>
          <a:p>
            <a:pPr eaLnBrk="1" hangingPunct="1"/>
            <a:endParaRPr lang="en-US" altLang="fa-I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D2076FC-51F4-7C8A-CE26-F7FB4F6973E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8675" name="Rectangle 3">
            <a:extLst>
              <a:ext uri="{FF2B5EF4-FFF2-40B4-BE49-F238E27FC236}">
                <a16:creationId xmlns:a16="http://schemas.microsoft.com/office/drawing/2014/main" id="{E5C4A01A-6FE3-6DCF-7CCB-AF928A0117A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28676" name="Rectangle 7">
            <a:extLst>
              <a:ext uri="{FF2B5EF4-FFF2-40B4-BE49-F238E27FC236}">
                <a16:creationId xmlns:a16="http://schemas.microsoft.com/office/drawing/2014/main" id="{31DC6C95-0D2B-E2BB-DBDB-DD0BBA6EB2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F63363E-2E29-4796-AFF2-87D912DFC4DD}" type="slidenum">
              <a:rPr lang="en-US" altLang="fa-IR" smtClean="0">
                <a:latin typeface="Arial Unicode MS" pitchFamily="34" charset="-128"/>
              </a:rPr>
              <a:pPr fontAlgn="base">
                <a:spcBef>
                  <a:spcPct val="0"/>
                </a:spcBef>
                <a:spcAft>
                  <a:spcPct val="0"/>
                </a:spcAft>
              </a:pPr>
              <a:t>8</a:t>
            </a:fld>
            <a:endParaRPr lang="en-US" altLang="fa-IR">
              <a:latin typeface="Arial Unicode MS" pitchFamily="34" charset="-128"/>
            </a:endParaRPr>
          </a:p>
        </p:txBody>
      </p:sp>
      <p:sp>
        <p:nvSpPr>
          <p:cNvPr id="28677" name="Rectangle 2">
            <a:extLst>
              <a:ext uri="{FF2B5EF4-FFF2-40B4-BE49-F238E27FC236}">
                <a16:creationId xmlns:a16="http://schemas.microsoft.com/office/drawing/2014/main" id="{1D716FD9-A30A-FC9F-7E77-E83250758656}"/>
              </a:ext>
            </a:extLst>
          </p:cNvPr>
          <p:cNvSpPr>
            <a:spLocks noGrp="1" noRot="1" noChangeAspect="1" noChangeArrowheads="1" noTextEdit="1"/>
          </p:cNvSpPr>
          <p:nvPr>
            <p:ph type="sldImg"/>
          </p:nvPr>
        </p:nvSpPr>
        <p:spPr>
          <a:ln/>
        </p:spPr>
      </p:sp>
      <p:sp>
        <p:nvSpPr>
          <p:cNvPr id="28678" name="Rectangle 3">
            <a:extLst>
              <a:ext uri="{FF2B5EF4-FFF2-40B4-BE49-F238E27FC236}">
                <a16:creationId xmlns:a16="http://schemas.microsoft.com/office/drawing/2014/main" id="{B7482DE3-543C-E639-3FBC-E67871E631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Why are some people vulnerable to CD while others are not?</a:t>
            </a:r>
          </a:p>
          <a:p>
            <a:pPr eaLnBrk="1" hangingPunct="1"/>
            <a:endParaRPr lang="en-US" altLang="fa-IR" sz="1000"/>
          </a:p>
          <a:p>
            <a:pPr eaLnBrk="1" hangingPunct="1"/>
            <a:endParaRPr lang="en-US" altLang="fa-IR" sz="1000"/>
          </a:p>
          <a:p>
            <a:pPr eaLnBrk="1" hangingPunct="1"/>
            <a:r>
              <a:rPr lang="en-US" altLang="fa-IR" sz="1000"/>
              <a:t>Slide Source:  “Alcohol and Other Drugs and the Courts” curriculum, Judge Peggy Fulton Hora, Alameda County Superior Court, Hayward, CA and  Peter Banys, M.D., Assoc. Clinical Prof. of Psychiatry, University of California at San Francisco, VA Medical Center, San Francisco.</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25C9FBD8-3992-9109-A140-1B2DFA1C6D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86371" name="Rectangle 3">
            <a:extLst>
              <a:ext uri="{FF2B5EF4-FFF2-40B4-BE49-F238E27FC236}">
                <a16:creationId xmlns:a16="http://schemas.microsoft.com/office/drawing/2014/main" id="{59612D01-1B92-3A93-B00F-8A3181FFFD6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186372" name="Rectangle 7">
            <a:extLst>
              <a:ext uri="{FF2B5EF4-FFF2-40B4-BE49-F238E27FC236}">
                <a16:creationId xmlns:a16="http://schemas.microsoft.com/office/drawing/2014/main" id="{EE00B918-DB08-9FC2-A5AF-7A6AB6D28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4B71054-A08D-4EF3-B514-5007EFB8ADBE}" type="slidenum">
              <a:rPr lang="en-US" altLang="fa-IR" smtClean="0">
                <a:latin typeface="Arial Unicode MS" pitchFamily="34" charset="-128"/>
              </a:rPr>
              <a:pPr fontAlgn="base">
                <a:spcBef>
                  <a:spcPct val="0"/>
                </a:spcBef>
                <a:spcAft>
                  <a:spcPct val="0"/>
                </a:spcAft>
              </a:pPr>
              <a:t>99</a:t>
            </a:fld>
            <a:endParaRPr lang="en-US" altLang="fa-IR">
              <a:latin typeface="Arial Unicode MS" pitchFamily="34" charset="-128"/>
            </a:endParaRPr>
          </a:p>
        </p:txBody>
      </p:sp>
      <p:sp>
        <p:nvSpPr>
          <p:cNvPr id="186373" name="Rectangle 2">
            <a:extLst>
              <a:ext uri="{FF2B5EF4-FFF2-40B4-BE49-F238E27FC236}">
                <a16:creationId xmlns:a16="http://schemas.microsoft.com/office/drawing/2014/main" id="{622635F8-051E-B02E-A7ED-07D6A6805D51}"/>
              </a:ext>
            </a:extLst>
          </p:cNvPr>
          <p:cNvSpPr>
            <a:spLocks noGrp="1" noRot="1" noChangeAspect="1" noChangeArrowheads="1" noTextEdit="1"/>
          </p:cNvSpPr>
          <p:nvPr>
            <p:ph type="sldImg"/>
          </p:nvPr>
        </p:nvSpPr>
        <p:spPr>
          <a:ln/>
        </p:spPr>
      </p:sp>
      <p:sp>
        <p:nvSpPr>
          <p:cNvPr id="186374" name="Rectangle 3">
            <a:extLst>
              <a:ext uri="{FF2B5EF4-FFF2-40B4-BE49-F238E27FC236}">
                <a16:creationId xmlns:a16="http://schemas.microsoft.com/office/drawing/2014/main" id="{3F35B18D-680C-F901-6CCF-38131133EE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a:t>Slide Source:   </a:t>
            </a:r>
            <a:r>
              <a:rPr lang="en-US" altLang="fa-IR" sz="1000">
                <a:solidFill>
                  <a:schemeClr val="bg1"/>
                </a:solidFill>
              </a:rPr>
              <a:t>Peter Banys, M.D., Assoc. Clinical Prof. of Psychiatry, University of California at San Francisco, VA Medical Center, San Francisco.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E95E15D-BC0B-F2EA-5219-B00C6A8C815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0723" name="Rectangle 3">
            <a:extLst>
              <a:ext uri="{FF2B5EF4-FFF2-40B4-BE49-F238E27FC236}">
                <a16:creationId xmlns:a16="http://schemas.microsoft.com/office/drawing/2014/main" id="{304CB137-F3AD-8B77-C01B-4E6BD90588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0724" name="Rectangle 7">
            <a:extLst>
              <a:ext uri="{FF2B5EF4-FFF2-40B4-BE49-F238E27FC236}">
                <a16:creationId xmlns:a16="http://schemas.microsoft.com/office/drawing/2014/main" id="{20D1B7AD-5D7C-248B-4A90-F46958040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6FDDD6C-7E49-4342-8975-48575A585E45}" type="slidenum">
              <a:rPr lang="en-US" altLang="fa-IR" smtClean="0">
                <a:latin typeface="Arial Unicode MS" pitchFamily="34" charset="-128"/>
              </a:rPr>
              <a:pPr fontAlgn="base">
                <a:spcBef>
                  <a:spcPct val="0"/>
                </a:spcBef>
                <a:spcAft>
                  <a:spcPct val="0"/>
                </a:spcAft>
              </a:pPr>
              <a:t>9</a:t>
            </a:fld>
            <a:endParaRPr lang="en-US" altLang="fa-IR">
              <a:latin typeface="Arial Unicode MS" pitchFamily="34" charset="-128"/>
            </a:endParaRPr>
          </a:p>
        </p:txBody>
      </p:sp>
      <p:sp>
        <p:nvSpPr>
          <p:cNvPr id="30725" name="Rectangle 2">
            <a:extLst>
              <a:ext uri="{FF2B5EF4-FFF2-40B4-BE49-F238E27FC236}">
                <a16:creationId xmlns:a16="http://schemas.microsoft.com/office/drawing/2014/main" id="{111AB0E5-E3BC-EBE2-14E2-701C725258C7}"/>
              </a:ext>
            </a:extLst>
          </p:cNvPr>
          <p:cNvSpPr>
            <a:spLocks noGrp="1" noRot="1" noChangeAspect="1" noChangeArrowheads="1" noTextEdit="1"/>
          </p:cNvSpPr>
          <p:nvPr>
            <p:ph type="sldImg"/>
          </p:nvPr>
        </p:nvSpPr>
        <p:spPr>
          <a:ln/>
        </p:spPr>
      </p:sp>
      <p:sp>
        <p:nvSpPr>
          <p:cNvPr id="30726" name="Rectangle 3">
            <a:extLst>
              <a:ext uri="{FF2B5EF4-FFF2-40B4-BE49-F238E27FC236}">
                <a16:creationId xmlns:a16="http://schemas.microsoft.com/office/drawing/2014/main" id="{BAD5B123-0571-E5F9-4CC7-A4D55DC59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i="1"/>
              <a:t>Positron emission tomography (PET) scan </a:t>
            </a:r>
          </a:p>
          <a:p>
            <a:pPr eaLnBrk="1" hangingPunct="1"/>
            <a:r>
              <a:rPr lang="en-US" altLang="fa-IR" sz="1000" i="1"/>
              <a:t>Person on cocaine, as an example:</a:t>
            </a:r>
          </a:p>
          <a:p>
            <a:pPr eaLnBrk="1" hangingPunct="1"/>
            <a:r>
              <a:rPr lang="en-US" altLang="fa-IR" sz="1000" i="1"/>
              <a:t>Scientists can now see how cocaine actually affects brain function in people. </a:t>
            </a:r>
          </a:p>
          <a:p>
            <a:pPr eaLnBrk="1" hangingPunct="1"/>
            <a:endParaRPr lang="en-US" altLang="fa-IR" sz="1000" i="1"/>
          </a:p>
          <a:p>
            <a:pPr eaLnBrk="1" hangingPunct="1"/>
            <a:r>
              <a:rPr lang="en-US" altLang="fa-IR" sz="1000" i="1"/>
              <a:t>Cocaine has many actions in the brain incl. activating the reward system. </a:t>
            </a:r>
          </a:p>
          <a:p>
            <a:pPr eaLnBrk="1" hangingPunct="1"/>
            <a:endParaRPr lang="en-US" altLang="fa-IR" sz="1000" i="1"/>
          </a:p>
          <a:p>
            <a:pPr eaLnBrk="1" hangingPunct="1"/>
            <a:r>
              <a:rPr lang="en-US" altLang="fa-IR" sz="1000" i="1"/>
              <a:t>The PET scan allows us to see how the brain uses glucose. Glucose provides energy to each neuron so it can perform work. The PET scan shows where the cocaine interferes with the brain's use of glucose - or its metabolic activity. </a:t>
            </a:r>
          </a:p>
          <a:p>
            <a:pPr eaLnBrk="1" hangingPunct="1"/>
            <a:endParaRPr lang="en-US" altLang="fa-IR" sz="1000" i="1"/>
          </a:p>
          <a:p>
            <a:pPr eaLnBrk="1" hangingPunct="1"/>
            <a:r>
              <a:rPr lang="en-US" altLang="fa-IR" sz="1000" i="1"/>
              <a:t>LEFT SCAN: a normal, awake person. </a:t>
            </a:r>
          </a:p>
          <a:p>
            <a:pPr eaLnBrk="1" hangingPunct="1"/>
            <a:r>
              <a:rPr lang="en-US" altLang="fa-IR" sz="1000" i="1"/>
              <a:t>RED COLOR: shows the highest level of glucose utilization (yellow represents less utilization and blue shows the least). </a:t>
            </a:r>
          </a:p>
          <a:p>
            <a:pPr eaLnBrk="1" hangingPunct="1"/>
            <a:endParaRPr lang="en-US" altLang="fa-IR" sz="1000" i="1"/>
          </a:p>
          <a:p>
            <a:pPr eaLnBrk="1" hangingPunct="1"/>
            <a:r>
              <a:rPr lang="en-US" altLang="fa-IR" sz="1000" i="1"/>
              <a:t>RIGHT SCAN: A cocaine abuser ON cocaine. </a:t>
            </a:r>
          </a:p>
          <a:p>
            <a:pPr eaLnBrk="1" hangingPunct="1"/>
            <a:endParaRPr lang="en-US" altLang="fa-IR" sz="1000" i="1"/>
          </a:p>
          <a:p>
            <a:pPr eaLnBrk="1" hangingPunct="1"/>
            <a:r>
              <a:rPr lang="en-US" altLang="fa-IR" sz="1000" i="1"/>
              <a:t>Conclusion: Cocaine stops the brain from using glucose  effectively </a:t>
            </a:r>
          </a:p>
          <a:p>
            <a:pPr eaLnBrk="1" hangingPunct="1"/>
            <a:endParaRPr lang="en-US" altLang="fa-IR" sz="1000" i="1"/>
          </a:p>
          <a:p>
            <a:pPr eaLnBrk="1" hangingPunct="1"/>
            <a:r>
              <a:rPr lang="en-US" altLang="fa-IR" sz="1000" i="1"/>
              <a:t>Point out the loss of red compared to the left scan. </a:t>
            </a:r>
          </a:p>
          <a:p>
            <a:pPr eaLnBrk="1" hangingPunct="1"/>
            <a:endParaRPr lang="en-US" altLang="fa-IR" sz="1000" i="1"/>
          </a:p>
          <a:p>
            <a:pPr eaLnBrk="1" hangingPunct="1"/>
            <a:r>
              <a:rPr lang="en-US" altLang="fa-IR" sz="1000" i="1"/>
              <a:t>There are many areas of the brain that have reduced metabolic activity. </a:t>
            </a:r>
          </a:p>
          <a:p>
            <a:pPr eaLnBrk="1" hangingPunct="1"/>
            <a:endParaRPr lang="en-US" altLang="fa-IR" sz="1000" i="1"/>
          </a:p>
          <a:p>
            <a:pPr eaLnBrk="1" hangingPunct="1"/>
            <a:r>
              <a:rPr lang="en-US" altLang="fa-IR" sz="1000" i="1"/>
              <a:t>The continued reduction in the neurons' ability to use glucose (energy) results in disruption of many brain functions.</a:t>
            </a:r>
          </a:p>
          <a:p>
            <a:pPr eaLnBrk="1" hangingPunct="1"/>
            <a:r>
              <a:rPr lang="en-US" altLang="fa-IR" sz="1000" i="1"/>
              <a:t> </a:t>
            </a:r>
          </a:p>
          <a:p>
            <a:pPr eaLnBrk="1" hangingPunct="1"/>
            <a:r>
              <a:rPr lang="en-US" altLang="fa-IR" sz="1000" i="1"/>
              <a:t>Image Source:  National Institute on Drug Abuse (NIDA)  Teaching Packet No. 5:  “Bringing the Power of Science to Bear on Drug Abuse and Addiction”  http://www.nida.nih.gov/pubs/teaching/Teaching5/Teaching3.html               </a:t>
            </a:r>
          </a:p>
          <a:p>
            <a:pPr eaLnBrk="1" hangingPunct="1"/>
            <a:r>
              <a:rPr lang="en-US" altLang="fa-IR" sz="1000" i="1"/>
              <a:t>Slide Source: Steve Hanson, MSEd Director, John L. Norris ATC New York State Office of Alcoholism and Substance Abuse Services</a:t>
            </a:r>
          </a:p>
          <a:p>
            <a:pPr eaLnBrk="1" hangingPunct="1"/>
            <a:r>
              <a:rPr lang="en-US" altLang="fa-IR" sz="1000" i="1"/>
              <a:t>Instructions Source:  National Institute on Drug Abuse (NIDA) Teaching Packet No. 2: “The Brain &amp; the Actions of  Cocaine, Opiates, and Marijuana”    http://www.nida.nih.gov/pubs/teaching/Teaching4.html</a:t>
            </a:r>
          </a:p>
          <a:p>
            <a:pPr eaLnBrk="1" hangingPunct="1"/>
            <a:endParaRPr lang="en-US" altLang="fa-IR" sz="1000" i="1"/>
          </a:p>
          <a:p>
            <a:pPr eaLnBrk="1" hangingPunct="1"/>
            <a:endParaRPr lang="en-US" altLang="fa-IR" sz="1000">
              <a:solidFill>
                <a:schemeClr val="bg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416CF2E-C1AF-4FF6-A919-7EF8DE33207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2771" name="Rectangle 3">
            <a:extLst>
              <a:ext uri="{FF2B5EF4-FFF2-40B4-BE49-F238E27FC236}">
                <a16:creationId xmlns:a16="http://schemas.microsoft.com/office/drawing/2014/main" id="{FBA0694A-35BB-CD2D-FE83-A9EFB08639F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Gill Sans MT" panose="020B0502020104020203" pitchFamily="34" charset="0"/>
              </a:defRPr>
            </a:lvl1pPr>
            <a:lvl2pPr marL="742950" indent="-285750" defTabSz="930275">
              <a:defRPr>
                <a:solidFill>
                  <a:schemeClr val="tx1"/>
                </a:solidFill>
                <a:latin typeface="Gill Sans MT" panose="020B0502020104020203" pitchFamily="34" charset="0"/>
              </a:defRPr>
            </a:lvl2pPr>
            <a:lvl3pPr marL="1143000" indent="-228600" defTabSz="930275">
              <a:defRPr>
                <a:solidFill>
                  <a:schemeClr val="tx1"/>
                </a:solidFill>
                <a:latin typeface="Gill Sans MT" panose="020B0502020104020203" pitchFamily="34" charset="0"/>
              </a:defRPr>
            </a:lvl3pPr>
            <a:lvl4pPr marL="1600200" indent="-228600" defTabSz="930275">
              <a:defRPr>
                <a:solidFill>
                  <a:schemeClr val="tx1"/>
                </a:solidFill>
                <a:latin typeface="Gill Sans MT" panose="020B0502020104020203" pitchFamily="34" charset="0"/>
              </a:defRPr>
            </a:lvl4pPr>
            <a:lvl5pPr marL="2057400" indent="-228600" defTabSz="930275">
              <a:defRPr>
                <a:solidFill>
                  <a:schemeClr val="tx1"/>
                </a:solidFill>
                <a:latin typeface="Gill Sans MT" panose="020B0502020104020203" pitchFamily="34" charset="0"/>
              </a:defRPr>
            </a:lvl5pPr>
            <a:lvl6pPr marL="2514600" indent="-228600" defTabSz="930275"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30275"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30275"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302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fa-IR" altLang="fa-IR">
              <a:latin typeface="Arial Unicode MS" pitchFamily="34" charset="-128"/>
            </a:endParaRPr>
          </a:p>
        </p:txBody>
      </p:sp>
      <p:sp>
        <p:nvSpPr>
          <p:cNvPr id="32772" name="Rectangle 7">
            <a:extLst>
              <a:ext uri="{FF2B5EF4-FFF2-40B4-BE49-F238E27FC236}">
                <a16:creationId xmlns:a16="http://schemas.microsoft.com/office/drawing/2014/main" id="{DA71655B-C106-011A-701C-4BF1A4CD2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C63B0A2-DE30-46AC-93C1-3A0590CCEE32}" type="slidenum">
              <a:rPr lang="en-US" altLang="fa-IR" smtClean="0">
                <a:latin typeface="Arial Unicode MS" pitchFamily="34" charset="-128"/>
              </a:rPr>
              <a:pPr fontAlgn="base">
                <a:spcBef>
                  <a:spcPct val="0"/>
                </a:spcBef>
                <a:spcAft>
                  <a:spcPct val="0"/>
                </a:spcAft>
              </a:pPr>
              <a:t>10</a:t>
            </a:fld>
            <a:endParaRPr lang="en-US" altLang="fa-IR">
              <a:latin typeface="Arial Unicode MS" pitchFamily="34" charset="-128"/>
            </a:endParaRPr>
          </a:p>
        </p:txBody>
      </p:sp>
      <p:sp>
        <p:nvSpPr>
          <p:cNvPr id="32773" name="Rectangle 2">
            <a:extLst>
              <a:ext uri="{FF2B5EF4-FFF2-40B4-BE49-F238E27FC236}">
                <a16:creationId xmlns:a16="http://schemas.microsoft.com/office/drawing/2014/main" id="{5E04C874-0D62-1DB0-01DF-C680BF808345}"/>
              </a:ext>
            </a:extLst>
          </p:cNvPr>
          <p:cNvSpPr>
            <a:spLocks noGrp="1" noRot="1" noChangeAspect="1" noChangeArrowheads="1" noTextEdit="1"/>
          </p:cNvSpPr>
          <p:nvPr>
            <p:ph type="sldImg"/>
          </p:nvPr>
        </p:nvSpPr>
        <p:spPr>
          <a:ln/>
        </p:spPr>
      </p:sp>
      <p:sp>
        <p:nvSpPr>
          <p:cNvPr id="32774" name="Rectangle 3">
            <a:extLst>
              <a:ext uri="{FF2B5EF4-FFF2-40B4-BE49-F238E27FC236}">
                <a16:creationId xmlns:a16="http://schemas.microsoft.com/office/drawing/2014/main" id="{B6928F61-1D96-13AF-40A1-9525FEC94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z="1000" b="1">
                <a:solidFill>
                  <a:srgbClr val="000066"/>
                </a:solidFill>
              </a:rPr>
              <a:t>So what are the long-term effects of drug abuse? This PET scan shows us that once addicted to a drug like cocaine, the brain is affected for a long, long time. In other words, once addicted, the brain is literally changed. Here's a different PET scan study.</a:t>
            </a:r>
          </a:p>
          <a:p>
            <a:pPr eaLnBrk="1" hangingPunct="1"/>
            <a:r>
              <a:rPr lang="en-US" altLang="fa-IR" sz="1000" b="1">
                <a:solidFill>
                  <a:srgbClr val="000066"/>
                </a:solidFill>
              </a:rPr>
              <a:t>Less yellow means less normal activity occurring in the brain - even after the cocaine abuser has abstained from the drug for 10 days.</a:t>
            </a:r>
          </a:p>
          <a:p>
            <a:pPr eaLnBrk="1" hangingPunct="1"/>
            <a:r>
              <a:rPr lang="en-US" altLang="fa-IR" sz="1000" b="1">
                <a:solidFill>
                  <a:srgbClr val="000066"/>
                </a:solidFill>
              </a:rPr>
              <a:t>After 100 days without any cocaine, we can see a little more yellow, so there is some improvement - more brain activity - at this point. </a:t>
            </a:r>
          </a:p>
          <a:p>
            <a:pPr eaLnBrk="1" hangingPunct="1"/>
            <a:r>
              <a:rPr lang="en-US" altLang="fa-IR" sz="1000" b="1">
                <a:solidFill>
                  <a:srgbClr val="000066"/>
                </a:solidFill>
              </a:rPr>
              <a:t>But the addict’s brain is still not back to a normal level of functioning... more than 3 months later. </a:t>
            </a:r>
          </a:p>
          <a:p>
            <a:pPr eaLnBrk="1" hangingPunct="1"/>
            <a:r>
              <a:rPr lang="en-US" altLang="fa-IR" sz="1000" b="1">
                <a:solidFill>
                  <a:srgbClr val="000066"/>
                </a:solidFill>
              </a:rPr>
              <a:t>Scientists are concerned that there may be areas in the brain that never fully recover from drug abuse and addiction.</a:t>
            </a:r>
          </a:p>
          <a:p>
            <a:pPr eaLnBrk="1" hangingPunct="1"/>
            <a:r>
              <a:rPr lang="en-US" altLang="fa-IR" sz="1000" b="1">
                <a:solidFill>
                  <a:srgbClr val="000066"/>
                </a:solidFill>
              </a:rPr>
              <a:t>That’s why the addict needs time to recover.</a:t>
            </a:r>
          </a:p>
          <a:p>
            <a:pPr eaLnBrk="1" hangingPunct="1"/>
            <a:endParaRPr lang="en-US" altLang="fa-IR" sz="1000" b="1">
              <a:solidFill>
                <a:srgbClr val="000066"/>
              </a:solidFill>
            </a:endParaRPr>
          </a:p>
          <a:p>
            <a:pPr eaLnBrk="1" hangingPunct="1"/>
            <a:r>
              <a:rPr lang="en-US" altLang="fa-IR" sz="1000" b="1">
                <a:solidFill>
                  <a:srgbClr val="000066"/>
                </a:solidFill>
              </a:rPr>
              <a:t>Source:  National Institute on Drug Abuse (NIDA) Teaching Packet No. 5:  “Bringing the Power of Science to Bear on Drug Abuse and Addiction”  http://www.nida.nih.gov/pubs/teaching/Teaching5/Teaching3.html</a:t>
            </a:r>
          </a:p>
          <a:p>
            <a:pPr eaLnBrk="1" hangingPunct="1"/>
            <a:endParaRPr lang="en-US" altLang="fa-IR"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7A18A15-1EB6-FDA4-08D4-BE8517DF72D0}"/>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7" descr="Transparent SJI web logo">
            <a:extLst>
              <a:ext uri="{FF2B5EF4-FFF2-40B4-BE49-F238E27FC236}">
                <a16:creationId xmlns:a16="http://schemas.microsoft.com/office/drawing/2014/main" id="{E82763D9-57EF-475F-4C3B-EAAC68629C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9313" y="5649913"/>
            <a:ext cx="581025" cy="352425"/>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Object 18">
            <a:extLst>
              <a:ext uri="{FF2B5EF4-FFF2-40B4-BE49-F238E27FC236}">
                <a16:creationId xmlns:a16="http://schemas.microsoft.com/office/drawing/2014/main" id="{D2889C78-872E-B530-B4B1-3E6BA433A5FB}"/>
              </a:ext>
            </a:extLst>
          </p:cNvPr>
          <p:cNvGraphicFramePr>
            <a:graphicFrameLocks noChangeAspect="1"/>
          </p:cNvGraphicFramePr>
          <p:nvPr userDrawn="1"/>
        </p:nvGraphicFramePr>
        <p:xfrm>
          <a:off x="6891338" y="6148388"/>
          <a:ext cx="501650" cy="492125"/>
        </p:xfrm>
        <a:graphic>
          <a:graphicData uri="http://schemas.openxmlformats.org/presentationml/2006/ole">
            <mc:AlternateContent xmlns:mc="http://schemas.openxmlformats.org/markup-compatibility/2006">
              <mc:Choice xmlns:v="urn:schemas-microsoft-com:vml" Requires="v">
                <p:oleObj name="Photo Editor Photo" r:id="rId3" imgW="26552381" imgH="26390476" progId="MSPhotoEd.3">
                  <p:embed/>
                </p:oleObj>
              </mc:Choice>
              <mc:Fallback>
                <p:oleObj name="Photo Editor Photo" r:id="rId3" imgW="26552381" imgH="26390476" progId="MSPhotoEd.3">
                  <p:embed/>
                  <p:pic>
                    <p:nvPicPr>
                      <p:cNvPr id="2061" name="Object 18">
                        <a:extLst>
                          <a:ext uri="{FF2B5EF4-FFF2-40B4-BE49-F238E27FC236}">
                            <a16:creationId xmlns:a16="http://schemas.microsoft.com/office/drawing/2014/main" id="{0518119C-B129-703D-11AE-0D99B0064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6148388"/>
                        <a:ext cx="501650" cy="492125"/>
                      </a:xfrm>
                      <a:prstGeom prst="rect">
                        <a:avLst/>
                      </a:prstGeom>
                      <a:noFill/>
                      <a:ln w="57150" cap="sq" cmpd="thinThick">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9">
            <a:extLst>
              <a:ext uri="{FF2B5EF4-FFF2-40B4-BE49-F238E27FC236}">
                <a16:creationId xmlns:a16="http://schemas.microsoft.com/office/drawing/2014/main" id="{5708E0E4-E6FE-5B77-5E81-95636338A181}"/>
              </a:ext>
            </a:extLst>
          </p:cNvPr>
          <p:cNvGraphicFramePr>
            <a:graphicFrameLocks noChangeAspect="1"/>
          </p:cNvGraphicFramePr>
          <p:nvPr userDrawn="1"/>
        </p:nvGraphicFramePr>
        <p:xfrm>
          <a:off x="7589838" y="6142038"/>
          <a:ext cx="504825" cy="506412"/>
        </p:xfrm>
        <a:graphic>
          <a:graphicData uri="http://schemas.openxmlformats.org/presentationml/2006/ole">
            <mc:AlternateContent xmlns:mc="http://schemas.openxmlformats.org/markup-compatibility/2006">
              <mc:Choice xmlns:v="urn:schemas-microsoft-com:vml" Requires="v">
                <p:oleObj name="Photo Editor Photo" r:id="rId5" imgW="1504762" imgH="1523810" progId="MSPhotoEd.3">
                  <p:embed/>
                </p:oleObj>
              </mc:Choice>
              <mc:Fallback>
                <p:oleObj name="Photo Editor Photo" r:id="rId5" imgW="1504762" imgH="1523810" progId="MSPhotoEd.3">
                  <p:embed/>
                  <p:pic>
                    <p:nvPicPr>
                      <p:cNvPr id="2062" name="Object 19">
                        <a:extLst>
                          <a:ext uri="{FF2B5EF4-FFF2-40B4-BE49-F238E27FC236}">
                            <a16:creationId xmlns:a16="http://schemas.microsoft.com/office/drawing/2014/main" id="{E54829D1-192F-81EE-B514-A25DF37AF9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9838" y="6142038"/>
                        <a:ext cx="504825" cy="506412"/>
                      </a:xfrm>
                      <a:prstGeom prst="rect">
                        <a:avLst/>
                      </a:prstGeom>
                      <a:noFill/>
                      <a:ln w="57150" cap="sq" cmpd="thinThick">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733215DB-5C0A-E29B-7FAA-E40BB6BF616B}"/>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AB2EBFC6-E6F7-2424-F792-FF3952035A23}"/>
              </a:ext>
            </a:extLst>
          </p:cNvPr>
          <p:cNvSpPr>
            <a:spLocks noGrp="1"/>
          </p:cNvSpPr>
          <p:nvPr>
            <p:ph type="ftr" sz="quarter" idx="11"/>
          </p:nvPr>
        </p:nvSpPr>
        <p:spPr>
          <a:xfrm>
            <a:off x="2395538" y="328613"/>
            <a:ext cx="3087687" cy="309562"/>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FBEED0A-1B9C-996F-92B1-1547A1C9E64F}"/>
              </a:ext>
            </a:extLst>
          </p:cNvPr>
          <p:cNvSpPr>
            <a:spLocks noGrp="1"/>
          </p:cNvSpPr>
          <p:nvPr>
            <p:ph type="sldNum" sz="quarter" idx="12"/>
          </p:nvPr>
        </p:nvSpPr>
        <p:spPr>
          <a:xfrm>
            <a:off x="1435100" y="798513"/>
            <a:ext cx="801688" cy="504825"/>
          </a:xfrm>
        </p:spPr>
        <p:txBody>
          <a:bodyPr/>
          <a:lstStyle>
            <a:lvl1pPr>
              <a:defRPr/>
            </a:lvl1pPr>
          </a:lstStyle>
          <a:p>
            <a:pPr>
              <a:defRPr/>
            </a:pPr>
            <a:fld id="{B9B2E89F-C9C4-46B3-AA95-98C4D01E8A15}" type="slidenum">
              <a:rPr lang="en-US" altLang="fa-IR"/>
              <a:pPr>
                <a:defRPr/>
              </a:pPr>
              <a:t>‹#›</a:t>
            </a:fld>
            <a:endParaRPr lang="en-US" altLang="fa-IR"/>
          </a:p>
        </p:txBody>
      </p:sp>
    </p:spTree>
    <p:extLst>
      <p:ext uri="{BB962C8B-B14F-4D97-AF65-F5344CB8AC3E}">
        <p14:creationId xmlns:p14="http://schemas.microsoft.com/office/powerpoint/2010/main" val="384983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AA183D8-32BF-161D-259D-11DF0FE5418A}"/>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E91587C-57C8-5A03-4549-47F47B244EA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72C6EA3-1A54-0744-A167-6088F4A9EC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B465EB-7896-9EF0-1B5C-180A89FE1AB6}"/>
              </a:ext>
            </a:extLst>
          </p:cNvPr>
          <p:cNvSpPr>
            <a:spLocks noGrp="1"/>
          </p:cNvSpPr>
          <p:nvPr>
            <p:ph type="sldNum" sz="quarter" idx="12"/>
          </p:nvPr>
        </p:nvSpPr>
        <p:spPr/>
        <p:txBody>
          <a:bodyPr/>
          <a:lstStyle>
            <a:lvl1pPr>
              <a:defRPr/>
            </a:lvl1pPr>
          </a:lstStyle>
          <a:p>
            <a:pPr>
              <a:defRPr/>
            </a:pPr>
            <a:fld id="{5B740FC3-0F52-47D8-9DAB-700EED4F53FC}" type="slidenum">
              <a:rPr lang="en-US" altLang="fa-IR"/>
              <a:pPr>
                <a:defRPr/>
              </a:pPr>
              <a:t>‹#›</a:t>
            </a:fld>
            <a:endParaRPr lang="en-US" altLang="fa-IR"/>
          </a:p>
        </p:txBody>
      </p:sp>
    </p:spTree>
    <p:extLst>
      <p:ext uri="{BB962C8B-B14F-4D97-AF65-F5344CB8AC3E}">
        <p14:creationId xmlns:p14="http://schemas.microsoft.com/office/powerpoint/2010/main" val="169199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B5BC9E-0EE7-906B-F11B-57F959F0B76D}"/>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E217E60-DC8D-F173-DF83-E42C4A3E939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486156-E87C-FBA1-2C72-D898842538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6B1C94-C038-AB93-EECF-EFC31F551974}"/>
              </a:ext>
            </a:extLst>
          </p:cNvPr>
          <p:cNvSpPr>
            <a:spLocks noGrp="1"/>
          </p:cNvSpPr>
          <p:nvPr>
            <p:ph type="sldNum" sz="quarter" idx="12"/>
          </p:nvPr>
        </p:nvSpPr>
        <p:spPr/>
        <p:txBody>
          <a:bodyPr/>
          <a:lstStyle>
            <a:lvl1pPr>
              <a:defRPr/>
            </a:lvl1pPr>
          </a:lstStyle>
          <a:p>
            <a:pPr>
              <a:defRPr/>
            </a:pPr>
            <a:fld id="{8D9BE140-4334-45E0-8451-72ECA6449425}" type="slidenum">
              <a:rPr lang="en-US" altLang="fa-IR"/>
              <a:pPr>
                <a:defRPr/>
              </a:pPr>
              <a:t>‹#›</a:t>
            </a:fld>
            <a:endParaRPr lang="en-US" altLang="fa-IR"/>
          </a:p>
        </p:txBody>
      </p:sp>
    </p:spTree>
    <p:extLst>
      <p:ext uri="{BB962C8B-B14F-4D97-AF65-F5344CB8AC3E}">
        <p14:creationId xmlns:p14="http://schemas.microsoft.com/office/powerpoint/2010/main" val="6487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F8B2718-24A5-951E-65AE-0E4B9A229E4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801F04-DDC4-9577-70B3-B7B3D9818E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00DE09-25EA-2B38-8AFF-446BAA175039}"/>
              </a:ext>
            </a:extLst>
          </p:cNvPr>
          <p:cNvSpPr>
            <a:spLocks noGrp="1"/>
          </p:cNvSpPr>
          <p:nvPr>
            <p:ph type="sldNum" sz="quarter" idx="12"/>
          </p:nvPr>
        </p:nvSpPr>
        <p:spPr/>
        <p:txBody>
          <a:bodyPr/>
          <a:lstStyle>
            <a:lvl1pPr>
              <a:defRPr/>
            </a:lvl1pPr>
          </a:lstStyle>
          <a:p>
            <a:pPr>
              <a:defRPr/>
            </a:pPr>
            <a:fld id="{61523B6D-18E0-4CFC-9CD6-BC5BC0BBC476}" type="slidenum">
              <a:rPr lang="en-US" altLang="fa-IR"/>
              <a:pPr>
                <a:defRPr/>
              </a:pPr>
              <a:t>‹#›</a:t>
            </a:fld>
            <a:endParaRPr lang="en-US" altLang="fa-IR"/>
          </a:p>
        </p:txBody>
      </p:sp>
    </p:spTree>
    <p:extLst>
      <p:ext uri="{BB962C8B-B14F-4D97-AF65-F5344CB8AC3E}">
        <p14:creationId xmlns:p14="http://schemas.microsoft.com/office/powerpoint/2010/main" val="341189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F393AC-639C-66AD-BD41-9270086E4F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5545E65-1524-19B4-0C8F-F9E8952952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C7C15C-C0D2-BA76-F5B2-699C1503416E}"/>
              </a:ext>
            </a:extLst>
          </p:cNvPr>
          <p:cNvSpPr>
            <a:spLocks noGrp="1"/>
          </p:cNvSpPr>
          <p:nvPr>
            <p:ph type="sldNum" sz="quarter" idx="12"/>
          </p:nvPr>
        </p:nvSpPr>
        <p:spPr/>
        <p:txBody>
          <a:bodyPr/>
          <a:lstStyle>
            <a:lvl1pPr>
              <a:defRPr/>
            </a:lvl1pPr>
          </a:lstStyle>
          <a:p>
            <a:pPr>
              <a:defRPr/>
            </a:pPr>
            <a:fld id="{D5F60AD7-8B6C-42E0-84CB-391A22908952}" type="slidenum">
              <a:rPr lang="en-US" altLang="fa-IR"/>
              <a:pPr>
                <a:defRPr/>
              </a:pPr>
              <a:t>‹#›</a:t>
            </a:fld>
            <a:endParaRPr lang="en-US" altLang="fa-IR"/>
          </a:p>
        </p:txBody>
      </p:sp>
    </p:spTree>
    <p:extLst>
      <p:ext uri="{BB962C8B-B14F-4D97-AF65-F5344CB8AC3E}">
        <p14:creationId xmlns:p14="http://schemas.microsoft.com/office/powerpoint/2010/main" val="371541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48BB8AA0-B4AB-FB07-B658-209689FDE83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B471A8-5CCE-3D9E-FB53-673B6CDA40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FF9401-2CAE-62E4-DEB4-21D553EF8C3C}"/>
              </a:ext>
            </a:extLst>
          </p:cNvPr>
          <p:cNvSpPr>
            <a:spLocks noGrp="1"/>
          </p:cNvSpPr>
          <p:nvPr>
            <p:ph type="sldNum" sz="quarter" idx="12"/>
          </p:nvPr>
        </p:nvSpPr>
        <p:spPr/>
        <p:txBody>
          <a:bodyPr/>
          <a:lstStyle>
            <a:lvl1pPr>
              <a:defRPr/>
            </a:lvl1pPr>
          </a:lstStyle>
          <a:p>
            <a:pPr>
              <a:defRPr/>
            </a:pPr>
            <a:fld id="{CD8B2DDD-535B-477C-8158-3E75013FCB80}" type="slidenum">
              <a:rPr lang="en-US" altLang="fa-IR"/>
              <a:pPr>
                <a:defRPr/>
              </a:pPr>
              <a:t>‹#›</a:t>
            </a:fld>
            <a:endParaRPr lang="en-US" altLang="fa-IR"/>
          </a:p>
        </p:txBody>
      </p:sp>
    </p:spTree>
    <p:extLst>
      <p:ext uri="{BB962C8B-B14F-4D97-AF65-F5344CB8AC3E}">
        <p14:creationId xmlns:p14="http://schemas.microsoft.com/office/powerpoint/2010/main" val="373657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1902D08-6F91-0296-0E87-B4F8BF44EBDC}"/>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42E4FE9-50A0-B8B9-DD47-4AF71D3EF7E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3EBAB10-CAAB-E51C-C77F-869667AC4D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BB92E3-5515-B1C0-45FE-5B8A34CAAD97}"/>
              </a:ext>
            </a:extLst>
          </p:cNvPr>
          <p:cNvSpPr>
            <a:spLocks noGrp="1"/>
          </p:cNvSpPr>
          <p:nvPr>
            <p:ph type="sldNum" sz="quarter" idx="12"/>
          </p:nvPr>
        </p:nvSpPr>
        <p:spPr/>
        <p:txBody>
          <a:bodyPr/>
          <a:lstStyle>
            <a:lvl1pPr>
              <a:defRPr/>
            </a:lvl1pPr>
          </a:lstStyle>
          <a:p>
            <a:pPr>
              <a:defRPr/>
            </a:pPr>
            <a:fld id="{264DD226-2CC1-4CF6-82C9-21F23F6EDB29}" type="slidenum">
              <a:rPr lang="en-US" altLang="fa-IR"/>
              <a:pPr>
                <a:defRPr/>
              </a:pPr>
              <a:t>‹#›</a:t>
            </a:fld>
            <a:endParaRPr lang="en-US" altLang="fa-IR"/>
          </a:p>
        </p:txBody>
      </p:sp>
    </p:spTree>
    <p:extLst>
      <p:ext uri="{BB962C8B-B14F-4D97-AF65-F5344CB8AC3E}">
        <p14:creationId xmlns:p14="http://schemas.microsoft.com/office/powerpoint/2010/main" val="304897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6436AA-F9ED-D5AD-0BB7-36ACBC5F18CB}"/>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5733DDE-9E16-0E23-D1A8-D99DD33D264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3A73220-DACE-D3E3-BE6F-1C254BD48D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159402F-6E71-AB97-72F7-E358D75CD625}"/>
              </a:ext>
            </a:extLst>
          </p:cNvPr>
          <p:cNvSpPr>
            <a:spLocks noGrp="1"/>
          </p:cNvSpPr>
          <p:nvPr>
            <p:ph type="sldNum" sz="quarter" idx="12"/>
          </p:nvPr>
        </p:nvSpPr>
        <p:spPr/>
        <p:txBody>
          <a:bodyPr/>
          <a:lstStyle>
            <a:lvl1pPr>
              <a:defRPr/>
            </a:lvl1pPr>
          </a:lstStyle>
          <a:p>
            <a:pPr>
              <a:defRPr/>
            </a:pPr>
            <a:fld id="{FCD3E654-332E-45FA-9487-6C5BE8607424}" type="slidenum">
              <a:rPr lang="en-US" altLang="fa-IR"/>
              <a:pPr>
                <a:defRPr/>
              </a:pPr>
              <a:t>‹#›</a:t>
            </a:fld>
            <a:endParaRPr lang="en-US" altLang="fa-IR"/>
          </a:p>
        </p:txBody>
      </p:sp>
    </p:spTree>
    <p:extLst>
      <p:ext uri="{BB962C8B-B14F-4D97-AF65-F5344CB8AC3E}">
        <p14:creationId xmlns:p14="http://schemas.microsoft.com/office/powerpoint/2010/main" val="213710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0222FBA-54DD-064A-BDBD-8827BE1B466B}"/>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8153727D-2F54-FB79-7BD2-1029493A2409}"/>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C886B076-2551-A241-203F-1381A5D4F25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1118A41-489B-D3D2-4AB5-7FF8031969E1}"/>
              </a:ext>
            </a:extLst>
          </p:cNvPr>
          <p:cNvSpPr>
            <a:spLocks noGrp="1"/>
          </p:cNvSpPr>
          <p:nvPr>
            <p:ph type="sldNum" sz="quarter" idx="12"/>
          </p:nvPr>
        </p:nvSpPr>
        <p:spPr/>
        <p:txBody>
          <a:bodyPr/>
          <a:lstStyle>
            <a:lvl1pPr>
              <a:defRPr/>
            </a:lvl1pPr>
          </a:lstStyle>
          <a:p>
            <a:pPr>
              <a:defRPr/>
            </a:pPr>
            <a:fld id="{2E36BEB2-AE0A-4162-B327-606F8C39CE07}" type="slidenum">
              <a:rPr lang="en-US" altLang="fa-IR"/>
              <a:pPr>
                <a:defRPr/>
              </a:pPr>
              <a:t>‹#›</a:t>
            </a:fld>
            <a:endParaRPr lang="en-US" altLang="fa-IR"/>
          </a:p>
        </p:txBody>
      </p:sp>
    </p:spTree>
    <p:extLst>
      <p:ext uri="{BB962C8B-B14F-4D97-AF65-F5344CB8AC3E}">
        <p14:creationId xmlns:p14="http://schemas.microsoft.com/office/powerpoint/2010/main" val="151566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0DC0C17-3A85-BA90-6AA0-54AF45CA6BBA}"/>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534DFB-F765-B382-006D-5446EC39050E}"/>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6E8F0A58-428B-8A46-042D-895F53AD80C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46C63A18-79D6-4FAA-85CB-B940E1286A98}"/>
              </a:ext>
            </a:extLst>
          </p:cNvPr>
          <p:cNvSpPr>
            <a:spLocks noGrp="1"/>
          </p:cNvSpPr>
          <p:nvPr>
            <p:ph type="sldNum" sz="quarter" idx="12"/>
          </p:nvPr>
        </p:nvSpPr>
        <p:spPr/>
        <p:txBody>
          <a:bodyPr/>
          <a:lstStyle>
            <a:lvl1pPr>
              <a:defRPr/>
            </a:lvl1pPr>
          </a:lstStyle>
          <a:p>
            <a:pPr>
              <a:defRPr/>
            </a:pPr>
            <a:fld id="{6BBD4DD1-C8A1-4CE7-A4D3-BE4BCCB28337}" type="slidenum">
              <a:rPr lang="en-US" altLang="fa-IR"/>
              <a:pPr>
                <a:defRPr/>
              </a:pPr>
              <a:t>‹#›</a:t>
            </a:fld>
            <a:endParaRPr lang="en-US" altLang="fa-IR"/>
          </a:p>
        </p:txBody>
      </p:sp>
    </p:spTree>
    <p:extLst>
      <p:ext uri="{BB962C8B-B14F-4D97-AF65-F5344CB8AC3E}">
        <p14:creationId xmlns:p14="http://schemas.microsoft.com/office/powerpoint/2010/main" val="52904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9AB60C4-1C31-1872-37A5-A8E7687A8E72}"/>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86C77828-B347-0490-094E-50C54E01CE61}"/>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23CF8BF8-1772-6109-B346-9C5E86D64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AF8DCED-5780-AD48-1A54-959782319D7A}"/>
              </a:ext>
            </a:extLst>
          </p:cNvPr>
          <p:cNvSpPr>
            <a:spLocks noGrp="1"/>
          </p:cNvSpPr>
          <p:nvPr>
            <p:ph type="sldNum" sz="quarter" idx="12"/>
          </p:nvPr>
        </p:nvSpPr>
        <p:spPr/>
        <p:txBody>
          <a:bodyPr/>
          <a:lstStyle>
            <a:lvl1pPr>
              <a:defRPr/>
            </a:lvl1pPr>
          </a:lstStyle>
          <a:p>
            <a:pPr>
              <a:defRPr/>
            </a:pPr>
            <a:fld id="{82F6845B-052C-4B72-AD8B-F9641207FE0C}" type="slidenum">
              <a:rPr lang="en-US" altLang="fa-IR"/>
              <a:pPr>
                <a:defRPr/>
              </a:pPr>
              <a:t>‹#›</a:t>
            </a:fld>
            <a:endParaRPr lang="en-US" altLang="fa-IR"/>
          </a:p>
        </p:txBody>
      </p:sp>
    </p:spTree>
    <p:extLst>
      <p:ext uri="{BB962C8B-B14F-4D97-AF65-F5344CB8AC3E}">
        <p14:creationId xmlns:p14="http://schemas.microsoft.com/office/powerpoint/2010/main" val="88598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B828DC-6C3D-B2A6-F4FA-EC2A51C15F0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FDFFC6-ACB1-7AD7-29A7-F1C148C4C9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F5FBEBA-C1FA-59E3-C129-09A789C5ED67}"/>
              </a:ext>
            </a:extLst>
          </p:cNvPr>
          <p:cNvSpPr>
            <a:spLocks noGrp="1"/>
          </p:cNvSpPr>
          <p:nvPr>
            <p:ph type="sldNum" sz="quarter" idx="12"/>
          </p:nvPr>
        </p:nvSpPr>
        <p:spPr/>
        <p:txBody>
          <a:bodyPr/>
          <a:lstStyle>
            <a:lvl1pPr>
              <a:defRPr/>
            </a:lvl1pPr>
          </a:lstStyle>
          <a:p>
            <a:pPr>
              <a:defRPr/>
            </a:pPr>
            <a:fld id="{C6B795E8-7B14-4F9D-B2D0-4B1397852562}" type="slidenum">
              <a:rPr lang="en-US" altLang="fa-IR"/>
              <a:pPr>
                <a:defRPr/>
              </a:pPr>
              <a:t>‹#›</a:t>
            </a:fld>
            <a:endParaRPr lang="en-US" altLang="fa-IR"/>
          </a:p>
        </p:txBody>
      </p:sp>
    </p:spTree>
    <p:extLst>
      <p:ext uri="{BB962C8B-B14F-4D97-AF65-F5344CB8AC3E}">
        <p14:creationId xmlns:p14="http://schemas.microsoft.com/office/powerpoint/2010/main" val="340050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909CD8-C24E-8742-1C07-260586ECB67F}"/>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9DD8C3C1-FFAC-87D5-65CC-7B783469A09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E78B57A3-B2EE-1073-083A-D6871B13F7E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C406DDE-FD52-504D-24CD-65D15DB01776}"/>
              </a:ext>
            </a:extLst>
          </p:cNvPr>
          <p:cNvSpPr>
            <a:spLocks noGrp="1"/>
          </p:cNvSpPr>
          <p:nvPr>
            <p:ph type="sldNum" sz="quarter" idx="12"/>
          </p:nvPr>
        </p:nvSpPr>
        <p:spPr/>
        <p:txBody>
          <a:bodyPr/>
          <a:lstStyle>
            <a:lvl1pPr>
              <a:defRPr/>
            </a:lvl1pPr>
          </a:lstStyle>
          <a:p>
            <a:pPr>
              <a:defRPr/>
            </a:pPr>
            <a:fld id="{70FCD4AD-42F4-449B-9657-F9B796489144}" type="slidenum">
              <a:rPr lang="en-US" altLang="fa-IR"/>
              <a:pPr>
                <a:defRPr/>
              </a:pPr>
              <a:t>‹#›</a:t>
            </a:fld>
            <a:endParaRPr lang="en-US" altLang="fa-IR"/>
          </a:p>
        </p:txBody>
      </p:sp>
    </p:spTree>
    <p:extLst>
      <p:ext uri="{BB962C8B-B14F-4D97-AF65-F5344CB8AC3E}">
        <p14:creationId xmlns:p14="http://schemas.microsoft.com/office/powerpoint/2010/main" val="397370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A3E36FA4-7FC4-2A6E-BB7E-E729D9644207}"/>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a16="http://schemas.microsoft.com/office/drawing/2014/main" id="{4F4E5949-B4F6-4734-C23E-4327F525F792}"/>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6F3E28A5-A3EB-8229-BB6D-99A2FBDE12DA}"/>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a16="http://schemas.microsoft.com/office/drawing/2014/main" id="{97C6F176-6765-A834-BDB0-64C6EC9CCBA6}"/>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4">
            <a:extLst>
              <a:ext uri="{FF2B5EF4-FFF2-40B4-BE49-F238E27FC236}">
                <a16:creationId xmlns:a16="http://schemas.microsoft.com/office/drawing/2014/main" id="{8DE1CEFD-F22C-2684-187A-C7B1C23685C4}"/>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p>
        </p:txBody>
      </p:sp>
      <p:sp>
        <p:nvSpPr>
          <p:cNvPr id="10" name="Footer Placeholder 5">
            <a:extLst>
              <a:ext uri="{FF2B5EF4-FFF2-40B4-BE49-F238E27FC236}">
                <a16:creationId xmlns:a16="http://schemas.microsoft.com/office/drawing/2014/main" id="{AA380D57-F1C2-C10B-A8A4-C2E76665CEA1}"/>
              </a:ext>
            </a:extLst>
          </p:cNvPr>
          <p:cNvSpPr>
            <a:spLocks noGrp="1"/>
          </p:cNvSpPr>
          <p:nvPr>
            <p:ph type="ftr" sz="quarter" idx="11"/>
          </p:nvPr>
        </p:nvSpPr>
        <p:spPr>
          <a:xfrm>
            <a:off x="1438275" y="319088"/>
            <a:ext cx="3251200" cy="3206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BFBC83AD-48AD-D1D2-9CB9-BAC7415EDF3D}"/>
              </a:ext>
            </a:extLst>
          </p:cNvPr>
          <p:cNvSpPr>
            <a:spLocks noGrp="1"/>
          </p:cNvSpPr>
          <p:nvPr>
            <p:ph type="sldNum" sz="quarter" idx="12"/>
          </p:nvPr>
        </p:nvSpPr>
        <p:spPr/>
        <p:txBody>
          <a:bodyPr/>
          <a:lstStyle>
            <a:lvl1pPr>
              <a:defRPr/>
            </a:lvl1pPr>
          </a:lstStyle>
          <a:p>
            <a:pPr>
              <a:defRPr/>
            </a:pPr>
            <a:fld id="{DEE4DA6E-2DBB-4360-B53C-208B6872FBEB}" type="slidenum">
              <a:rPr lang="en-US" altLang="fa-IR"/>
              <a:pPr>
                <a:defRPr/>
              </a:pPr>
              <a:t>‹#›</a:t>
            </a:fld>
            <a:endParaRPr lang="en-US" altLang="fa-IR"/>
          </a:p>
        </p:txBody>
      </p:sp>
    </p:spTree>
    <p:extLst>
      <p:ext uri="{BB962C8B-B14F-4D97-AF65-F5344CB8AC3E}">
        <p14:creationId xmlns:p14="http://schemas.microsoft.com/office/powerpoint/2010/main" val="241739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5408A4-E35B-F519-9F0C-345A85A13E4C}"/>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id="{3F4D16FA-C26C-7023-95EC-69D49EE8A3A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CA414B1A-7E87-FDA5-E214-C60F2663493A}"/>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F765607-64CC-3D21-7C0A-F3DA75F92DD4}"/>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id="{C332C6EB-09D3-A1E0-B6F1-CE3876BE2148}"/>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4" name="Date Placeholder 3">
            <a:extLst>
              <a:ext uri="{FF2B5EF4-FFF2-40B4-BE49-F238E27FC236}">
                <a16:creationId xmlns:a16="http://schemas.microsoft.com/office/drawing/2014/main" id="{3FC7A44C-45A1-51D5-2CA5-AD0E0FE64D98}"/>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FB9BF9E-4767-E97D-2261-DFA6CA9B5FFA}"/>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07A8501-CC54-5C1C-F5D1-02F43CEA4C13}"/>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B6C1E50C-873E-419F-876D-D79631F0D78D}" type="slidenum">
              <a:rPr lang="en-US" altLang="fa-IR"/>
              <a:pPr>
                <a:defRPr/>
              </a:pPr>
              <a:t>‹#›</a:t>
            </a:fld>
            <a:endParaRPr lang="en-US" altLang="fa-IR"/>
          </a:p>
        </p:txBody>
      </p:sp>
      <p:sp>
        <p:nvSpPr>
          <p:cNvPr id="1034" name="Rectangle 1038">
            <a:extLst>
              <a:ext uri="{FF2B5EF4-FFF2-40B4-BE49-F238E27FC236}">
                <a16:creationId xmlns:a16="http://schemas.microsoft.com/office/drawing/2014/main" id="{AAFCE6C8-F9F2-12CB-1586-9BC4BB0C47FE}"/>
              </a:ext>
            </a:extLst>
          </p:cNvPr>
          <p:cNvSpPr>
            <a:spLocks noChangeArrowheads="1"/>
          </p:cNvSpPr>
          <p:nvPr userDrawn="1"/>
        </p:nvSpPr>
        <p:spPr bwMode="ltGray">
          <a:xfrm>
            <a:off x="417513" y="1098550"/>
            <a:ext cx="438150" cy="474663"/>
          </a:xfrm>
          <a:prstGeom prst="rect">
            <a:avLst/>
          </a:prstGeom>
          <a:solidFill>
            <a:schemeClr val="accent2"/>
          </a:solidFill>
          <a:ln>
            <a:noFill/>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endParaRPr kumimoji="1" lang="fa-IR" altLang="fa-IR"/>
          </a:p>
        </p:txBody>
      </p:sp>
      <p:sp>
        <p:nvSpPr>
          <p:cNvPr id="1035" name="Rectangle 1039">
            <a:extLst>
              <a:ext uri="{FF2B5EF4-FFF2-40B4-BE49-F238E27FC236}">
                <a16:creationId xmlns:a16="http://schemas.microsoft.com/office/drawing/2014/main" id="{03CB61D7-BEBF-F6B0-6FBE-C50E7A93E419}"/>
              </a:ext>
            </a:extLst>
          </p:cNvPr>
          <p:cNvSpPr>
            <a:spLocks noChangeArrowheads="1"/>
          </p:cNvSpPr>
          <p:nvPr userDrawn="1"/>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endParaRPr kumimoji="1" lang="fa-IR" altLang="fa-IR"/>
          </a:p>
        </p:txBody>
      </p:sp>
      <p:sp>
        <p:nvSpPr>
          <p:cNvPr id="1036" name="Rectangle 1040">
            <a:extLst>
              <a:ext uri="{FF2B5EF4-FFF2-40B4-BE49-F238E27FC236}">
                <a16:creationId xmlns:a16="http://schemas.microsoft.com/office/drawing/2014/main" id="{2861AD53-8788-A9A8-DB8F-9A6725978C1D}"/>
              </a:ext>
            </a:extLst>
          </p:cNvPr>
          <p:cNvSpPr>
            <a:spLocks noChangeArrowheads="1"/>
          </p:cNvSpPr>
          <p:nvPr userDrawn="1"/>
        </p:nvSpPr>
        <p:spPr bwMode="ltGray">
          <a:xfrm>
            <a:off x="541338" y="1520825"/>
            <a:ext cx="422275" cy="474663"/>
          </a:xfrm>
          <a:prstGeom prst="rect">
            <a:avLst/>
          </a:prstGeom>
          <a:solidFill>
            <a:schemeClr val="folHlink"/>
          </a:solidFill>
          <a:ln>
            <a:noFill/>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endParaRPr kumimoji="1" lang="fa-IR" altLang="fa-IR"/>
          </a:p>
        </p:txBody>
      </p:sp>
      <p:sp>
        <p:nvSpPr>
          <p:cNvPr id="1037" name="Rectangle 1041">
            <a:extLst>
              <a:ext uri="{FF2B5EF4-FFF2-40B4-BE49-F238E27FC236}">
                <a16:creationId xmlns:a16="http://schemas.microsoft.com/office/drawing/2014/main" id="{3ADB26AC-2274-1360-8AD9-B9DDEB720D75}"/>
              </a:ext>
            </a:extLst>
          </p:cNvPr>
          <p:cNvSpPr>
            <a:spLocks noChangeArrowheads="1"/>
          </p:cNvSpPr>
          <p:nvPr userDrawn="1"/>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endParaRPr kumimoji="1" lang="fa-IR" altLang="fa-IR"/>
          </a:p>
        </p:txBody>
      </p:sp>
      <p:sp>
        <p:nvSpPr>
          <p:cNvPr id="1038" name="Rectangle 1042">
            <a:extLst>
              <a:ext uri="{FF2B5EF4-FFF2-40B4-BE49-F238E27FC236}">
                <a16:creationId xmlns:a16="http://schemas.microsoft.com/office/drawing/2014/main" id="{40C86104-3765-854E-204E-8473D7E2A32B}"/>
              </a:ext>
            </a:extLst>
          </p:cNvPr>
          <p:cNvSpPr>
            <a:spLocks noChangeArrowheads="1"/>
          </p:cNvSpPr>
          <p:nvPr userDrawn="1"/>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endParaRPr kumimoji="1" lang="fa-IR" altLang="fa-IR"/>
          </a:p>
        </p:txBody>
      </p:sp>
      <p:sp>
        <p:nvSpPr>
          <p:cNvPr id="1039" name="Rectangle 1043">
            <a:extLst>
              <a:ext uri="{FF2B5EF4-FFF2-40B4-BE49-F238E27FC236}">
                <a16:creationId xmlns:a16="http://schemas.microsoft.com/office/drawing/2014/main" id="{4428187D-1419-7695-095D-21788FB1F97C}"/>
              </a:ext>
            </a:extLst>
          </p:cNvPr>
          <p:cNvSpPr>
            <a:spLocks noChangeArrowheads="1"/>
          </p:cNvSpPr>
          <p:nvPr userDrawn="1"/>
        </p:nvSpPr>
        <p:spPr bwMode="gray">
          <a:xfrm>
            <a:off x="762000" y="990600"/>
            <a:ext cx="31750" cy="1052513"/>
          </a:xfrm>
          <a:prstGeom prst="rect">
            <a:avLst/>
          </a:prstGeom>
          <a:solidFill>
            <a:schemeClr val="bg2"/>
          </a:solidFill>
          <a:ln>
            <a:noFill/>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endParaRPr kumimoji="1" lang="fa-IR" altLang="fa-I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790" r:id="rId7"/>
    <p:sldLayoutId id="2147483800" r:id="rId8"/>
    <p:sldLayoutId id="2147483801" r:id="rId9"/>
    <p:sldLayoutId id="2147483802" r:id="rId10"/>
    <p:sldLayoutId id="2147483803" r:id="rId11"/>
    <p:sldLayoutId id="2147483791" r:id="rId12"/>
    <p:sldLayoutId id="2147483792" r:id="rId13"/>
    <p:sldLayoutId id="2147483793" r:id="rId14"/>
  </p:sldLayoutIdLst>
  <p:txStyles>
    <p:titleStyle>
      <a:lvl1pPr algn="l" defTabSz="685800" rtl="1"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1"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1"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1"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1"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1"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1"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1"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1"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r" defTabSz="685800" rtl="1"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r" defTabSz="6858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r" defTabSz="6858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r" defTabSz="6858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r" defTabSz="6858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oleObject" Target="../embeddings/oleObject5.bin"/><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A8A5C15-A6E2-7E68-C72F-C5D4C8E8D55D}"/>
              </a:ext>
            </a:extLst>
          </p:cNvPr>
          <p:cNvSpPr>
            <a:spLocks noGrp="1" noChangeArrowheads="1"/>
          </p:cNvSpPr>
          <p:nvPr>
            <p:ph type="title"/>
          </p:nvPr>
        </p:nvSpPr>
        <p:spPr>
          <a:xfrm>
            <a:off x="1363663" y="0"/>
            <a:ext cx="7780337" cy="4478338"/>
          </a:xfrm>
        </p:spPr>
        <p:txBody>
          <a:bodyPr/>
          <a:lstStyle/>
          <a:p>
            <a:pPr eaLnBrk="1" fontAlgn="auto" hangingPunct="1">
              <a:spcAft>
                <a:spcPts val="0"/>
              </a:spcAft>
              <a:defRPr/>
            </a:pPr>
            <a:r>
              <a:rPr lang="en-US" b="1" dirty="0">
                <a:effectLst>
                  <a:outerShdw blurRad="38100" dist="38100" dir="2700000" algn="tl">
                    <a:srgbClr val="C0C0C0"/>
                  </a:outerShdw>
                </a:effectLst>
              </a:rPr>
              <a:t>Addiction 101: </a:t>
            </a:r>
            <a:br>
              <a:rPr lang="en-US" b="1" dirty="0">
                <a:effectLst>
                  <a:outerShdw blurRad="38100" dist="38100" dir="2700000" algn="tl">
                    <a:srgbClr val="C0C0C0"/>
                  </a:outerShdw>
                </a:effectLst>
              </a:rPr>
            </a:br>
            <a:r>
              <a:rPr lang="en-US" b="1" dirty="0">
                <a:effectLst>
                  <a:outerShdw blurRad="38100" dist="38100" dir="2700000" algn="tl">
                    <a:srgbClr val="C0C0C0"/>
                  </a:outerShdw>
                </a:effectLst>
              </a:rPr>
              <a:t>The Science of Addiction and The Nature of Recovery and Treatment</a:t>
            </a:r>
          </a:p>
        </p:txBody>
      </p:sp>
      <p:sp>
        <p:nvSpPr>
          <p:cNvPr id="14339" name="Rectangle 22">
            <a:extLst>
              <a:ext uri="{FF2B5EF4-FFF2-40B4-BE49-F238E27FC236}">
                <a16:creationId xmlns:a16="http://schemas.microsoft.com/office/drawing/2014/main" id="{4B335002-F5E6-DBF6-F9D1-E055B212BE73}"/>
              </a:ext>
            </a:extLst>
          </p:cNvPr>
          <p:cNvSpPr>
            <a:spLocks noChangeArrowheads="1"/>
          </p:cNvSpPr>
          <p:nvPr/>
        </p:nvSpPr>
        <p:spPr bwMode="auto">
          <a:xfrm>
            <a:off x="438150" y="5283200"/>
            <a:ext cx="45704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40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AFE3EF7D-63E2-E308-B3FE-1C256932A9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39825" y="393700"/>
            <a:ext cx="7040563" cy="6219825"/>
          </a:xfrm>
          <a:noFill/>
          <a:ln w="57150" cmpd="thinThick">
            <a:solidFill>
              <a:schemeClr val="accent2"/>
            </a:solidFill>
            <a:miter lim="800000"/>
            <a:headEnd/>
            <a:tailEnd/>
          </a:ln>
        </p:spPr>
      </p:pic>
    </p:spTree>
  </p:cSld>
  <p:clrMapOvr>
    <a:masterClrMapping/>
  </p:clrMapOvr>
  <p:transition>
    <p:circl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BAF4F6B1-B243-C911-833B-14D9C18F9D0F}"/>
              </a:ext>
            </a:extLst>
          </p:cNvPr>
          <p:cNvSpPr>
            <a:spLocks noGrp="1"/>
          </p:cNvSpPr>
          <p:nvPr>
            <p:ph type="title"/>
          </p:nvPr>
        </p:nvSpPr>
        <p:spPr/>
        <p:txBody>
          <a:bodyPr/>
          <a:lstStyle/>
          <a:p>
            <a:pPr eaLnBrk="1" fontAlgn="auto" hangingPunct="1">
              <a:spcAft>
                <a:spcPts val="0"/>
              </a:spcAft>
              <a:defRPr/>
            </a:pPr>
            <a:r>
              <a:rPr lang="en-US" altLang="fa-IR" dirty="0"/>
              <a:t>Question 12 and 13</a:t>
            </a:r>
          </a:p>
        </p:txBody>
      </p:sp>
      <p:sp>
        <p:nvSpPr>
          <p:cNvPr id="3" name="Content Placeholder 2">
            <a:extLst>
              <a:ext uri="{FF2B5EF4-FFF2-40B4-BE49-F238E27FC236}">
                <a16:creationId xmlns:a16="http://schemas.microsoft.com/office/drawing/2014/main" id="{8715983C-4B66-130F-8043-9F9048F49445}"/>
              </a:ext>
            </a:extLst>
          </p:cNvPr>
          <p:cNvSpPr>
            <a:spLocks noGrp="1" noChangeArrowheads="1"/>
          </p:cNvSpPr>
          <p:nvPr>
            <p:ph idx="1"/>
          </p:nvPr>
        </p:nvSpPr>
        <p:spPr/>
        <p:txBody>
          <a:bodyPr/>
          <a:lstStyle/>
          <a:p>
            <a:pPr algn="l" rtl="0" eaLnBrk="1" hangingPunct="1"/>
            <a:r>
              <a:rPr lang="en-US" altLang="fa-IR"/>
              <a:t>What is the 1</a:t>
            </a:r>
            <a:r>
              <a:rPr lang="en-US" altLang="fa-IR" baseline="30000"/>
              <a:t>st</a:t>
            </a:r>
            <a:r>
              <a:rPr lang="en-US" altLang="fa-IR"/>
              <a:t> Step of AA and NA?</a:t>
            </a:r>
          </a:p>
          <a:p>
            <a:pPr algn="l" eaLnBrk="1" hangingPunct="1"/>
            <a:endParaRPr lang="en-US" altLang="fa-IR"/>
          </a:p>
          <a:p>
            <a:pPr algn="l" rtl="0" eaLnBrk="1" hangingPunct="1"/>
            <a:r>
              <a:rPr lang="en-US" altLang="fa-IR"/>
              <a:t>What’s wrong with…</a:t>
            </a:r>
          </a:p>
          <a:p>
            <a:pPr lvl="1" algn="l" rtl="0" eaLnBrk="1" hangingPunct="1"/>
            <a:r>
              <a:rPr lang="en-US" altLang="fa-IR"/>
              <a:t>The Orioles?</a:t>
            </a:r>
          </a:p>
          <a:p>
            <a:pPr lvl="1" algn="l" rtl="0" eaLnBrk="1" hangingPunct="1"/>
            <a:r>
              <a:rPr lang="en-US" altLang="fa-IR"/>
              <a:t>The Nationals?</a:t>
            </a:r>
          </a:p>
          <a:p>
            <a:pPr lvl="1" algn="l" rtl="0" eaLnBrk="1" hangingPunct="1"/>
            <a:r>
              <a:rPr lang="en-US" altLang="fa-IR"/>
              <a:t>The Redskins?</a:t>
            </a:r>
          </a:p>
          <a:p>
            <a:pPr lvl="1" algn="l" rtl="0" eaLnBrk="1" hangingPunct="1"/>
            <a:r>
              <a:rPr lang="en-US" altLang="fa-IR"/>
              <a:t>The Wizards?</a:t>
            </a:r>
          </a:p>
          <a:p>
            <a:pPr eaLnBrk="1" hangingPunct="1">
              <a:buFont typeface="Wingdings" panose="05000000000000000000" pitchFamily="2" charset="2"/>
              <a:buNone/>
            </a:pPr>
            <a:endParaRPr lang="en-US" altLang="fa-IR"/>
          </a:p>
          <a:p>
            <a:pPr eaLnBrk="1" hangingPunct="1">
              <a:buFont typeface="Wingdings" panose="05000000000000000000" pitchFamily="2" charset="2"/>
              <a:buNone/>
            </a:pPr>
            <a:endParaRPr lang="en-US" alt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8BDC7A2F-B5B4-54D8-0469-7EB982C90B5D}"/>
              </a:ext>
            </a:extLst>
          </p:cNvPr>
          <p:cNvSpPr>
            <a:spLocks noGrp="1"/>
          </p:cNvSpPr>
          <p:nvPr>
            <p:ph type="title"/>
          </p:nvPr>
        </p:nvSpPr>
        <p:spPr>
          <a:xfrm>
            <a:off x="769938" y="3170238"/>
            <a:ext cx="7793037" cy="1143000"/>
          </a:xfrm>
        </p:spPr>
        <p:txBody>
          <a:bodyPr>
            <a:normAutofit fontScale="90000"/>
          </a:bodyPr>
          <a:lstStyle/>
          <a:p>
            <a:pPr eaLnBrk="1" fontAlgn="auto" hangingPunct="1">
              <a:spcAft>
                <a:spcPts val="0"/>
              </a:spcAft>
              <a:defRPr/>
            </a:pPr>
            <a:r>
              <a:rPr lang="en-US" altLang="fa-IR" sz="8800" b="1"/>
              <a:t>Thank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A0CFC07-9E66-1CC9-676C-3A6D4EC6544C}"/>
              </a:ext>
            </a:extLst>
          </p:cNvPr>
          <p:cNvSpPr>
            <a:spLocks noGrp="1"/>
          </p:cNvSpPr>
          <p:nvPr>
            <p:ph type="title"/>
          </p:nvPr>
        </p:nvSpPr>
        <p:spPr/>
        <p:txBody>
          <a:bodyPr/>
          <a:lstStyle/>
          <a:p>
            <a:pPr eaLnBrk="1" fontAlgn="auto" hangingPunct="1">
              <a:spcAft>
                <a:spcPts val="0"/>
              </a:spcAft>
              <a:defRPr/>
            </a:pPr>
            <a:r>
              <a:rPr lang="en-US" altLang="fa-IR"/>
              <a:t>Questions	1 and 2</a:t>
            </a:r>
          </a:p>
        </p:txBody>
      </p:sp>
      <p:sp>
        <p:nvSpPr>
          <p:cNvPr id="33795" name="Content Placeholder 2">
            <a:extLst>
              <a:ext uri="{FF2B5EF4-FFF2-40B4-BE49-F238E27FC236}">
                <a16:creationId xmlns:a16="http://schemas.microsoft.com/office/drawing/2014/main" id="{7CCD75EF-DAC4-0261-29A4-FEC744E12290}"/>
              </a:ext>
            </a:extLst>
          </p:cNvPr>
          <p:cNvSpPr>
            <a:spLocks noGrp="1" noChangeArrowheads="1"/>
          </p:cNvSpPr>
          <p:nvPr>
            <p:ph idx="1"/>
          </p:nvPr>
        </p:nvSpPr>
        <p:spPr/>
        <p:txBody>
          <a:bodyPr/>
          <a:lstStyle/>
          <a:p>
            <a:pPr marL="514350" indent="-514350" eaLnBrk="1" hangingPunct="1">
              <a:buFont typeface="Wingdings" panose="05000000000000000000" pitchFamily="2" charset="2"/>
              <a:buNone/>
            </a:pPr>
            <a:r>
              <a:rPr lang="en-US" altLang="fa-IR">
                <a:solidFill>
                  <a:srgbClr val="000099"/>
                </a:solidFill>
              </a:rPr>
              <a:t>1. What are the 3 C’s of Addiction?</a:t>
            </a:r>
          </a:p>
          <a:p>
            <a:pPr marL="514350" indent="-514350" eaLnBrk="1" hangingPunct="1">
              <a:buFont typeface="Tahoma" panose="020B0604030504040204" pitchFamily="34" charset="0"/>
              <a:buAutoNum type="arabicPeriod"/>
            </a:pPr>
            <a:endParaRPr lang="en-US" altLang="fa-IR">
              <a:solidFill>
                <a:srgbClr val="000099"/>
              </a:solidFill>
            </a:endParaRPr>
          </a:p>
          <a:p>
            <a:pPr marL="514350" indent="-514350" eaLnBrk="1" hangingPunct="1">
              <a:buFont typeface="Wingdings" panose="05000000000000000000" pitchFamily="2" charset="2"/>
              <a:buNone/>
            </a:pPr>
            <a:r>
              <a:rPr lang="en-US" altLang="fa-IR">
                <a:solidFill>
                  <a:srgbClr val="000099"/>
                </a:solidFill>
              </a:rPr>
              <a:t>2. True or False: “Addicts should only blame themselves for their addiction.  They don’t act responsibly.”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FD9996C2-2F6A-099D-01A9-36BDBADECA36}"/>
              </a:ext>
            </a:extLst>
          </p:cNvPr>
          <p:cNvSpPr>
            <a:spLocks noGrp="1" noChangeArrowheads="1"/>
          </p:cNvSpPr>
          <p:nvPr>
            <p:ph type="title"/>
          </p:nvPr>
        </p:nvSpPr>
        <p:spPr/>
        <p:txBody>
          <a:bodyPr/>
          <a:lstStyle/>
          <a:p>
            <a:pPr eaLnBrk="1" fontAlgn="auto" hangingPunct="1">
              <a:spcAft>
                <a:spcPts val="0"/>
              </a:spcAft>
              <a:defRPr/>
            </a:pPr>
            <a:r>
              <a:rPr lang="en-US" altLang="fa-IR" b="1" dirty="0"/>
              <a:t>How Drugs &amp; Alcohol Work</a:t>
            </a:r>
          </a:p>
        </p:txBody>
      </p:sp>
      <p:sp>
        <p:nvSpPr>
          <p:cNvPr id="484355" name="Rectangle 3">
            <a:extLst>
              <a:ext uri="{FF2B5EF4-FFF2-40B4-BE49-F238E27FC236}">
                <a16:creationId xmlns:a16="http://schemas.microsoft.com/office/drawing/2014/main" id="{FB15E2E5-8FC7-00F3-617C-8618D9191AC5}"/>
              </a:ext>
            </a:extLst>
          </p:cNvPr>
          <p:cNvSpPr>
            <a:spLocks noGrp="1" noChangeArrowheads="1"/>
          </p:cNvSpPr>
          <p:nvPr>
            <p:ph idx="1"/>
          </p:nvPr>
        </p:nvSpPr>
        <p:spPr/>
        <p:txBody>
          <a:bodyPr rtlCol="0">
            <a:normAutofit fontScale="92500" lnSpcReduction="10000"/>
          </a:bodyPr>
          <a:lstStyle/>
          <a:p>
            <a:pPr algn="l" rtl="0" eaLnBrk="1" fontAlgn="auto" hangingPunct="1">
              <a:lnSpc>
                <a:spcPct val="90000"/>
              </a:lnSpc>
              <a:spcBef>
                <a:spcPct val="50000"/>
              </a:spcBef>
              <a:spcAft>
                <a:spcPts val="0"/>
              </a:spcAft>
              <a:buClr>
                <a:schemeClr val="tx2"/>
              </a:buClr>
              <a:buSzTx/>
              <a:buFont typeface="Wingdings" panose="05000000000000000000" pitchFamily="2" charset="2"/>
              <a:buChar char="§"/>
              <a:defRPr/>
            </a:pPr>
            <a:r>
              <a:rPr lang="en-US" sz="2400" b="1" dirty="0">
                <a:solidFill>
                  <a:srgbClr val="000099"/>
                </a:solidFill>
              </a:rPr>
              <a:t>They interact with nerve circuits, centers, and chemical messengers</a:t>
            </a:r>
          </a:p>
          <a:p>
            <a:pPr algn="l" rtl="0" eaLnBrk="1" fontAlgn="auto" hangingPunct="1">
              <a:lnSpc>
                <a:spcPct val="90000"/>
              </a:lnSpc>
              <a:spcBef>
                <a:spcPct val="50000"/>
              </a:spcBef>
              <a:spcAft>
                <a:spcPts val="0"/>
              </a:spcAft>
              <a:buClr>
                <a:schemeClr val="tx2"/>
              </a:buClr>
              <a:buSzTx/>
              <a:buFont typeface="Wingdings" panose="05000000000000000000" pitchFamily="2" charset="2"/>
              <a:buChar char="§"/>
              <a:defRPr/>
            </a:pPr>
            <a:r>
              <a:rPr lang="en-US" dirty="0">
                <a:solidFill>
                  <a:srgbClr val="0000C2"/>
                </a:solidFill>
                <a:effectLst>
                  <a:outerShdw blurRad="38100" dist="38100" dir="2700000" algn="tl">
                    <a:srgbClr val="C0C0C0"/>
                  </a:outerShdw>
                </a:effectLst>
                <a:latin typeface="Albertus Medium" pitchFamily="34" charset="0"/>
              </a:rPr>
              <a:t> </a:t>
            </a:r>
            <a:r>
              <a:rPr lang="en-US" sz="2400" b="1" dirty="0">
                <a:solidFill>
                  <a:srgbClr val="CC0000"/>
                </a:solidFill>
              </a:rPr>
              <a:t>Results</a:t>
            </a:r>
          </a:p>
          <a:p>
            <a:pPr lvl="1" algn="l" rtl="0" eaLnBrk="1" fontAlgn="auto" hangingPunct="1">
              <a:lnSpc>
                <a:spcPct val="90000"/>
              </a:lnSpc>
              <a:spcBef>
                <a:spcPct val="50000"/>
              </a:spcBef>
              <a:spcAft>
                <a:spcPts val="0"/>
              </a:spcAft>
              <a:buClrTx/>
              <a:buSzTx/>
              <a:buFont typeface="Symbol" pitchFamily="18" charset="2"/>
              <a:buChar char="Þ"/>
              <a:defRPr/>
            </a:pPr>
            <a:r>
              <a:rPr lang="en-US" sz="2400" b="1" dirty="0">
                <a:solidFill>
                  <a:srgbClr val="CC0000"/>
                </a:solidFill>
              </a:rPr>
              <a:t> I Feel Good – Euphoria &amp; Reward</a:t>
            </a:r>
          </a:p>
          <a:p>
            <a:pPr lvl="1" algn="l" rtl="0" eaLnBrk="1" fontAlgn="auto" hangingPunct="1">
              <a:lnSpc>
                <a:spcPct val="90000"/>
              </a:lnSpc>
              <a:spcBef>
                <a:spcPct val="50000"/>
              </a:spcBef>
              <a:spcAft>
                <a:spcPts val="0"/>
              </a:spcAft>
              <a:buClrTx/>
              <a:buSzTx/>
              <a:buFont typeface="Symbol" pitchFamily="18" charset="2"/>
              <a:buChar char="Þ"/>
              <a:defRPr/>
            </a:pPr>
            <a:r>
              <a:rPr lang="en-US" sz="2400" b="1" dirty="0">
                <a:solidFill>
                  <a:srgbClr val="CC0000"/>
                </a:solidFill>
              </a:rPr>
              <a:t> I Feel “Better” – Reduce negative feelings</a:t>
            </a:r>
          </a:p>
          <a:p>
            <a:pPr lvl="1" algn="l" rtl="0" eaLnBrk="1" fontAlgn="auto" hangingPunct="1">
              <a:lnSpc>
                <a:spcPct val="90000"/>
              </a:lnSpc>
              <a:spcBef>
                <a:spcPct val="50000"/>
              </a:spcBef>
              <a:spcAft>
                <a:spcPts val="0"/>
              </a:spcAft>
              <a:buClrTx/>
              <a:buSzTx/>
              <a:buFont typeface="Symbol" pitchFamily="18" charset="2"/>
              <a:buChar char="Þ"/>
              <a:defRPr/>
            </a:pPr>
            <a:r>
              <a:rPr lang="en-US" sz="2400" b="1" dirty="0">
                <a:solidFill>
                  <a:srgbClr val="CC0000"/>
                </a:solidFill>
              </a:rPr>
              <a:t> This Feels “Normal”</a:t>
            </a:r>
          </a:p>
          <a:p>
            <a:pPr lvl="1" algn="l" rtl="0" eaLnBrk="1" fontAlgn="auto" hangingPunct="1">
              <a:lnSpc>
                <a:spcPct val="90000"/>
              </a:lnSpc>
              <a:spcBef>
                <a:spcPct val="50000"/>
              </a:spcBef>
              <a:spcAft>
                <a:spcPts val="0"/>
              </a:spcAft>
              <a:buClrTx/>
              <a:buSzTx/>
              <a:buFont typeface="Symbol" pitchFamily="18" charset="2"/>
              <a:buChar char="Þ"/>
              <a:defRPr/>
            </a:pPr>
            <a:r>
              <a:rPr lang="en-US" sz="2400" b="1" dirty="0">
                <a:solidFill>
                  <a:srgbClr val="CC0000"/>
                </a:solidFill>
              </a:rPr>
              <a:t> I’m craving it, tolerating its effects,</a:t>
            </a:r>
          </a:p>
          <a:p>
            <a:pPr lvl="1" algn="l" rtl="0" eaLnBrk="1" fontAlgn="auto" hangingPunct="1">
              <a:lnSpc>
                <a:spcPct val="90000"/>
              </a:lnSpc>
              <a:spcBef>
                <a:spcPct val="50000"/>
              </a:spcBef>
              <a:spcAft>
                <a:spcPts val="0"/>
              </a:spcAft>
              <a:buClrTx/>
              <a:buSzTx/>
              <a:buFont typeface="Symbol" pitchFamily="18" charset="2"/>
              <a:buNone/>
              <a:defRPr/>
            </a:pPr>
            <a:r>
              <a:rPr lang="en-US" sz="2400" b="1" dirty="0">
                <a:solidFill>
                  <a:srgbClr val="CC0000"/>
                </a:solidFill>
              </a:rPr>
              <a:t>		 withdrawing and feeling sick</a:t>
            </a:r>
          </a:p>
          <a:p>
            <a:pPr lvl="1" eaLnBrk="1" fontAlgn="auto" hangingPunct="1">
              <a:lnSpc>
                <a:spcPct val="90000"/>
              </a:lnSpc>
              <a:spcBef>
                <a:spcPct val="50000"/>
              </a:spcBef>
              <a:spcAft>
                <a:spcPts val="0"/>
              </a:spcAft>
              <a:buClrTx/>
              <a:buSzTx/>
              <a:buFontTx/>
              <a:buChar char="-"/>
              <a:defRPr/>
            </a:pPr>
            <a:endParaRPr lang="en-US" sz="2400" b="1" dirty="0">
              <a:solidFill>
                <a:srgbClr val="CC0000"/>
              </a:solidFill>
            </a:endParaRPr>
          </a:p>
          <a:p>
            <a:pPr eaLnBrk="1" fontAlgn="auto" hangingPunct="1">
              <a:lnSpc>
                <a:spcPct val="90000"/>
              </a:lnSpc>
              <a:spcAft>
                <a:spcPts val="0"/>
              </a:spcAft>
              <a:buFont typeface="Wingdings" panose="05000000000000000000" pitchFamily="2" charset="2"/>
              <a:buNone/>
              <a:defRPr/>
            </a:pPr>
            <a:endParaRPr lang="en-US" sz="2400" b="1"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4354"/>
                                        </p:tgtEl>
                                        <p:attrNameLst>
                                          <p:attrName>style.visibility</p:attrName>
                                        </p:attrNameLst>
                                      </p:cBhvr>
                                      <p:to>
                                        <p:strVal val="visible"/>
                                      </p:to>
                                    </p:set>
                                    <p:animEffect transition="in" filter="dissolve">
                                      <p:cBhvr>
                                        <p:cTn id="7" dur="500"/>
                                        <p:tgtEl>
                                          <p:spTgt spid="484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84355">
                                            <p:txEl>
                                              <p:pRg st="0" end="0"/>
                                            </p:txEl>
                                          </p:spTgt>
                                        </p:tgtEl>
                                        <p:attrNameLst>
                                          <p:attrName>style.visibility</p:attrName>
                                        </p:attrNameLst>
                                      </p:cBhvr>
                                      <p:to>
                                        <p:strVal val="visible"/>
                                      </p:to>
                                    </p:set>
                                    <p:animEffect transition="in" filter="checkerboard(across)">
                                      <p:cBhvr>
                                        <p:cTn id="12" dur="500"/>
                                        <p:tgtEl>
                                          <p:spTgt spid="484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84355">
                                            <p:txEl>
                                              <p:pRg st="1" end="1"/>
                                            </p:txEl>
                                          </p:spTgt>
                                        </p:tgtEl>
                                        <p:attrNameLst>
                                          <p:attrName>style.visibility</p:attrName>
                                        </p:attrNameLst>
                                      </p:cBhvr>
                                      <p:to>
                                        <p:strVal val="visible"/>
                                      </p:to>
                                    </p:set>
                                    <p:animEffect transition="in" filter="checkerboard(across)">
                                      <p:cBhvr>
                                        <p:cTn id="17" dur="500"/>
                                        <p:tgtEl>
                                          <p:spTgt spid="4843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84355">
                                            <p:txEl>
                                              <p:pRg st="2" end="2"/>
                                            </p:txEl>
                                          </p:spTgt>
                                        </p:tgtEl>
                                        <p:attrNameLst>
                                          <p:attrName>style.visibility</p:attrName>
                                        </p:attrNameLst>
                                      </p:cBhvr>
                                      <p:to>
                                        <p:strVal val="visible"/>
                                      </p:to>
                                    </p:set>
                                    <p:animEffect transition="in" filter="checkerboard(across)">
                                      <p:cBhvr>
                                        <p:cTn id="22" dur="500"/>
                                        <p:tgtEl>
                                          <p:spTgt spid="4843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84355">
                                            <p:txEl>
                                              <p:pRg st="3" end="3"/>
                                            </p:txEl>
                                          </p:spTgt>
                                        </p:tgtEl>
                                        <p:attrNameLst>
                                          <p:attrName>style.visibility</p:attrName>
                                        </p:attrNameLst>
                                      </p:cBhvr>
                                      <p:to>
                                        <p:strVal val="visible"/>
                                      </p:to>
                                    </p:set>
                                    <p:animEffect transition="in" filter="checkerboard(across)">
                                      <p:cBhvr>
                                        <p:cTn id="27" dur="500"/>
                                        <p:tgtEl>
                                          <p:spTgt spid="4843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84355">
                                            <p:txEl>
                                              <p:pRg st="4" end="4"/>
                                            </p:txEl>
                                          </p:spTgt>
                                        </p:tgtEl>
                                        <p:attrNameLst>
                                          <p:attrName>style.visibility</p:attrName>
                                        </p:attrNameLst>
                                      </p:cBhvr>
                                      <p:to>
                                        <p:strVal val="visible"/>
                                      </p:to>
                                    </p:set>
                                    <p:animEffect transition="in" filter="checkerboard(across)">
                                      <p:cBhvr>
                                        <p:cTn id="32" dur="500"/>
                                        <p:tgtEl>
                                          <p:spTgt spid="4843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84355">
                                            <p:txEl>
                                              <p:pRg st="5" end="5"/>
                                            </p:txEl>
                                          </p:spTgt>
                                        </p:tgtEl>
                                        <p:attrNameLst>
                                          <p:attrName>style.visibility</p:attrName>
                                        </p:attrNameLst>
                                      </p:cBhvr>
                                      <p:to>
                                        <p:strVal val="visible"/>
                                      </p:to>
                                    </p:set>
                                    <p:animEffect transition="in" filter="checkerboard(across)">
                                      <p:cBhvr>
                                        <p:cTn id="37" dur="500"/>
                                        <p:tgtEl>
                                          <p:spTgt spid="4843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484355">
                                            <p:txEl>
                                              <p:pRg st="6" end="6"/>
                                            </p:txEl>
                                          </p:spTgt>
                                        </p:tgtEl>
                                        <p:attrNameLst>
                                          <p:attrName>style.visibility</p:attrName>
                                        </p:attrNameLst>
                                      </p:cBhvr>
                                      <p:to>
                                        <p:strVal val="visible"/>
                                      </p:to>
                                    </p:set>
                                    <p:animEffect transition="in" filter="checkerboard(across)">
                                      <p:cBhvr>
                                        <p:cTn id="42" dur="500"/>
                                        <p:tgtEl>
                                          <p:spTgt spid="484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8773E544-48BD-0AAA-74BA-1795E0717991}"/>
              </a:ext>
            </a:extLst>
          </p:cNvPr>
          <p:cNvSpPr>
            <a:spLocks noGrp="1" noChangeArrowheads="1"/>
          </p:cNvSpPr>
          <p:nvPr>
            <p:ph type="title"/>
          </p:nvPr>
        </p:nvSpPr>
        <p:spPr>
          <a:xfrm>
            <a:off x="1150938" y="631825"/>
            <a:ext cx="7793037" cy="1143000"/>
          </a:xfrm>
        </p:spPr>
        <p:txBody>
          <a:bodyPr/>
          <a:lstStyle/>
          <a:p>
            <a:pPr eaLnBrk="1" fontAlgn="auto" hangingPunct="1">
              <a:spcAft>
                <a:spcPts val="0"/>
              </a:spcAft>
              <a:defRPr/>
            </a:pPr>
            <a:r>
              <a:rPr lang="en-US" altLang="fa-IR" b="1" dirty="0"/>
              <a:t>Dopamine Spells REWARD</a:t>
            </a:r>
          </a:p>
        </p:txBody>
      </p:sp>
      <p:pic>
        <p:nvPicPr>
          <p:cNvPr id="36867" name="Picture 7" descr="DA 2">
            <a:extLst>
              <a:ext uri="{FF2B5EF4-FFF2-40B4-BE49-F238E27FC236}">
                <a16:creationId xmlns:a16="http://schemas.microsoft.com/office/drawing/2014/main" id="{8415ABB1-62E3-522D-CC73-EB62F4447A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3288" y="2016125"/>
            <a:ext cx="5111750" cy="3449638"/>
          </a:xfrm>
          <a:noFill/>
        </p:spPr>
      </p:pic>
      <p:sp>
        <p:nvSpPr>
          <p:cNvPr id="453640" name="Text Box 8">
            <a:extLst>
              <a:ext uri="{FF2B5EF4-FFF2-40B4-BE49-F238E27FC236}">
                <a16:creationId xmlns:a16="http://schemas.microsoft.com/office/drawing/2014/main" id="{8DB17366-B6BE-4EBF-5294-61BD2BABFEBC}"/>
              </a:ext>
            </a:extLst>
          </p:cNvPr>
          <p:cNvSpPr txBox="1">
            <a:spLocks noChangeArrowheads="1"/>
          </p:cNvSpPr>
          <p:nvPr/>
        </p:nvSpPr>
        <p:spPr bwMode="auto">
          <a:xfrm>
            <a:off x="1824038" y="3165475"/>
            <a:ext cx="1220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r>
              <a:rPr lang="en-US" altLang="fa-IR" sz="2400">
                <a:latin typeface="Tahoma" panose="020B0604030504040204" pitchFamily="34" charset="0"/>
              </a:rPr>
              <a:t>Release</a:t>
            </a:r>
          </a:p>
        </p:txBody>
      </p:sp>
      <p:sp>
        <p:nvSpPr>
          <p:cNvPr id="453641" name="Text Box 9">
            <a:extLst>
              <a:ext uri="{FF2B5EF4-FFF2-40B4-BE49-F238E27FC236}">
                <a16:creationId xmlns:a16="http://schemas.microsoft.com/office/drawing/2014/main" id="{AB34B911-B63B-B250-953C-0964979518C8}"/>
              </a:ext>
            </a:extLst>
          </p:cNvPr>
          <p:cNvSpPr txBox="1">
            <a:spLocks noChangeArrowheads="1"/>
          </p:cNvSpPr>
          <p:nvPr/>
        </p:nvSpPr>
        <p:spPr bwMode="auto">
          <a:xfrm>
            <a:off x="6511925" y="4760913"/>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r>
              <a:rPr lang="en-US" altLang="fa-IR" sz="2400">
                <a:solidFill>
                  <a:schemeClr val="accent2"/>
                </a:solidFill>
                <a:latin typeface="Tahoma" panose="020B0604030504040204" pitchFamily="34" charset="0"/>
              </a:rPr>
              <a:t>Activate</a:t>
            </a:r>
          </a:p>
        </p:txBody>
      </p:sp>
      <p:sp>
        <p:nvSpPr>
          <p:cNvPr id="453642" name="Text Box 10">
            <a:extLst>
              <a:ext uri="{FF2B5EF4-FFF2-40B4-BE49-F238E27FC236}">
                <a16:creationId xmlns:a16="http://schemas.microsoft.com/office/drawing/2014/main" id="{80E1695B-ECD7-5779-ADBF-AC6CAA5CADDC}"/>
              </a:ext>
            </a:extLst>
          </p:cNvPr>
          <p:cNvSpPr txBox="1">
            <a:spLocks noChangeArrowheads="1"/>
          </p:cNvSpPr>
          <p:nvPr/>
        </p:nvSpPr>
        <p:spPr bwMode="auto">
          <a:xfrm>
            <a:off x="6729413" y="3338513"/>
            <a:ext cx="119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r>
              <a:rPr lang="en-US" altLang="fa-IR" sz="2400">
                <a:solidFill>
                  <a:schemeClr val="accent2"/>
                </a:solidFill>
                <a:latin typeface="Tahoma" panose="020B0604030504040204" pitchFamily="34" charset="0"/>
              </a:rPr>
              <a:t>Recycle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453634"/>
                                        </p:tgtEl>
                                        <p:attrNameLst>
                                          <p:attrName>style.visibility</p:attrName>
                                        </p:attrNameLst>
                                      </p:cBhvr>
                                      <p:to>
                                        <p:strVal val="visible"/>
                                      </p:to>
                                    </p:set>
                                    <p:anim calcmode="lin" valueType="num">
                                      <p:cBhvr additive="base">
                                        <p:cTn id="7" dur="2000" fill="hold"/>
                                        <p:tgtEl>
                                          <p:spTgt spid="453634"/>
                                        </p:tgtEl>
                                        <p:attrNameLst>
                                          <p:attrName>ppt_x</p:attrName>
                                        </p:attrNameLst>
                                      </p:cBhvr>
                                      <p:tavLst>
                                        <p:tav tm="0">
                                          <p:val>
                                            <p:strVal val="1+#ppt_w/2"/>
                                          </p:val>
                                        </p:tav>
                                        <p:tav tm="100000">
                                          <p:val>
                                            <p:strVal val="#ppt_x"/>
                                          </p:val>
                                        </p:tav>
                                      </p:tavLst>
                                    </p:anim>
                                    <p:anim calcmode="lin" valueType="num">
                                      <p:cBhvr additive="base">
                                        <p:cTn id="8" dur="2000" fill="hold"/>
                                        <p:tgtEl>
                                          <p:spTgt spid="4536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3640"/>
                                        </p:tgtEl>
                                        <p:attrNameLst>
                                          <p:attrName>style.visibility</p:attrName>
                                        </p:attrNameLst>
                                      </p:cBhvr>
                                      <p:to>
                                        <p:strVal val="visible"/>
                                      </p:to>
                                    </p:set>
                                    <p:animEffect transition="in" filter="dissolve">
                                      <p:cBhvr>
                                        <p:cTn id="13" dur="500"/>
                                        <p:tgtEl>
                                          <p:spTgt spid="4536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53641"/>
                                        </p:tgtEl>
                                        <p:attrNameLst>
                                          <p:attrName>style.visibility</p:attrName>
                                        </p:attrNameLst>
                                      </p:cBhvr>
                                      <p:to>
                                        <p:strVal val="visible"/>
                                      </p:to>
                                    </p:set>
                                    <p:animEffect transition="in" filter="dissolve">
                                      <p:cBhvr>
                                        <p:cTn id="18" dur="500"/>
                                        <p:tgtEl>
                                          <p:spTgt spid="4536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53642"/>
                                        </p:tgtEl>
                                        <p:attrNameLst>
                                          <p:attrName>style.visibility</p:attrName>
                                        </p:attrNameLst>
                                      </p:cBhvr>
                                      <p:to>
                                        <p:strVal val="visible"/>
                                      </p:to>
                                    </p:set>
                                    <p:animEffect transition="in" filter="dissolve">
                                      <p:cBhvr>
                                        <p:cTn id="23" dur="500"/>
                                        <p:tgtEl>
                                          <p:spTgt spid="453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p:bldP spid="453640" grpId="0"/>
      <p:bldP spid="453641" grpId="0"/>
      <p:bldP spid="4536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8F641108-BC30-6A01-E6AB-BC5C558203D9}"/>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dirty="0">
                <a:solidFill>
                  <a:srgbClr val="000099"/>
                </a:solidFill>
              </a:rPr>
              <a:t> </a:t>
            </a:r>
            <a:r>
              <a:rPr lang="en-US" altLang="fa-IR" sz="4800" b="1" dirty="0">
                <a:solidFill>
                  <a:srgbClr val="000099"/>
                </a:solidFill>
              </a:rPr>
              <a:t>Natural Rewards</a:t>
            </a:r>
          </a:p>
        </p:txBody>
      </p:sp>
      <p:sp>
        <p:nvSpPr>
          <p:cNvPr id="366595" name="Rectangle 3">
            <a:extLst>
              <a:ext uri="{FF2B5EF4-FFF2-40B4-BE49-F238E27FC236}">
                <a16:creationId xmlns:a16="http://schemas.microsoft.com/office/drawing/2014/main" id="{78AADD38-248E-1C2D-C1BE-5A1912F3D157}"/>
              </a:ext>
            </a:extLst>
          </p:cNvPr>
          <p:cNvSpPr>
            <a:spLocks noGrp="1" noChangeArrowheads="1"/>
          </p:cNvSpPr>
          <p:nvPr>
            <p:ph idx="1"/>
          </p:nvPr>
        </p:nvSpPr>
        <p:spPr/>
        <p:txBody>
          <a:bodyPr rtlCol="0">
            <a:normAutofit fontScale="92500" lnSpcReduction="10000"/>
          </a:bodyPr>
          <a:lstStyle/>
          <a:p>
            <a:pPr algn="l" rtl="0" eaLnBrk="1" fontAlgn="auto" hangingPunct="1">
              <a:lnSpc>
                <a:spcPct val="130000"/>
              </a:lnSpc>
              <a:spcAft>
                <a:spcPts val="0"/>
              </a:spcAft>
              <a:buClr>
                <a:schemeClr val="tx2"/>
              </a:buClr>
              <a:defRPr/>
            </a:pPr>
            <a:r>
              <a:rPr lang="en-US" altLang="fa-IR" sz="4400" dirty="0">
                <a:solidFill>
                  <a:srgbClr val="000099"/>
                </a:solidFill>
              </a:rPr>
              <a:t>Food</a:t>
            </a:r>
          </a:p>
          <a:p>
            <a:pPr algn="l" rtl="0" eaLnBrk="1" fontAlgn="auto" hangingPunct="1">
              <a:lnSpc>
                <a:spcPct val="130000"/>
              </a:lnSpc>
              <a:spcAft>
                <a:spcPts val="0"/>
              </a:spcAft>
              <a:buClr>
                <a:schemeClr val="tx2"/>
              </a:buClr>
              <a:defRPr/>
            </a:pPr>
            <a:r>
              <a:rPr lang="en-US" altLang="fa-IR" sz="4400" dirty="0">
                <a:solidFill>
                  <a:srgbClr val="000099"/>
                </a:solidFill>
              </a:rPr>
              <a:t>Sex</a:t>
            </a:r>
          </a:p>
          <a:p>
            <a:pPr algn="l" rtl="0" eaLnBrk="1" fontAlgn="auto" hangingPunct="1">
              <a:lnSpc>
                <a:spcPct val="130000"/>
              </a:lnSpc>
              <a:spcAft>
                <a:spcPts val="0"/>
              </a:spcAft>
              <a:buClr>
                <a:schemeClr val="tx2"/>
              </a:buClr>
              <a:defRPr/>
            </a:pPr>
            <a:r>
              <a:rPr lang="en-US" altLang="fa-IR" sz="4400" dirty="0">
                <a:solidFill>
                  <a:srgbClr val="000099"/>
                </a:solidFill>
              </a:rPr>
              <a:t>Excitement</a:t>
            </a:r>
          </a:p>
          <a:p>
            <a:pPr algn="l" rtl="0" eaLnBrk="1" fontAlgn="auto" hangingPunct="1">
              <a:lnSpc>
                <a:spcPct val="130000"/>
              </a:lnSpc>
              <a:spcAft>
                <a:spcPts val="0"/>
              </a:spcAft>
              <a:buClr>
                <a:schemeClr val="tx2"/>
              </a:buClr>
              <a:defRPr/>
            </a:pPr>
            <a:r>
              <a:rPr lang="en-US" altLang="fa-IR" sz="4400" dirty="0">
                <a:solidFill>
                  <a:srgbClr val="000099"/>
                </a:solidFill>
              </a:rPr>
              <a:t>Comfort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500" fill="hold"/>
                                        <p:tgtEl>
                                          <p:spTgt spid="366594"/>
                                        </p:tgtEl>
                                        <p:attrNameLst>
                                          <p:attrName>ppt_w</p:attrName>
                                        </p:attrNameLst>
                                      </p:cBhvr>
                                      <p:tavLst>
                                        <p:tav tm="0">
                                          <p:val>
                                            <p:fltVal val="0"/>
                                          </p:val>
                                        </p:tav>
                                        <p:tav tm="100000">
                                          <p:val>
                                            <p:strVal val="#ppt_w"/>
                                          </p:val>
                                        </p:tav>
                                      </p:tavLst>
                                    </p:anim>
                                    <p:anim calcmode="lin" valueType="num">
                                      <p:cBhvr>
                                        <p:cTn id="8" dur="500" fill="hold"/>
                                        <p:tgtEl>
                                          <p:spTgt spid="366594"/>
                                        </p:tgtEl>
                                        <p:attrNameLst>
                                          <p:attrName>ppt_h</p:attrName>
                                        </p:attrNameLst>
                                      </p:cBhvr>
                                      <p:tavLst>
                                        <p:tav tm="0">
                                          <p:val>
                                            <p:fltVal val="0"/>
                                          </p:val>
                                        </p:tav>
                                        <p:tav tm="100000">
                                          <p:val>
                                            <p:strVal val="#ppt_h"/>
                                          </p:val>
                                        </p:tav>
                                      </p:tavLst>
                                    </p:anim>
                                    <p:animEffect transition="in" filter="fade">
                                      <p:cBhvr>
                                        <p:cTn id="9" dur="500"/>
                                        <p:tgtEl>
                                          <p:spTgt spid="366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6595">
                                            <p:txEl>
                                              <p:pRg st="0" end="0"/>
                                            </p:txEl>
                                          </p:spTgt>
                                        </p:tgtEl>
                                        <p:attrNameLst>
                                          <p:attrName>style.visibility</p:attrName>
                                        </p:attrNameLst>
                                      </p:cBhvr>
                                      <p:to>
                                        <p:strVal val="visible"/>
                                      </p:to>
                                    </p:set>
                                    <p:animEffect transition="in" filter="fade">
                                      <p:cBhvr>
                                        <p:cTn id="14" dur="1000">
                                          <p:stCondLst>
                                            <p:cond delay="0"/>
                                          </p:stCondLst>
                                        </p:cTn>
                                        <p:tgtEl>
                                          <p:spTgt spid="366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6595">
                                            <p:txEl>
                                              <p:pRg st="1" end="1"/>
                                            </p:txEl>
                                          </p:spTgt>
                                        </p:tgtEl>
                                        <p:attrNameLst>
                                          <p:attrName>style.visibility</p:attrName>
                                        </p:attrNameLst>
                                      </p:cBhvr>
                                      <p:to>
                                        <p:strVal val="visible"/>
                                      </p:to>
                                    </p:set>
                                    <p:animEffect transition="in" filter="fade">
                                      <p:cBhvr>
                                        <p:cTn id="19" dur="1000">
                                          <p:stCondLst>
                                            <p:cond delay="0"/>
                                          </p:stCondLst>
                                        </p:cTn>
                                        <p:tgtEl>
                                          <p:spTgt spid="366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6595">
                                            <p:txEl>
                                              <p:pRg st="2" end="2"/>
                                            </p:txEl>
                                          </p:spTgt>
                                        </p:tgtEl>
                                        <p:attrNameLst>
                                          <p:attrName>style.visibility</p:attrName>
                                        </p:attrNameLst>
                                      </p:cBhvr>
                                      <p:to>
                                        <p:strVal val="visible"/>
                                      </p:to>
                                    </p:set>
                                    <p:animEffect transition="in" filter="fade">
                                      <p:cBhvr>
                                        <p:cTn id="24" dur="1000">
                                          <p:stCondLst>
                                            <p:cond delay="0"/>
                                          </p:stCondLst>
                                        </p:cTn>
                                        <p:tgtEl>
                                          <p:spTgt spid="366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6595">
                                            <p:txEl>
                                              <p:pRg st="3" end="3"/>
                                            </p:txEl>
                                          </p:spTgt>
                                        </p:tgtEl>
                                        <p:attrNameLst>
                                          <p:attrName>style.visibility</p:attrName>
                                        </p:attrNameLst>
                                      </p:cBhvr>
                                      <p:to>
                                        <p:strVal val="visible"/>
                                      </p:to>
                                    </p:set>
                                    <p:animEffect transition="in" filter="fade">
                                      <p:cBhvr>
                                        <p:cTn id="29" dur="1000">
                                          <p:stCondLst>
                                            <p:cond delay="0"/>
                                          </p:stCondLst>
                                        </p:cTn>
                                        <p:tgtEl>
                                          <p:spTgt spid="366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6F0BFD8-55AC-A7F1-B3B5-1E22B35EC5A9}"/>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800" b="1" dirty="0"/>
              <a:t>Brain Reward Pathways</a:t>
            </a:r>
          </a:p>
        </p:txBody>
      </p:sp>
      <p:pic>
        <p:nvPicPr>
          <p:cNvPr id="40963" name="Picture 4">
            <a:extLst>
              <a:ext uri="{FF2B5EF4-FFF2-40B4-BE49-F238E27FC236}">
                <a16:creationId xmlns:a16="http://schemas.microsoft.com/office/drawing/2014/main" id="{E4A28CE8-D09F-BC69-4097-B0398D2474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3288" y="2016125"/>
            <a:ext cx="5111750" cy="3449638"/>
          </a:xfrm>
          <a:noFill/>
          <a:ln w="57150" cmpd="thinThick">
            <a:solidFill>
              <a:schemeClr val="accent2"/>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44D6CE5-E7B3-BDCD-ACF6-35B98571949A}"/>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800" b="1" dirty="0"/>
              <a:t>Activation of Reward</a:t>
            </a:r>
          </a:p>
        </p:txBody>
      </p:sp>
      <p:pic>
        <p:nvPicPr>
          <p:cNvPr id="43011" name="Picture 4">
            <a:extLst>
              <a:ext uri="{FF2B5EF4-FFF2-40B4-BE49-F238E27FC236}">
                <a16:creationId xmlns:a16="http://schemas.microsoft.com/office/drawing/2014/main" id="{57ADDAAE-92BB-094A-E55D-8196FB73F5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3288" y="2016125"/>
            <a:ext cx="5111750" cy="3449638"/>
          </a:xfrm>
          <a:noFill/>
          <a:ln w="57150" cmpd="thinThick">
            <a:solidFill>
              <a:srgbClr val="47595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2B313CB-5C7D-BFAE-19DA-7A7658662267}"/>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800" b="1" dirty="0"/>
              <a:t>Behavior Pathways</a:t>
            </a:r>
          </a:p>
        </p:txBody>
      </p:sp>
      <p:sp>
        <p:nvSpPr>
          <p:cNvPr id="488451" name="Rectangle 3">
            <a:extLst>
              <a:ext uri="{FF2B5EF4-FFF2-40B4-BE49-F238E27FC236}">
                <a16:creationId xmlns:a16="http://schemas.microsoft.com/office/drawing/2014/main" id="{40E1EDF8-C57B-8524-4C4D-28F479CD237A}"/>
              </a:ext>
            </a:extLst>
          </p:cNvPr>
          <p:cNvSpPr>
            <a:spLocks noGrp="1" noChangeArrowheads="1"/>
          </p:cNvSpPr>
          <p:nvPr>
            <p:ph idx="1"/>
          </p:nvPr>
        </p:nvSpPr>
        <p:spPr>
          <a:xfrm>
            <a:off x="457200" y="1922463"/>
            <a:ext cx="8362950" cy="4114800"/>
          </a:xfrm>
        </p:spPr>
        <p:txBody>
          <a:bodyPr rtlCol="0">
            <a:normAutofit fontScale="92500" lnSpcReduction="10000"/>
          </a:bodyPr>
          <a:lstStyle/>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rPr>
              <a:t>A rewarding behavior becomes routine </a:t>
            </a:r>
            <a:endParaRPr lang="en-US" altLang="fa-IR" sz="2400" b="1">
              <a:solidFill>
                <a:srgbClr val="000099"/>
              </a:solidFill>
              <a:sym typeface="Symbol" panose="05050102010706020507" pitchFamily="18" charset="2"/>
            </a:endParaRP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sym typeface="Symbol" panose="05050102010706020507" pitchFamily="18" charset="2"/>
              </a:rPr>
              <a:t></a:t>
            </a: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rPr>
              <a:t>“Subconscious” control of the behavior </a:t>
            </a: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sym typeface="Symbol" panose="05050102010706020507" pitchFamily="18" charset="2"/>
              </a:rPr>
              <a:t></a:t>
            </a:r>
            <a:endParaRPr lang="en-US" altLang="fa-IR" sz="2400" b="1">
              <a:solidFill>
                <a:srgbClr val="000099"/>
              </a:solidFill>
            </a:endParaRP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CC0000"/>
                </a:solidFill>
              </a:rPr>
              <a:t>It is hard to extinguish the behavior: </a:t>
            </a: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CC0000"/>
                </a:solidFill>
              </a:rPr>
              <a:t>I am </a:t>
            </a:r>
            <a:r>
              <a:rPr lang="en-US" altLang="fa-IR" sz="2400" b="1" u="sng">
                <a:solidFill>
                  <a:srgbClr val="CC0000"/>
                </a:solidFill>
              </a:rPr>
              <a:t>not always aware</a:t>
            </a:r>
            <a:r>
              <a:rPr lang="en-US" altLang="fa-IR" sz="2400" b="1">
                <a:solidFill>
                  <a:srgbClr val="CC0000"/>
                </a:solidFill>
              </a:rPr>
              <a:t> when it is starts</a:t>
            </a: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sym typeface="Symbol" panose="05050102010706020507" pitchFamily="18" charset="2"/>
              </a:rPr>
              <a:t></a:t>
            </a:r>
            <a:endParaRPr lang="en-US" altLang="fa-IR" sz="2400" b="1">
              <a:solidFill>
                <a:srgbClr val="000099"/>
              </a:solidFill>
            </a:endParaRP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rPr>
              <a:t>The person resists change</a:t>
            </a: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sym typeface="Symbol" panose="05050102010706020507" pitchFamily="18" charset="2"/>
              </a:rPr>
              <a:t></a:t>
            </a:r>
            <a:endParaRPr lang="en-US" altLang="fa-IR" sz="2400" b="1">
              <a:solidFill>
                <a:srgbClr val="000099"/>
              </a:solidFill>
            </a:endParaRPr>
          </a:p>
          <a:p>
            <a:pPr algn="ctr" eaLnBrk="1" fontAlgn="auto" hangingPunct="1">
              <a:lnSpc>
                <a:spcPct val="130000"/>
              </a:lnSpc>
              <a:spcBef>
                <a:spcPct val="0"/>
              </a:spcBef>
              <a:spcAft>
                <a:spcPts val="0"/>
              </a:spcAft>
              <a:buClr>
                <a:schemeClr val="tx2"/>
              </a:buClr>
              <a:buSzTx/>
              <a:buFont typeface="Wingdings" panose="05000000000000000000" pitchFamily="2" charset="2"/>
              <a:buNone/>
              <a:defRPr/>
            </a:pPr>
            <a:r>
              <a:rPr lang="en-US" altLang="fa-IR" sz="2400" b="1">
                <a:solidFill>
                  <a:srgbClr val="000099"/>
                </a:solidFill>
              </a:rPr>
              <a:t>It is a Habit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488451">
                                            <p:txEl>
                                              <p:pRg st="0" end="0"/>
                                            </p:txEl>
                                          </p:spTgt>
                                        </p:tgtEl>
                                        <p:attrNameLst>
                                          <p:attrName>style.opacity</p:attrName>
                                        </p:attrNameLst>
                                      </p:cBhvr>
                                      <p:to>
                                        <p:strVal val="0.25"/>
                                      </p:to>
                                    </p:set>
                                    <p:animEffect filter="image" prLst="opacity: 0.25">
                                      <p:cBhvr rctx="IE">
                                        <p:cTn id="7" dur="indefinite"/>
                                        <p:tgtEl>
                                          <p:spTgt spid="488451">
                                            <p:txEl>
                                              <p:pRg st="0" end="0"/>
                                            </p:txEl>
                                          </p:spTgt>
                                        </p:tgtEl>
                                      </p:cBhvr>
                                    </p:animEffect>
                                  </p:childTnLst>
                                </p:cTn>
                              </p:par>
                              <p:par>
                                <p:cTn id="8" presetID="9" presetClass="emph" presetSubtype="0" grpId="0" nodeType="withEffect">
                                  <p:stCondLst>
                                    <p:cond delay="0"/>
                                  </p:stCondLst>
                                  <p:childTnLst>
                                    <p:set>
                                      <p:cBhvr rctx="PPT">
                                        <p:cTn id="9" dur="indefinite"/>
                                        <p:tgtEl>
                                          <p:spTgt spid="488451">
                                            <p:txEl>
                                              <p:pRg st="1" end="1"/>
                                            </p:txEl>
                                          </p:spTgt>
                                        </p:tgtEl>
                                        <p:attrNameLst>
                                          <p:attrName>style.opacity</p:attrName>
                                        </p:attrNameLst>
                                      </p:cBhvr>
                                      <p:to>
                                        <p:strVal val="0.25"/>
                                      </p:to>
                                    </p:set>
                                    <p:animEffect filter="image" prLst="opacity: 0.25">
                                      <p:cBhvr rctx="IE">
                                        <p:cTn id="10" dur="indefinite"/>
                                        <p:tgtEl>
                                          <p:spTgt spid="488451">
                                            <p:txEl>
                                              <p:pRg st="1" end="1"/>
                                            </p:txEl>
                                          </p:spTgt>
                                        </p:tgtEl>
                                      </p:cBhvr>
                                    </p:animEffect>
                                  </p:childTnLst>
                                </p:cTn>
                              </p:par>
                              <p:par>
                                <p:cTn id="11" presetID="9" presetClass="emph" presetSubtype="0" grpId="0" nodeType="withEffect">
                                  <p:stCondLst>
                                    <p:cond delay="0"/>
                                  </p:stCondLst>
                                  <p:childTnLst>
                                    <p:set>
                                      <p:cBhvr rctx="PPT">
                                        <p:cTn id="12" dur="indefinite"/>
                                        <p:tgtEl>
                                          <p:spTgt spid="488451">
                                            <p:txEl>
                                              <p:pRg st="2" end="2"/>
                                            </p:txEl>
                                          </p:spTgt>
                                        </p:tgtEl>
                                        <p:attrNameLst>
                                          <p:attrName>style.opacity</p:attrName>
                                        </p:attrNameLst>
                                      </p:cBhvr>
                                      <p:to>
                                        <p:strVal val="0.25"/>
                                      </p:to>
                                    </p:set>
                                    <p:animEffect filter="image" prLst="opacity: 0.25">
                                      <p:cBhvr rctx="IE">
                                        <p:cTn id="13" dur="indefinite"/>
                                        <p:tgtEl>
                                          <p:spTgt spid="488451">
                                            <p:txEl>
                                              <p:pRg st="2" end="2"/>
                                            </p:txEl>
                                          </p:spTgt>
                                        </p:tgtEl>
                                      </p:cBhvr>
                                    </p:animEffect>
                                  </p:childTnLst>
                                </p:cTn>
                              </p:par>
                              <p:par>
                                <p:cTn id="14" presetID="9" presetClass="emph" presetSubtype="0" grpId="0" nodeType="withEffect">
                                  <p:stCondLst>
                                    <p:cond delay="0"/>
                                  </p:stCondLst>
                                  <p:childTnLst>
                                    <p:set>
                                      <p:cBhvr rctx="PPT">
                                        <p:cTn id="15" dur="indefinite"/>
                                        <p:tgtEl>
                                          <p:spTgt spid="488451">
                                            <p:txEl>
                                              <p:pRg st="3" end="3"/>
                                            </p:txEl>
                                          </p:spTgt>
                                        </p:tgtEl>
                                        <p:attrNameLst>
                                          <p:attrName>style.opacity</p:attrName>
                                        </p:attrNameLst>
                                      </p:cBhvr>
                                      <p:to>
                                        <p:strVal val="0.25"/>
                                      </p:to>
                                    </p:set>
                                    <p:animEffect filter="image" prLst="opacity: 0.25">
                                      <p:cBhvr rctx="IE">
                                        <p:cTn id="16" dur="indefinite"/>
                                        <p:tgtEl>
                                          <p:spTgt spid="488451">
                                            <p:txEl>
                                              <p:pRg st="3" end="3"/>
                                            </p:txEl>
                                          </p:spTgt>
                                        </p:tgtEl>
                                      </p:cBhvr>
                                    </p:animEffect>
                                  </p:childTnLst>
                                </p:cTn>
                              </p:par>
                              <p:par>
                                <p:cTn id="17" presetID="9" presetClass="emph" presetSubtype="0" grpId="0" nodeType="withEffect">
                                  <p:stCondLst>
                                    <p:cond delay="0"/>
                                  </p:stCondLst>
                                  <p:childTnLst>
                                    <p:set>
                                      <p:cBhvr rctx="PPT">
                                        <p:cTn id="18" dur="indefinite"/>
                                        <p:tgtEl>
                                          <p:spTgt spid="488451">
                                            <p:txEl>
                                              <p:pRg st="4" end="4"/>
                                            </p:txEl>
                                          </p:spTgt>
                                        </p:tgtEl>
                                        <p:attrNameLst>
                                          <p:attrName>style.opacity</p:attrName>
                                        </p:attrNameLst>
                                      </p:cBhvr>
                                      <p:to>
                                        <p:strVal val="0.25"/>
                                      </p:to>
                                    </p:set>
                                    <p:animEffect filter="image" prLst="opacity: 0.25">
                                      <p:cBhvr rctx="IE">
                                        <p:cTn id="19" dur="indefinite"/>
                                        <p:tgtEl>
                                          <p:spTgt spid="488451">
                                            <p:txEl>
                                              <p:pRg st="4" end="4"/>
                                            </p:txEl>
                                          </p:spTgt>
                                        </p:tgtEl>
                                      </p:cBhvr>
                                    </p:animEffect>
                                  </p:childTnLst>
                                </p:cTn>
                              </p:par>
                              <p:par>
                                <p:cTn id="20" presetID="9" presetClass="emph" presetSubtype="0" grpId="0" nodeType="withEffect">
                                  <p:stCondLst>
                                    <p:cond delay="0"/>
                                  </p:stCondLst>
                                  <p:childTnLst>
                                    <p:set>
                                      <p:cBhvr rctx="PPT">
                                        <p:cTn id="21" dur="indefinite"/>
                                        <p:tgtEl>
                                          <p:spTgt spid="488451">
                                            <p:txEl>
                                              <p:pRg st="5" end="5"/>
                                            </p:txEl>
                                          </p:spTgt>
                                        </p:tgtEl>
                                        <p:attrNameLst>
                                          <p:attrName>style.opacity</p:attrName>
                                        </p:attrNameLst>
                                      </p:cBhvr>
                                      <p:to>
                                        <p:strVal val="0.25"/>
                                      </p:to>
                                    </p:set>
                                    <p:animEffect filter="image" prLst="opacity: 0.25">
                                      <p:cBhvr rctx="IE">
                                        <p:cTn id="22" dur="indefinite"/>
                                        <p:tgtEl>
                                          <p:spTgt spid="488451">
                                            <p:txEl>
                                              <p:pRg st="5" end="5"/>
                                            </p:txEl>
                                          </p:spTgt>
                                        </p:tgtEl>
                                      </p:cBhvr>
                                    </p:animEffect>
                                  </p:childTnLst>
                                </p:cTn>
                              </p:par>
                              <p:par>
                                <p:cTn id="23" presetID="9" presetClass="emph" presetSubtype="0" grpId="0" nodeType="withEffect">
                                  <p:stCondLst>
                                    <p:cond delay="0"/>
                                  </p:stCondLst>
                                  <p:childTnLst>
                                    <p:set>
                                      <p:cBhvr rctx="PPT">
                                        <p:cTn id="24" dur="indefinite"/>
                                        <p:tgtEl>
                                          <p:spTgt spid="488451">
                                            <p:txEl>
                                              <p:pRg st="6" end="6"/>
                                            </p:txEl>
                                          </p:spTgt>
                                        </p:tgtEl>
                                        <p:attrNameLst>
                                          <p:attrName>style.opacity</p:attrName>
                                        </p:attrNameLst>
                                      </p:cBhvr>
                                      <p:to>
                                        <p:strVal val="0.25"/>
                                      </p:to>
                                    </p:set>
                                    <p:animEffect filter="image" prLst="opacity: 0.25">
                                      <p:cBhvr rctx="IE">
                                        <p:cTn id="25" dur="indefinite"/>
                                        <p:tgtEl>
                                          <p:spTgt spid="488451">
                                            <p:txEl>
                                              <p:pRg st="6" end="6"/>
                                            </p:txEl>
                                          </p:spTgt>
                                        </p:tgtEl>
                                      </p:cBhvr>
                                    </p:animEffect>
                                  </p:childTnLst>
                                </p:cTn>
                              </p:par>
                              <p:par>
                                <p:cTn id="26" presetID="9" presetClass="emph" presetSubtype="0" grpId="0" nodeType="withEffect">
                                  <p:stCondLst>
                                    <p:cond delay="0"/>
                                  </p:stCondLst>
                                  <p:childTnLst>
                                    <p:set>
                                      <p:cBhvr rctx="PPT">
                                        <p:cTn id="27" dur="indefinite"/>
                                        <p:tgtEl>
                                          <p:spTgt spid="488451">
                                            <p:txEl>
                                              <p:pRg st="7" end="7"/>
                                            </p:txEl>
                                          </p:spTgt>
                                        </p:tgtEl>
                                        <p:attrNameLst>
                                          <p:attrName>style.opacity</p:attrName>
                                        </p:attrNameLst>
                                      </p:cBhvr>
                                      <p:to>
                                        <p:strVal val="0.25"/>
                                      </p:to>
                                    </p:set>
                                    <p:animEffect filter="image" prLst="opacity: 0.25">
                                      <p:cBhvr rctx="IE">
                                        <p:cTn id="28" dur="indefinite"/>
                                        <p:tgtEl>
                                          <p:spTgt spid="488451">
                                            <p:txEl>
                                              <p:pRg st="7" end="7"/>
                                            </p:txEl>
                                          </p:spTgt>
                                        </p:tgtEl>
                                      </p:cBhvr>
                                    </p:animEffect>
                                  </p:childTnLst>
                                </p:cTn>
                              </p:par>
                              <p:par>
                                <p:cTn id="29" presetID="9" presetClass="emph" presetSubtype="0" grpId="0" nodeType="withEffect">
                                  <p:stCondLst>
                                    <p:cond delay="0"/>
                                  </p:stCondLst>
                                  <p:childTnLst>
                                    <p:set>
                                      <p:cBhvr rctx="PPT">
                                        <p:cTn id="30" dur="indefinite"/>
                                        <p:tgtEl>
                                          <p:spTgt spid="488451">
                                            <p:txEl>
                                              <p:pRg st="8" end="8"/>
                                            </p:txEl>
                                          </p:spTgt>
                                        </p:tgtEl>
                                        <p:attrNameLst>
                                          <p:attrName>style.opacity</p:attrName>
                                        </p:attrNameLst>
                                      </p:cBhvr>
                                      <p:to>
                                        <p:strVal val="0.25"/>
                                      </p:to>
                                    </p:set>
                                    <p:animEffect filter="image" prLst="opacity: 0.25">
                                      <p:cBhvr rctx="IE">
                                        <p:cTn id="31" dur="indefinite"/>
                                        <p:tgtEl>
                                          <p:spTgt spid="488451">
                                            <p:txEl>
                                              <p:pRg st="8" end="8"/>
                                            </p:txEl>
                                          </p:spTgt>
                                        </p:tgtEl>
                                      </p:cBhvr>
                                    </p:animEffect>
                                  </p:childTnLst>
                                </p:cTn>
                              </p:par>
                              <p:par>
                                <p:cTn id="32" presetID="9" presetClass="emph" presetSubtype="0" grpId="0" nodeType="withEffect">
                                  <p:stCondLst>
                                    <p:cond delay="0"/>
                                  </p:stCondLst>
                                  <p:childTnLst>
                                    <p:set>
                                      <p:cBhvr rctx="PPT">
                                        <p:cTn id="33" dur="indefinite"/>
                                        <p:tgtEl>
                                          <p:spTgt spid="488451">
                                            <p:txEl>
                                              <p:pRg st="9" end="9"/>
                                            </p:txEl>
                                          </p:spTgt>
                                        </p:tgtEl>
                                        <p:attrNameLst>
                                          <p:attrName>style.opacity</p:attrName>
                                        </p:attrNameLst>
                                      </p:cBhvr>
                                      <p:to>
                                        <p:strVal val="0.25"/>
                                      </p:to>
                                    </p:set>
                                    <p:animEffect filter="image" prLst="opacity: 0.25">
                                      <p:cBhvr rctx="IE">
                                        <p:cTn id="34" dur="indefinite"/>
                                        <p:tgtEl>
                                          <p:spTgt spid="488451">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grpId="1" nodeType="clickEffect">
                                  <p:stCondLst>
                                    <p:cond delay="0"/>
                                  </p:stCondLst>
                                  <p:endCondLst>
                                    <p:cond evt="onNext" delay="0">
                                      <p:tgtEl>
                                        <p:sldTgt/>
                                      </p:tgtEl>
                                    </p:cond>
                                  </p:endCondLst>
                                  <p:childTnLst>
                                    <p:set>
                                      <p:cBhvr rctx="PPT">
                                        <p:cTn id="38" dur="indefinite"/>
                                        <p:tgtEl>
                                          <p:spTgt spid="488451">
                                            <p:txEl>
                                              <p:pRg st="0" end="0"/>
                                            </p:txEl>
                                          </p:spTgt>
                                        </p:tgtEl>
                                        <p:attrNameLst>
                                          <p:attrName>style.opacity</p:attrName>
                                        </p:attrNameLst>
                                      </p:cBhvr>
                                      <p:to>
                                        <p:strVal val="1.0"/>
                                      </p:to>
                                    </p:set>
                                    <p:animEffect filter="image" prLst="opacity: 1.0">
                                      <p:cBhvr rctx="IE">
                                        <p:cTn id="39" dur="indefinite"/>
                                        <p:tgtEl>
                                          <p:spTgt spid="48845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mph" presetSubtype="0" grpId="1" nodeType="clickEffect">
                                  <p:stCondLst>
                                    <p:cond delay="0"/>
                                  </p:stCondLst>
                                  <p:endCondLst>
                                    <p:cond evt="onNext" delay="0">
                                      <p:tgtEl>
                                        <p:sldTgt/>
                                      </p:tgtEl>
                                    </p:cond>
                                  </p:endCondLst>
                                  <p:childTnLst>
                                    <p:set>
                                      <p:cBhvr rctx="PPT">
                                        <p:cTn id="43" dur="indefinite"/>
                                        <p:tgtEl>
                                          <p:spTgt spid="488451">
                                            <p:txEl>
                                              <p:pRg st="1" end="1"/>
                                            </p:txEl>
                                          </p:spTgt>
                                        </p:tgtEl>
                                        <p:attrNameLst>
                                          <p:attrName>style.opacity</p:attrName>
                                        </p:attrNameLst>
                                      </p:cBhvr>
                                      <p:to>
                                        <p:strVal val="1.0"/>
                                      </p:to>
                                    </p:set>
                                    <p:animEffect filter="image" prLst="opacity: 1.0">
                                      <p:cBhvr rctx="IE">
                                        <p:cTn id="44" dur="indefinite"/>
                                        <p:tgtEl>
                                          <p:spTgt spid="488451">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mph" presetSubtype="0" grpId="1" nodeType="clickEffect">
                                  <p:stCondLst>
                                    <p:cond delay="0"/>
                                  </p:stCondLst>
                                  <p:endCondLst>
                                    <p:cond evt="onNext" delay="0">
                                      <p:tgtEl>
                                        <p:sldTgt/>
                                      </p:tgtEl>
                                    </p:cond>
                                  </p:endCondLst>
                                  <p:childTnLst>
                                    <p:set>
                                      <p:cBhvr rctx="PPT">
                                        <p:cTn id="48" dur="indefinite"/>
                                        <p:tgtEl>
                                          <p:spTgt spid="488451">
                                            <p:txEl>
                                              <p:pRg st="2" end="2"/>
                                            </p:txEl>
                                          </p:spTgt>
                                        </p:tgtEl>
                                        <p:attrNameLst>
                                          <p:attrName>style.opacity</p:attrName>
                                        </p:attrNameLst>
                                      </p:cBhvr>
                                      <p:to>
                                        <p:strVal val="1.0"/>
                                      </p:to>
                                    </p:set>
                                    <p:animEffect filter="image" prLst="opacity: 1.0">
                                      <p:cBhvr rctx="IE">
                                        <p:cTn id="49" dur="indefinite"/>
                                        <p:tgtEl>
                                          <p:spTgt spid="488451">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mph" presetSubtype="0" grpId="1" nodeType="clickEffect">
                                  <p:stCondLst>
                                    <p:cond delay="0"/>
                                  </p:stCondLst>
                                  <p:endCondLst>
                                    <p:cond evt="onNext" delay="0">
                                      <p:tgtEl>
                                        <p:sldTgt/>
                                      </p:tgtEl>
                                    </p:cond>
                                  </p:endCondLst>
                                  <p:childTnLst>
                                    <p:set>
                                      <p:cBhvr rctx="PPT">
                                        <p:cTn id="53" dur="indefinite"/>
                                        <p:tgtEl>
                                          <p:spTgt spid="488451">
                                            <p:txEl>
                                              <p:pRg st="3" end="3"/>
                                            </p:txEl>
                                          </p:spTgt>
                                        </p:tgtEl>
                                        <p:attrNameLst>
                                          <p:attrName>style.opacity</p:attrName>
                                        </p:attrNameLst>
                                      </p:cBhvr>
                                      <p:to>
                                        <p:strVal val="1.0"/>
                                      </p:to>
                                    </p:set>
                                    <p:animEffect filter="image" prLst="opacity: 1.0">
                                      <p:cBhvr rctx="IE">
                                        <p:cTn id="54" dur="indefinite"/>
                                        <p:tgtEl>
                                          <p:spTgt spid="488451">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mph" presetSubtype="0" grpId="1" nodeType="clickEffect">
                                  <p:stCondLst>
                                    <p:cond delay="0"/>
                                  </p:stCondLst>
                                  <p:endCondLst>
                                    <p:cond evt="onNext" delay="0">
                                      <p:tgtEl>
                                        <p:sldTgt/>
                                      </p:tgtEl>
                                    </p:cond>
                                  </p:endCondLst>
                                  <p:childTnLst>
                                    <p:set>
                                      <p:cBhvr rctx="PPT">
                                        <p:cTn id="58" dur="indefinite"/>
                                        <p:tgtEl>
                                          <p:spTgt spid="488451">
                                            <p:txEl>
                                              <p:pRg st="4" end="4"/>
                                            </p:txEl>
                                          </p:spTgt>
                                        </p:tgtEl>
                                        <p:attrNameLst>
                                          <p:attrName>style.opacity</p:attrName>
                                        </p:attrNameLst>
                                      </p:cBhvr>
                                      <p:to>
                                        <p:strVal val="1.0"/>
                                      </p:to>
                                    </p:set>
                                    <p:animEffect filter="image" prLst="opacity: 1.0">
                                      <p:cBhvr rctx="IE">
                                        <p:cTn id="59" dur="indefinite"/>
                                        <p:tgtEl>
                                          <p:spTgt spid="488451">
                                            <p:txEl>
                                              <p:pRg st="4" end="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mph" presetSubtype="0" grpId="1" nodeType="clickEffect">
                                  <p:stCondLst>
                                    <p:cond delay="0"/>
                                  </p:stCondLst>
                                  <p:endCondLst>
                                    <p:cond evt="onNext" delay="0">
                                      <p:tgtEl>
                                        <p:sldTgt/>
                                      </p:tgtEl>
                                    </p:cond>
                                  </p:endCondLst>
                                  <p:childTnLst>
                                    <p:set>
                                      <p:cBhvr rctx="PPT">
                                        <p:cTn id="63" dur="indefinite"/>
                                        <p:tgtEl>
                                          <p:spTgt spid="488451">
                                            <p:txEl>
                                              <p:pRg st="5" end="5"/>
                                            </p:txEl>
                                          </p:spTgt>
                                        </p:tgtEl>
                                        <p:attrNameLst>
                                          <p:attrName>style.opacity</p:attrName>
                                        </p:attrNameLst>
                                      </p:cBhvr>
                                      <p:to>
                                        <p:strVal val="1.0"/>
                                      </p:to>
                                    </p:set>
                                    <p:animEffect filter="image" prLst="opacity: 1.0">
                                      <p:cBhvr rctx="IE">
                                        <p:cTn id="64" dur="indefinite"/>
                                        <p:tgtEl>
                                          <p:spTgt spid="488451">
                                            <p:txEl>
                                              <p:pRg st="5" end="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mph" presetSubtype="0" grpId="1" nodeType="clickEffect">
                                  <p:stCondLst>
                                    <p:cond delay="0"/>
                                  </p:stCondLst>
                                  <p:endCondLst>
                                    <p:cond evt="onNext" delay="0">
                                      <p:tgtEl>
                                        <p:sldTgt/>
                                      </p:tgtEl>
                                    </p:cond>
                                  </p:endCondLst>
                                  <p:childTnLst>
                                    <p:set>
                                      <p:cBhvr rctx="PPT">
                                        <p:cTn id="68" dur="indefinite"/>
                                        <p:tgtEl>
                                          <p:spTgt spid="488451">
                                            <p:txEl>
                                              <p:pRg st="6" end="6"/>
                                            </p:txEl>
                                          </p:spTgt>
                                        </p:tgtEl>
                                        <p:attrNameLst>
                                          <p:attrName>style.opacity</p:attrName>
                                        </p:attrNameLst>
                                      </p:cBhvr>
                                      <p:to>
                                        <p:strVal val="1.0"/>
                                      </p:to>
                                    </p:set>
                                    <p:animEffect filter="image" prLst="opacity: 1.0">
                                      <p:cBhvr rctx="IE">
                                        <p:cTn id="69" dur="indefinite"/>
                                        <p:tgtEl>
                                          <p:spTgt spid="488451">
                                            <p:txEl>
                                              <p:pRg st="6" end="6"/>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mph" presetSubtype="0" grpId="1" nodeType="clickEffect">
                                  <p:stCondLst>
                                    <p:cond delay="0"/>
                                  </p:stCondLst>
                                  <p:endCondLst>
                                    <p:cond evt="onNext" delay="0">
                                      <p:tgtEl>
                                        <p:sldTgt/>
                                      </p:tgtEl>
                                    </p:cond>
                                  </p:endCondLst>
                                  <p:childTnLst>
                                    <p:set>
                                      <p:cBhvr rctx="PPT">
                                        <p:cTn id="73" dur="indefinite"/>
                                        <p:tgtEl>
                                          <p:spTgt spid="488451">
                                            <p:txEl>
                                              <p:pRg st="7" end="7"/>
                                            </p:txEl>
                                          </p:spTgt>
                                        </p:tgtEl>
                                        <p:attrNameLst>
                                          <p:attrName>style.opacity</p:attrName>
                                        </p:attrNameLst>
                                      </p:cBhvr>
                                      <p:to>
                                        <p:strVal val="1.0"/>
                                      </p:to>
                                    </p:set>
                                    <p:animEffect filter="image" prLst="opacity: 1.0">
                                      <p:cBhvr rctx="IE">
                                        <p:cTn id="74" dur="indefinite"/>
                                        <p:tgtEl>
                                          <p:spTgt spid="488451">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mph" presetSubtype="0" grpId="1" nodeType="clickEffect">
                                  <p:stCondLst>
                                    <p:cond delay="0"/>
                                  </p:stCondLst>
                                  <p:endCondLst>
                                    <p:cond evt="onNext" delay="0">
                                      <p:tgtEl>
                                        <p:sldTgt/>
                                      </p:tgtEl>
                                    </p:cond>
                                  </p:endCondLst>
                                  <p:childTnLst>
                                    <p:set>
                                      <p:cBhvr rctx="PPT">
                                        <p:cTn id="78" dur="indefinite"/>
                                        <p:tgtEl>
                                          <p:spTgt spid="488451">
                                            <p:txEl>
                                              <p:pRg st="8" end="8"/>
                                            </p:txEl>
                                          </p:spTgt>
                                        </p:tgtEl>
                                        <p:attrNameLst>
                                          <p:attrName>style.opacity</p:attrName>
                                        </p:attrNameLst>
                                      </p:cBhvr>
                                      <p:to>
                                        <p:strVal val="1.0"/>
                                      </p:to>
                                    </p:set>
                                    <p:animEffect filter="image" prLst="opacity: 1.0">
                                      <p:cBhvr rctx="IE">
                                        <p:cTn id="79" dur="indefinite"/>
                                        <p:tgtEl>
                                          <p:spTgt spid="488451">
                                            <p:txEl>
                                              <p:pRg st="8" end="8"/>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mph" presetSubtype="0" grpId="1" nodeType="clickEffect">
                                  <p:stCondLst>
                                    <p:cond delay="0"/>
                                  </p:stCondLst>
                                  <p:endCondLst>
                                    <p:cond evt="onNext" delay="0">
                                      <p:tgtEl>
                                        <p:sldTgt/>
                                      </p:tgtEl>
                                    </p:cond>
                                  </p:endCondLst>
                                  <p:childTnLst>
                                    <p:set>
                                      <p:cBhvr rctx="PPT">
                                        <p:cTn id="83" dur="indefinite"/>
                                        <p:tgtEl>
                                          <p:spTgt spid="488451">
                                            <p:txEl>
                                              <p:pRg st="9" end="9"/>
                                            </p:txEl>
                                          </p:spTgt>
                                        </p:tgtEl>
                                        <p:attrNameLst>
                                          <p:attrName>style.opacity</p:attrName>
                                        </p:attrNameLst>
                                      </p:cBhvr>
                                      <p:to>
                                        <p:strVal val="1.0"/>
                                      </p:to>
                                    </p:set>
                                    <p:animEffect filter="image" prLst="opacity: 1.0">
                                      <p:cBhvr rctx="IE">
                                        <p:cTn id="84" dur="indefinite"/>
                                        <p:tgtEl>
                                          <p:spTgt spid="4884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allAtOnce"/>
      <p:bldP spid="488451" grpI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18C8AF82-0FBC-0C22-9CD3-516E6A97FFD2}"/>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dirty="0">
                <a:solidFill>
                  <a:srgbClr val="000099"/>
                </a:solidFill>
              </a:rPr>
              <a:t>Addiction = Dog with a Bone</a:t>
            </a:r>
          </a:p>
        </p:txBody>
      </p:sp>
      <p:pic>
        <p:nvPicPr>
          <p:cNvPr id="514052" name="Picture 4" descr="j0251117">
            <a:extLst>
              <a:ext uri="{FF2B5EF4-FFF2-40B4-BE49-F238E27FC236}">
                <a16:creationId xmlns:a16="http://schemas.microsoft.com/office/drawing/2014/main" id="{4B76EF29-EAA1-DB75-CD4F-0A7EA68739F1}"/>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25550" y="2501900"/>
            <a:ext cx="3411538" cy="3463925"/>
          </a:xfrm>
        </p:spPr>
      </p:pic>
      <p:sp>
        <p:nvSpPr>
          <p:cNvPr id="514051" name="Rectangle 3">
            <a:extLst>
              <a:ext uri="{FF2B5EF4-FFF2-40B4-BE49-F238E27FC236}">
                <a16:creationId xmlns:a16="http://schemas.microsoft.com/office/drawing/2014/main" id="{918B90AA-280F-E849-4E3A-ECCA2DFD098F}"/>
              </a:ext>
            </a:extLst>
          </p:cNvPr>
          <p:cNvSpPr>
            <a:spLocks noGrp="1" noChangeArrowheads="1"/>
          </p:cNvSpPr>
          <p:nvPr>
            <p:ph type="body" sz="half" idx="2"/>
          </p:nvPr>
        </p:nvSpPr>
        <p:spPr>
          <a:xfrm>
            <a:off x="4949825" y="2017713"/>
            <a:ext cx="4005263" cy="4591050"/>
          </a:xfrm>
        </p:spPr>
        <p:txBody>
          <a:bodyPr rtlCol="0">
            <a:normAutofit lnSpcReduction="10000"/>
          </a:bodyPr>
          <a:lstStyle/>
          <a:p>
            <a:pPr eaLnBrk="1" fontAlgn="auto" hangingPunct="1">
              <a:spcAft>
                <a:spcPts val="0"/>
              </a:spcAft>
              <a:defRPr/>
            </a:pPr>
            <a:r>
              <a:rPr lang="en-US" altLang="fa-IR" sz="2400" b="1" dirty="0">
                <a:solidFill>
                  <a:srgbClr val="000099"/>
                </a:solidFill>
              </a:rPr>
              <a:t>It never wants to let go.</a:t>
            </a:r>
          </a:p>
          <a:p>
            <a:pPr eaLnBrk="1" fontAlgn="auto" hangingPunct="1">
              <a:spcAft>
                <a:spcPts val="0"/>
              </a:spcAft>
              <a:defRPr/>
            </a:pPr>
            <a:r>
              <a:rPr lang="en-US" altLang="fa-IR" sz="2400" b="1" dirty="0">
                <a:solidFill>
                  <a:srgbClr val="000099"/>
                </a:solidFill>
              </a:rPr>
              <a:t>It bugs you until it gets what it wants.</a:t>
            </a:r>
          </a:p>
          <a:p>
            <a:pPr eaLnBrk="1" fontAlgn="auto" hangingPunct="1">
              <a:spcAft>
                <a:spcPts val="0"/>
              </a:spcAft>
              <a:defRPr/>
            </a:pPr>
            <a:r>
              <a:rPr lang="en-US" altLang="fa-IR" sz="2400" b="1" dirty="0">
                <a:solidFill>
                  <a:srgbClr val="000099"/>
                </a:solidFill>
              </a:rPr>
              <a:t>It never forgets when and where it is used to getting its bone.</a:t>
            </a:r>
          </a:p>
          <a:p>
            <a:pPr eaLnBrk="1" fontAlgn="auto" hangingPunct="1">
              <a:spcAft>
                <a:spcPts val="0"/>
              </a:spcAft>
              <a:defRPr/>
            </a:pPr>
            <a:r>
              <a:rPr lang="en-US" altLang="fa-IR" sz="2400" b="1" dirty="0">
                <a:solidFill>
                  <a:srgbClr val="000099"/>
                </a:solidFill>
              </a:rPr>
              <a:t>It thinks it’s going to get a bone anytime you do anything that reminds it of the bone.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4052"/>
                                        </p:tgtEl>
                                        <p:attrNameLst>
                                          <p:attrName>style.visibility</p:attrName>
                                        </p:attrNameLst>
                                      </p:cBhvr>
                                      <p:to>
                                        <p:strVal val="visible"/>
                                      </p:to>
                                    </p:set>
                                    <p:anim calcmode="lin" valueType="num">
                                      <p:cBhvr additive="base">
                                        <p:cTn id="7" dur="500" fill="hold"/>
                                        <p:tgtEl>
                                          <p:spTgt spid="514052"/>
                                        </p:tgtEl>
                                        <p:attrNameLst>
                                          <p:attrName>ppt_x</p:attrName>
                                        </p:attrNameLst>
                                      </p:cBhvr>
                                      <p:tavLst>
                                        <p:tav tm="0">
                                          <p:val>
                                            <p:strVal val="0-#ppt_w/2"/>
                                          </p:val>
                                        </p:tav>
                                        <p:tav tm="100000">
                                          <p:val>
                                            <p:strVal val="#ppt_x"/>
                                          </p:val>
                                        </p:tav>
                                      </p:tavLst>
                                    </p:anim>
                                    <p:anim calcmode="lin" valueType="num">
                                      <p:cBhvr additive="base">
                                        <p:cTn id="8" dur="500" fill="hold"/>
                                        <p:tgtEl>
                                          <p:spTgt spid="51405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14050"/>
                                        </p:tgtEl>
                                        <p:attrNameLst>
                                          <p:attrName>style.visibility</p:attrName>
                                        </p:attrNameLst>
                                      </p:cBhvr>
                                      <p:to>
                                        <p:strVal val="visible"/>
                                      </p:to>
                                    </p:set>
                                    <p:animEffect transition="in" filter="fade">
                                      <p:cBhvr>
                                        <p:cTn id="11" dur="2000"/>
                                        <p:tgtEl>
                                          <p:spTgt spid="514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14051">
                                            <p:txEl>
                                              <p:pRg st="0" end="0"/>
                                            </p:txEl>
                                          </p:spTgt>
                                        </p:tgtEl>
                                        <p:attrNameLst>
                                          <p:attrName>style.visibility</p:attrName>
                                        </p:attrNameLst>
                                      </p:cBhvr>
                                      <p:to>
                                        <p:strVal val="visible"/>
                                      </p:to>
                                    </p:set>
                                    <p:animEffect transition="in" filter="fade">
                                      <p:cBhvr>
                                        <p:cTn id="16" dur="2000"/>
                                        <p:tgtEl>
                                          <p:spTgt spid="514051">
                                            <p:txEl>
                                              <p:pRg st="0" end="0"/>
                                            </p:txEl>
                                          </p:spTgt>
                                        </p:tgtEl>
                                      </p:cBhvr>
                                    </p:animEffect>
                                  </p:childTnLst>
                                  <p:subTnLst>
                                    <p:animClr clrSpc="rgb" dir="cw">
                                      <p:cBhvr override="childStyle">
                                        <p:cTn dur="1" fill="hold" display="0" masterRel="nextClick" afterEffect="1"/>
                                        <p:tgtEl>
                                          <p:spTgt spid="514051">
                                            <p:txEl>
                                              <p:pRg st="0" end="0"/>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4051">
                                            <p:txEl>
                                              <p:pRg st="1" end="1"/>
                                            </p:txEl>
                                          </p:spTgt>
                                        </p:tgtEl>
                                        <p:attrNameLst>
                                          <p:attrName>style.visibility</p:attrName>
                                        </p:attrNameLst>
                                      </p:cBhvr>
                                      <p:to>
                                        <p:strVal val="visible"/>
                                      </p:to>
                                    </p:set>
                                    <p:animEffect transition="in" filter="fade">
                                      <p:cBhvr>
                                        <p:cTn id="21" dur="2000"/>
                                        <p:tgtEl>
                                          <p:spTgt spid="514051">
                                            <p:txEl>
                                              <p:pRg st="1" end="1"/>
                                            </p:txEl>
                                          </p:spTgt>
                                        </p:tgtEl>
                                      </p:cBhvr>
                                    </p:animEffect>
                                  </p:childTnLst>
                                  <p:subTnLst>
                                    <p:animClr clrSpc="rgb" dir="cw">
                                      <p:cBhvr override="childStyle">
                                        <p:cTn dur="1" fill="hold" display="0" masterRel="nextClick" afterEffect="1"/>
                                        <p:tgtEl>
                                          <p:spTgt spid="514051">
                                            <p:txEl>
                                              <p:pRg st="1" end="1"/>
                                            </p:txEl>
                                          </p:spTgt>
                                        </p:tgtEl>
                                        <p:attrNameLst>
                                          <p:attrName>ppt_c</p:attrName>
                                        </p:attrNameLst>
                                      </p:cBhvr>
                                      <p:to>
                                        <a:schemeClr val="bg2"/>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4051">
                                            <p:txEl>
                                              <p:pRg st="2" end="2"/>
                                            </p:txEl>
                                          </p:spTgt>
                                        </p:tgtEl>
                                        <p:attrNameLst>
                                          <p:attrName>style.visibility</p:attrName>
                                        </p:attrNameLst>
                                      </p:cBhvr>
                                      <p:to>
                                        <p:strVal val="visible"/>
                                      </p:to>
                                    </p:set>
                                    <p:animEffect transition="in" filter="fade">
                                      <p:cBhvr>
                                        <p:cTn id="26" dur="2000"/>
                                        <p:tgtEl>
                                          <p:spTgt spid="514051">
                                            <p:txEl>
                                              <p:pRg st="2" end="2"/>
                                            </p:txEl>
                                          </p:spTgt>
                                        </p:tgtEl>
                                      </p:cBhvr>
                                    </p:animEffect>
                                  </p:childTnLst>
                                  <p:subTnLst>
                                    <p:animClr clrSpc="rgb" dir="cw">
                                      <p:cBhvr override="childStyle">
                                        <p:cTn dur="1" fill="hold" display="0" masterRel="nextClick" afterEffect="1"/>
                                        <p:tgtEl>
                                          <p:spTgt spid="514051">
                                            <p:txEl>
                                              <p:pRg st="2" end="2"/>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4051">
                                            <p:txEl>
                                              <p:pRg st="3" end="3"/>
                                            </p:txEl>
                                          </p:spTgt>
                                        </p:tgtEl>
                                        <p:attrNameLst>
                                          <p:attrName>style.visibility</p:attrName>
                                        </p:attrNameLst>
                                      </p:cBhvr>
                                      <p:to>
                                        <p:strVal val="visible"/>
                                      </p:to>
                                    </p:set>
                                    <p:animEffect transition="in" filter="fade">
                                      <p:cBhvr>
                                        <p:cTn id="31" dur="2000"/>
                                        <p:tgtEl>
                                          <p:spTgt spid="514051">
                                            <p:txEl>
                                              <p:pRg st="3" end="3"/>
                                            </p:txEl>
                                          </p:spTgt>
                                        </p:tgtEl>
                                      </p:cBhvr>
                                    </p:animEffect>
                                  </p:childTnLst>
                                  <p:subTnLst>
                                    <p:animClr clrSpc="rgb" dir="cw">
                                      <p:cBhvr override="childStyle">
                                        <p:cTn dur="1" fill="hold" display="0" masterRel="nextClick" afterEffect="1"/>
                                        <p:tgtEl>
                                          <p:spTgt spid="51405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p:bldP spid="5140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EDD1B03-4828-8FA1-62DC-A22E22599EB5}"/>
              </a:ext>
            </a:extLst>
          </p:cNvPr>
          <p:cNvGrpSpPr>
            <a:grpSpLocks/>
          </p:cNvGrpSpPr>
          <p:nvPr/>
        </p:nvGrpSpPr>
        <p:grpSpPr bwMode="auto">
          <a:xfrm>
            <a:off x="61913" y="1325563"/>
            <a:ext cx="9082087" cy="5064125"/>
            <a:chOff x="424" y="1024"/>
            <a:chExt cx="5044" cy="2020"/>
          </a:xfrm>
        </p:grpSpPr>
        <p:pic>
          <p:nvPicPr>
            <p:cNvPr id="49156" name="Picture 3">
              <a:extLst>
                <a:ext uri="{FF2B5EF4-FFF2-40B4-BE49-F238E27FC236}">
                  <a16:creationId xmlns:a16="http://schemas.microsoft.com/office/drawing/2014/main" id="{829281B7-4287-A694-7B01-33A430EAF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 y="1431"/>
              <a:ext cx="3460" cy="145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4">
              <a:extLst>
                <a:ext uri="{FF2B5EF4-FFF2-40B4-BE49-F238E27FC236}">
                  <a16:creationId xmlns:a16="http://schemas.microsoft.com/office/drawing/2014/main" id="{E85BE234-899B-1738-1B70-B8C093DE6BD3}"/>
                </a:ext>
              </a:extLst>
            </p:cNvPr>
            <p:cNvSpPr txBox="1">
              <a:spLocks noChangeArrowheads="1"/>
            </p:cNvSpPr>
            <p:nvPr/>
          </p:nvSpPr>
          <p:spPr bwMode="auto">
            <a:xfrm>
              <a:off x="1100" y="2836"/>
              <a:ext cx="139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sz="2800" b="1">
                  <a:solidFill>
                    <a:srgbClr val="000099"/>
                  </a:solidFill>
                  <a:latin typeface="Tahoma" panose="020B0604030504040204" pitchFamily="34" charset="0"/>
                </a:rPr>
                <a:t>Nature Video</a:t>
              </a:r>
            </a:p>
          </p:txBody>
        </p:sp>
        <p:sp>
          <p:nvSpPr>
            <p:cNvPr id="49158" name="Text Box 5">
              <a:extLst>
                <a:ext uri="{FF2B5EF4-FFF2-40B4-BE49-F238E27FC236}">
                  <a16:creationId xmlns:a16="http://schemas.microsoft.com/office/drawing/2014/main" id="{EFC0A216-851A-FF18-5538-E1BF23C12F3E}"/>
                </a:ext>
              </a:extLst>
            </p:cNvPr>
            <p:cNvSpPr txBox="1">
              <a:spLocks noChangeArrowheads="1"/>
            </p:cNvSpPr>
            <p:nvPr/>
          </p:nvSpPr>
          <p:spPr bwMode="auto">
            <a:xfrm>
              <a:off x="3165" y="2837"/>
              <a:ext cx="149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sz="2800" b="1">
                  <a:solidFill>
                    <a:srgbClr val="000099"/>
                  </a:solidFill>
                  <a:latin typeface="Tahoma" panose="020B0604030504040204" pitchFamily="34" charset="0"/>
                </a:rPr>
                <a:t>Cocaine Video</a:t>
              </a:r>
            </a:p>
          </p:txBody>
        </p:sp>
        <p:sp>
          <p:nvSpPr>
            <p:cNvPr id="49159" name="Text Box 6">
              <a:extLst>
                <a:ext uri="{FF2B5EF4-FFF2-40B4-BE49-F238E27FC236}">
                  <a16:creationId xmlns:a16="http://schemas.microsoft.com/office/drawing/2014/main" id="{6D1D6E7F-54E4-818B-FB1E-8F8FE09D4663}"/>
                </a:ext>
              </a:extLst>
            </p:cNvPr>
            <p:cNvSpPr txBox="1">
              <a:spLocks noChangeArrowheads="1"/>
            </p:cNvSpPr>
            <p:nvPr/>
          </p:nvSpPr>
          <p:spPr bwMode="auto">
            <a:xfrm>
              <a:off x="435" y="1307"/>
              <a:ext cx="1100" cy="174"/>
            </a:xfrm>
            <a:prstGeom prst="rect">
              <a:avLst/>
            </a:prstGeom>
            <a:solidFill>
              <a:srgbClr val="FFFF00"/>
            </a:solidFill>
            <a:ln w="38100">
              <a:solidFill>
                <a:schemeClr val="hlink"/>
              </a:solidFill>
              <a:miter lim="800000"/>
              <a:headEnd/>
              <a:tailEnd/>
            </a:ln>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b="1">
                  <a:solidFill>
                    <a:srgbClr val="000099"/>
                  </a:solidFill>
                  <a:latin typeface="Tahoma" panose="020B0604030504040204" pitchFamily="34" charset="0"/>
                </a:rPr>
                <a:t>Front of Brain</a:t>
              </a:r>
              <a:endParaRPr lang="en-US" altLang="fa-IR">
                <a:solidFill>
                  <a:srgbClr val="000099"/>
                </a:solidFill>
                <a:latin typeface="Tahoma" panose="020B0604030504040204" pitchFamily="34" charset="0"/>
              </a:endParaRPr>
            </a:p>
          </p:txBody>
        </p:sp>
        <p:sp>
          <p:nvSpPr>
            <p:cNvPr id="49160" name="Text Box 7">
              <a:extLst>
                <a:ext uri="{FF2B5EF4-FFF2-40B4-BE49-F238E27FC236}">
                  <a16:creationId xmlns:a16="http://schemas.microsoft.com/office/drawing/2014/main" id="{1DB1524F-C9EE-1D31-9ABE-08CDC08EF17D}"/>
                </a:ext>
              </a:extLst>
            </p:cNvPr>
            <p:cNvSpPr txBox="1">
              <a:spLocks noChangeArrowheads="1"/>
            </p:cNvSpPr>
            <p:nvPr/>
          </p:nvSpPr>
          <p:spPr bwMode="auto">
            <a:xfrm>
              <a:off x="424" y="2558"/>
              <a:ext cx="1063" cy="174"/>
            </a:xfrm>
            <a:prstGeom prst="rect">
              <a:avLst/>
            </a:prstGeom>
            <a:solidFill>
              <a:srgbClr val="FFFF00"/>
            </a:solidFill>
            <a:ln w="38100">
              <a:solidFill>
                <a:schemeClr val="hlink"/>
              </a:solidFill>
              <a:miter lim="800000"/>
              <a:headEnd/>
              <a:tailEnd/>
            </a:ln>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b="1">
                  <a:solidFill>
                    <a:srgbClr val="000099"/>
                  </a:solidFill>
                  <a:latin typeface="Tahoma" panose="020B0604030504040204" pitchFamily="34" charset="0"/>
                </a:rPr>
                <a:t>Back of Brain</a:t>
              </a:r>
              <a:endParaRPr lang="en-US" altLang="fa-IR">
                <a:solidFill>
                  <a:srgbClr val="000099"/>
                </a:solidFill>
                <a:latin typeface="Tahoma" panose="020B0604030504040204" pitchFamily="34" charset="0"/>
              </a:endParaRPr>
            </a:p>
          </p:txBody>
        </p:sp>
        <p:sp>
          <p:nvSpPr>
            <p:cNvPr id="49161" name="Text Box 8">
              <a:extLst>
                <a:ext uri="{FF2B5EF4-FFF2-40B4-BE49-F238E27FC236}">
                  <a16:creationId xmlns:a16="http://schemas.microsoft.com/office/drawing/2014/main" id="{F181E4F9-9162-B963-2FDF-E0F0E0393F6B}"/>
                </a:ext>
              </a:extLst>
            </p:cNvPr>
            <p:cNvSpPr txBox="1">
              <a:spLocks noChangeArrowheads="1"/>
            </p:cNvSpPr>
            <p:nvPr/>
          </p:nvSpPr>
          <p:spPr bwMode="auto">
            <a:xfrm>
              <a:off x="2166" y="1024"/>
              <a:ext cx="1081" cy="343"/>
            </a:xfrm>
            <a:prstGeom prst="rect">
              <a:avLst/>
            </a:prstGeom>
            <a:solidFill>
              <a:srgbClr val="FFFF00"/>
            </a:solidFill>
            <a:ln w="38100">
              <a:solidFill>
                <a:schemeClr val="hlink"/>
              </a:solidFill>
              <a:miter lim="800000"/>
              <a:headEnd/>
              <a:tailEnd/>
            </a:ln>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sz="2400" b="1">
                  <a:solidFill>
                    <a:srgbClr val="000099"/>
                  </a:solidFill>
                  <a:latin typeface="Tahoma" panose="020B0604030504040204" pitchFamily="34" charset="0"/>
                </a:rPr>
                <a:t>Amygdala</a:t>
              </a:r>
              <a:br>
                <a:rPr lang="en-US" altLang="fa-IR" sz="2400" b="1">
                  <a:solidFill>
                    <a:srgbClr val="000099"/>
                  </a:solidFill>
                  <a:latin typeface="Tahoma" panose="020B0604030504040204" pitchFamily="34" charset="0"/>
                </a:rPr>
              </a:br>
              <a:r>
                <a:rPr lang="en-US" altLang="fa-IR" sz="2400" b="1">
                  <a:solidFill>
                    <a:srgbClr val="000099"/>
                  </a:solidFill>
                  <a:latin typeface="Tahoma" panose="020B0604030504040204" pitchFamily="34" charset="0"/>
                </a:rPr>
                <a:t>is not lit up</a:t>
              </a:r>
              <a:endParaRPr lang="en-US" altLang="fa-IR" sz="2400">
                <a:solidFill>
                  <a:srgbClr val="000099"/>
                </a:solidFill>
                <a:latin typeface="Tahoma" panose="020B0604030504040204" pitchFamily="34" charset="0"/>
              </a:endParaRPr>
            </a:p>
          </p:txBody>
        </p:sp>
        <p:sp>
          <p:nvSpPr>
            <p:cNvPr id="49162" name="Text Box 9">
              <a:extLst>
                <a:ext uri="{FF2B5EF4-FFF2-40B4-BE49-F238E27FC236}">
                  <a16:creationId xmlns:a16="http://schemas.microsoft.com/office/drawing/2014/main" id="{675D9F65-D0AD-602F-5ACD-45E3462FBF95}"/>
                </a:ext>
              </a:extLst>
            </p:cNvPr>
            <p:cNvSpPr txBox="1">
              <a:spLocks noChangeArrowheads="1"/>
            </p:cNvSpPr>
            <p:nvPr/>
          </p:nvSpPr>
          <p:spPr bwMode="auto">
            <a:xfrm>
              <a:off x="4368" y="1073"/>
              <a:ext cx="1100" cy="343"/>
            </a:xfrm>
            <a:prstGeom prst="rect">
              <a:avLst/>
            </a:prstGeom>
            <a:solidFill>
              <a:srgbClr val="FFFF00"/>
            </a:solidFill>
            <a:ln w="38100">
              <a:solidFill>
                <a:schemeClr val="hlink"/>
              </a:solidFill>
              <a:miter lim="800000"/>
              <a:headEnd/>
              <a:tailEnd/>
            </a:ln>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sz="2400" b="1">
                  <a:solidFill>
                    <a:srgbClr val="000099"/>
                  </a:solidFill>
                  <a:latin typeface="Tahoma" panose="020B0604030504040204" pitchFamily="34" charset="0"/>
                </a:rPr>
                <a:t>Amygdala</a:t>
              </a:r>
              <a:br>
                <a:rPr lang="en-US" altLang="fa-IR" sz="2400" b="1">
                  <a:solidFill>
                    <a:srgbClr val="000099"/>
                  </a:solidFill>
                  <a:latin typeface="Tahoma" panose="020B0604030504040204" pitchFamily="34" charset="0"/>
                </a:rPr>
              </a:br>
              <a:r>
                <a:rPr lang="en-US" altLang="fa-IR" sz="2400" b="1">
                  <a:solidFill>
                    <a:srgbClr val="000099"/>
                  </a:solidFill>
                  <a:latin typeface="Tahoma" panose="020B0604030504040204" pitchFamily="34" charset="0"/>
                </a:rPr>
                <a:t>is activated</a:t>
              </a:r>
              <a:endParaRPr lang="en-US" altLang="fa-IR" sz="2400">
                <a:solidFill>
                  <a:srgbClr val="000099"/>
                </a:solidFill>
                <a:latin typeface="Tahoma" panose="020B0604030504040204" pitchFamily="34" charset="0"/>
              </a:endParaRPr>
            </a:p>
          </p:txBody>
        </p:sp>
        <p:sp>
          <p:nvSpPr>
            <p:cNvPr id="49163" name="Oval 10">
              <a:extLst>
                <a:ext uri="{FF2B5EF4-FFF2-40B4-BE49-F238E27FC236}">
                  <a16:creationId xmlns:a16="http://schemas.microsoft.com/office/drawing/2014/main" id="{D106D75E-254A-106E-30AD-E7C26E59F2E2}"/>
                </a:ext>
              </a:extLst>
            </p:cNvPr>
            <p:cNvSpPr>
              <a:spLocks noChangeArrowheads="1"/>
            </p:cNvSpPr>
            <p:nvPr/>
          </p:nvSpPr>
          <p:spPr bwMode="auto">
            <a:xfrm>
              <a:off x="3874" y="1975"/>
              <a:ext cx="192" cy="192"/>
            </a:xfrm>
            <a:prstGeom prst="ellipse">
              <a:avLst/>
            </a:prstGeom>
            <a:noFill/>
            <a:ln w="190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sp>
          <p:nvSpPr>
            <p:cNvPr id="49164" name="Oval 11">
              <a:extLst>
                <a:ext uri="{FF2B5EF4-FFF2-40B4-BE49-F238E27FC236}">
                  <a16:creationId xmlns:a16="http://schemas.microsoft.com/office/drawing/2014/main" id="{215BE55E-CA39-8696-D8CB-25605BF98547}"/>
                </a:ext>
              </a:extLst>
            </p:cNvPr>
            <p:cNvSpPr>
              <a:spLocks noChangeArrowheads="1"/>
            </p:cNvSpPr>
            <p:nvPr/>
          </p:nvSpPr>
          <p:spPr bwMode="auto">
            <a:xfrm>
              <a:off x="1802" y="1968"/>
              <a:ext cx="192" cy="192"/>
            </a:xfrm>
            <a:prstGeom prst="ellipse">
              <a:avLst/>
            </a:prstGeom>
            <a:noFill/>
            <a:ln w="190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sp>
          <p:nvSpPr>
            <p:cNvPr id="49165" name="Line 12">
              <a:extLst>
                <a:ext uri="{FF2B5EF4-FFF2-40B4-BE49-F238E27FC236}">
                  <a16:creationId xmlns:a16="http://schemas.microsoft.com/office/drawing/2014/main" id="{7DFB6703-F88D-BD70-2E24-9ABA9F02DA30}"/>
                </a:ext>
              </a:extLst>
            </p:cNvPr>
            <p:cNvSpPr>
              <a:spLocks noChangeShapeType="1"/>
            </p:cNvSpPr>
            <p:nvPr/>
          </p:nvSpPr>
          <p:spPr bwMode="auto">
            <a:xfrm flipV="1">
              <a:off x="1949" y="1443"/>
              <a:ext cx="410" cy="533"/>
            </a:xfrm>
            <a:prstGeom prst="line">
              <a:avLst/>
            </a:prstGeom>
            <a:noFill/>
            <a:ln w="1905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fa-IR"/>
            </a:p>
          </p:txBody>
        </p:sp>
        <p:sp>
          <p:nvSpPr>
            <p:cNvPr id="49166" name="Line 13">
              <a:extLst>
                <a:ext uri="{FF2B5EF4-FFF2-40B4-BE49-F238E27FC236}">
                  <a16:creationId xmlns:a16="http://schemas.microsoft.com/office/drawing/2014/main" id="{63565166-86B2-23B6-8114-35CE09A8752C}"/>
                </a:ext>
              </a:extLst>
            </p:cNvPr>
            <p:cNvSpPr>
              <a:spLocks noChangeShapeType="1"/>
            </p:cNvSpPr>
            <p:nvPr/>
          </p:nvSpPr>
          <p:spPr bwMode="auto">
            <a:xfrm flipV="1">
              <a:off x="4041" y="1470"/>
              <a:ext cx="486" cy="527"/>
            </a:xfrm>
            <a:prstGeom prst="line">
              <a:avLst/>
            </a:prstGeom>
            <a:noFill/>
            <a:ln w="1905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fa-IR"/>
            </a:p>
          </p:txBody>
        </p:sp>
      </p:grpSp>
      <p:sp>
        <p:nvSpPr>
          <p:cNvPr id="49155" name="Text Box 14">
            <a:extLst>
              <a:ext uri="{FF2B5EF4-FFF2-40B4-BE49-F238E27FC236}">
                <a16:creationId xmlns:a16="http://schemas.microsoft.com/office/drawing/2014/main" id="{BE6D515D-EA13-F2A8-A942-30177ACE0A99}"/>
              </a:ext>
            </a:extLst>
          </p:cNvPr>
          <p:cNvSpPr txBox="1">
            <a:spLocks noChangeArrowheads="1"/>
          </p:cNvSpPr>
          <p:nvPr/>
        </p:nvSpPr>
        <p:spPr bwMode="auto">
          <a:xfrm>
            <a:off x="200025" y="328613"/>
            <a:ext cx="901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r>
              <a:rPr lang="en-US" altLang="fa-IR" sz="3600" b="1">
                <a:solidFill>
                  <a:srgbClr val="000099"/>
                </a:solidFill>
                <a:latin typeface="Tahoma" panose="020B0604030504040204" pitchFamily="34" charset="0"/>
              </a:rPr>
              <a:t>How Long Does the Brain Remember?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3721909-3AD9-8A72-76E1-422E551791B5}"/>
              </a:ext>
            </a:extLst>
          </p:cNvPr>
          <p:cNvSpPr>
            <a:spLocks noGrp="1" noChangeArrowheads="1"/>
          </p:cNvSpPr>
          <p:nvPr>
            <p:ph type="title"/>
          </p:nvPr>
        </p:nvSpPr>
        <p:spPr/>
        <p:txBody>
          <a:bodyPr/>
          <a:lstStyle/>
          <a:p>
            <a:pPr eaLnBrk="1" fontAlgn="auto" hangingPunct="1">
              <a:spcAft>
                <a:spcPts val="0"/>
              </a:spcAft>
              <a:defRPr/>
            </a:pPr>
            <a:r>
              <a:rPr lang="en-US" altLang="fa-IR" b="1" dirty="0">
                <a:solidFill>
                  <a:srgbClr val="000099"/>
                </a:solidFill>
              </a:rPr>
              <a:t>Facts About Addiction &amp; Treatment</a:t>
            </a:r>
          </a:p>
        </p:txBody>
      </p:sp>
      <p:sp>
        <p:nvSpPr>
          <p:cNvPr id="621571" name="Rectangle 3">
            <a:extLst>
              <a:ext uri="{FF2B5EF4-FFF2-40B4-BE49-F238E27FC236}">
                <a16:creationId xmlns:a16="http://schemas.microsoft.com/office/drawing/2014/main" id="{2691FFDC-55D3-93F8-1E4B-D4E4B7FA260E}"/>
              </a:ext>
            </a:extLst>
          </p:cNvPr>
          <p:cNvSpPr>
            <a:spLocks noGrp="1" noChangeArrowheads="1"/>
          </p:cNvSpPr>
          <p:nvPr>
            <p:ph idx="1"/>
          </p:nvPr>
        </p:nvSpPr>
        <p:spPr>
          <a:xfrm>
            <a:off x="649288" y="1998663"/>
            <a:ext cx="7772400" cy="4114800"/>
          </a:xfrm>
        </p:spPr>
        <p:txBody>
          <a:bodyPr rtlCol="0">
            <a:normAutofit fontScale="92500" lnSpcReduction="10000"/>
          </a:bodyPr>
          <a:lstStyle/>
          <a:p>
            <a:pPr marL="114300" indent="0" algn="ctr" eaLnBrk="1" fontAlgn="auto" hangingPunct="1">
              <a:lnSpc>
                <a:spcPct val="80000"/>
              </a:lnSpc>
              <a:spcAft>
                <a:spcPts val="0"/>
              </a:spcAft>
              <a:buFont typeface="Wingdings" panose="05000000000000000000" pitchFamily="2" charset="2"/>
              <a:buNone/>
              <a:defRPr/>
            </a:pPr>
            <a:r>
              <a:rPr lang="en-US" altLang="fa-IR" b="1" i="1" dirty="0">
                <a:solidFill>
                  <a:srgbClr val="000099"/>
                </a:solidFill>
              </a:rPr>
              <a:t>WHAT IS ADDICTION?</a:t>
            </a:r>
          </a:p>
          <a:p>
            <a:pPr marL="114300" indent="0" algn="ctr" eaLnBrk="1" fontAlgn="auto" hangingPunct="1">
              <a:lnSpc>
                <a:spcPct val="80000"/>
              </a:lnSpc>
              <a:spcAft>
                <a:spcPts val="0"/>
              </a:spcAft>
              <a:buFont typeface="Wingdings" panose="05000000000000000000" pitchFamily="2" charset="2"/>
              <a:buNone/>
              <a:defRPr/>
            </a:pPr>
            <a:endParaRPr lang="en-US" altLang="fa-IR" sz="1200" b="1" i="1" dirty="0">
              <a:solidFill>
                <a:srgbClr val="000099"/>
              </a:solidFill>
            </a:endParaRPr>
          </a:p>
          <a:p>
            <a:pPr marL="114300" indent="0" eaLnBrk="1" fontAlgn="auto" hangingPunct="1">
              <a:lnSpc>
                <a:spcPct val="80000"/>
              </a:lnSpc>
              <a:spcAft>
                <a:spcPts val="0"/>
              </a:spcAft>
              <a:buFontTx/>
              <a:buNone/>
              <a:defRPr/>
            </a:pPr>
            <a:r>
              <a:rPr lang="en-US" altLang="fa-IR" sz="2400" b="1" i="1" dirty="0">
                <a:solidFill>
                  <a:srgbClr val="000099"/>
                </a:solidFill>
              </a:rPr>
              <a:t>		    A BRAIN DISEASE </a:t>
            </a:r>
          </a:p>
          <a:p>
            <a:pPr marL="114300" indent="0" eaLnBrk="1" fontAlgn="auto" hangingPunct="1">
              <a:lnSpc>
                <a:spcPct val="80000"/>
              </a:lnSpc>
              <a:spcAft>
                <a:spcPts val="0"/>
              </a:spcAft>
              <a:buFontTx/>
              <a:buNone/>
              <a:defRPr/>
            </a:pPr>
            <a:endParaRPr lang="en-US" altLang="fa-IR" sz="1200" b="1" i="1" dirty="0">
              <a:solidFill>
                <a:srgbClr val="000099"/>
              </a:solidFill>
            </a:endParaRPr>
          </a:p>
          <a:p>
            <a:pPr marL="114300" indent="0" eaLnBrk="1" fontAlgn="auto" hangingPunct="1">
              <a:lnSpc>
                <a:spcPct val="80000"/>
              </a:lnSpc>
              <a:spcAft>
                <a:spcPts val="0"/>
              </a:spcAft>
              <a:buFontTx/>
              <a:buNone/>
              <a:defRPr/>
            </a:pPr>
            <a:r>
              <a:rPr lang="en-US" altLang="fa-IR" sz="2400" b="1" i="1" dirty="0">
                <a:solidFill>
                  <a:srgbClr val="000099"/>
                </a:solidFill>
              </a:rPr>
              <a:t>                              BUT WITH</a:t>
            </a:r>
          </a:p>
          <a:p>
            <a:pPr marL="114300" indent="0" eaLnBrk="1" fontAlgn="auto" hangingPunct="1">
              <a:lnSpc>
                <a:spcPct val="80000"/>
              </a:lnSpc>
              <a:spcAft>
                <a:spcPts val="0"/>
              </a:spcAft>
              <a:buFontTx/>
              <a:buChar char="•"/>
              <a:defRPr/>
            </a:pPr>
            <a:endParaRPr lang="en-US" altLang="fa-IR" sz="1200" b="1" i="1" dirty="0">
              <a:solidFill>
                <a:srgbClr val="000099"/>
              </a:solidFill>
            </a:endParaRPr>
          </a:p>
          <a:p>
            <a:pPr marL="114300" indent="0" algn="ctr" eaLnBrk="1" fontAlgn="auto" hangingPunct="1">
              <a:lnSpc>
                <a:spcPct val="80000"/>
              </a:lnSpc>
              <a:spcAft>
                <a:spcPts val="0"/>
              </a:spcAft>
              <a:buFontTx/>
              <a:buNone/>
              <a:defRPr/>
            </a:pPr>
            <a:r>
              <a:rPr lang="en-US" altLang="fa-IR" sz="2400" b="1" i="1" dirty="0">
                <a:solidFill>
                  <a:srgbClr val="000099"/>
                </a:solidFill>
              </a:rPr>
              <a:t>BIOLOGICAL, PSYCHOLOGICAL &amp; </a:t>
            </a:r>
          </a:p>
          <a:p>
            <a:pPr marL="114300" indent="0" algn="ctr" eaLnBrk="1" fontAlgn="auto" hangingPunct="1">
              <a:lnSpc>
                <a:spcPct val="80000"/>
              </a:lnSpc>
              <a:spcAft>
                <a:spcPts val="0"/>
              </a:spcAft>
              <a:buFontTx/>
              <a:buNone/>
              <a:defRPr/>
            </a:pPr>
            <a:r>
              <a:rPr lang="en-US" altLang="fa-IR" sz="2400" b="1" i="1" dirty="0">
                <a:solidFill>
                  <a:srgbClr val="000099"/>
                </a:solidFill>
              </a:rPr>
              <a:t>SOCIAL COMPONENTS</a:t>
            </a:r>
          </a:p>
          <a:p>
            <a:pPr marL="114300" indent="0" algn="ctr" eaLnBrk="1" fontAlgn="auto" hangingPunct="1">
              <a:lnSpc>
                <a:spcPct val="80000"/>
              </a:lnSpc>
              <a:spcAft>
                <a:spcPts val="0"/>
              </a:spcAft>
              <a:buFont typeface="Wingdings" panose="05000000000000000000" pitchFamily="2" charset="2"/>
              <a:buNone/>
              <a:defRPr/>
            </a:pPr>
            <a:endParaRPr lang="en-US" altLang="fa-IR" sz="1200" b="1" i="1" dirty="0">
              <a:solidFill>
                <a:srgbClr val="000099"/>
              </a:solidFill>
            </a:endParaRPr>
          </a:p>
          <a:p>
            <a:pPr marL="114300" indent="0" algn="ctr" eaLnBrk="1" fontAlgn="auto" hangingPunct="1">
              <a:lnSpc>
                <a:spcPct val="80000"/>
              </a:lnSpc>
              <a:spcAft>
                <a:spcPts val="0"/>
              </a:spcAft>
              <a:buFont typeface="Wingdings" panose="05000000000000000000" pitchFamily="2" charset="2"/>
              <a:buNone/>
              <a:defRPr/>
            </a:pPr>
            <a:r>
              <a:rPr lang="en-US" altLang="fa-IR" b="1" i="1" dirty="0">
                <a:solidFill>
                  <a:srgbClr val="000099"/>
                </a:solidFill>
              </a:rPr>
              <a:t>DOES TREATMENT WORK?</a:t>
            </a:r>
          </a:p>
          <a:p>
            <a:pPr marL="114300" indent="0" algn="ctr" eaLnBrk="1" fontAlgn="auto" hangingPunct="1">
              <a:lnSpc>
                <a:spcPct val="80000"/>
              </a:lnSpc>
              <a:spcAft>
                <a:spcPts val="0"/>
              </a:spcAft>
              <a:buFont typeface="Wingdings" panose="05000000000000000000" pitchFamily="2" charset="2"/>
              <a:buNone/>
              <a:defRPr/>
            </a:pPr>
            <a:endParaRPr lang="en-US" altLang="fa-IR" sz="1200" b="1" i="1" dirty="0">
              <a:solidFill>
                <a:srgbClr val="000099"/>
              </a:solidFill>
            </a:endParaRPr>
          </a:p>
          <a:p>
            <a:pPr marL="114300" indent="0" algn="ctr" eaLnBrk="1" fontAlgn="auto" hangingPunct="1">
              <a:lnSpc>
                <a:spcPct val="80000"/>
              </a:lnSpc>
              <a:spcAft>
                <a:spcPts val="0"/>
              </a:spcAft>
              <a:buFont typeface="Wingdings" panose="05000000000000000000" pitchFamily="2" charset="2"/>
              <a:buNone/>
              <a:defRPr/>
            </a:pPr>
            <a:r>
              <a:rPr lang="en-US" altLang="fa-IR" sz="2400" b="1" i="1" dirty="0">
                <a:solidFill>
                  <a:srgbClr val="000099"/>
                </a:solidFill>
              </a:rPr>
              <a:t>YES, IT IS COST-EFFECTIVE</a:t>
            </a:r>
          </a:p>
          <a:p>
            <a:pPr marL="114300" indent="0" algn="ctr" eaLnBrk="1" fontAlgn="auto" hangingPunct="1">
              <a:lnSpc>
                <a:spcPct val="80000"/>
              </a:lnSpc>
              <a:spcAft>
                <a:spcPts val="0"/>
              </a:spcAft>
              <a:buFont typeface="Wingdings" panose="05000000000000000000" pitchFamily="2" charset="2"/>
              <a:buNone/>
              <a:defRPr/>
            </a:pPr>
            <a:r>
              <a:rPr lang="en-US" altLang="fa-IR" sz="2400" b="1" i="1" dirty="0">
                <a:solidFill>
                  <a:srgbClr val="000099"/>
                </a:solidFill>
              </a:rPr>
              <a:t> IN THE LONG RUN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anim calcmode="lin" valueType="num">
                                      <p:cBhvr additive="base">
                                        <p:cTn id="7" dur="500" fill="hold"/>
                                        <p:tgtEl>
                                          <p:spTgt spid="621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1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1571">
                                            <p:txEl>
                                              <p:pRg st="2" end="2"/>
                                            </p:txEl>
                                          </p:spTgt>
                                        </p:tgtEl>
                                        <p:attrNameLst>
                                          <p:attrName>style.visibility</p:attrName>
                                        </p:attrNameLst>
                                      </p:cBhvr>
                                      <p:to>
                                        <p:strVal val="visible"/>
                                      </p:to>
                                    </p:set>
                                    <p:anim calcmode="lin" valueType="num">
                                      <p:cBhvr additive="base">
                                        <p:cTn id="13" dur="500" fill="hold"/>
                                        <p:tgtEl>
                                          <p:spTgt spid="6215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1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1571">
                                            <p:txEl>
                                              <p:pRg st="4" end="4"/>
                                            </p:txEl>
                                          </p:spTgt>
                                        </p:tgtEl>
                                        <p:attrNameLst>
                                          <p:attrName>style.visibility</p:attrName>
                                        </p:attrNameLst>
                                      </p:cBhvr>
                                      <p:to>
                                        <p:strVal val="visible"/>
                                      </p:to>
                                    </p:set>
                                    <p:anim calcmode="lin" valueType="num">
                                      <p:cBhvr additive="base">
                                        <p:cTn id="19" dur="500" fill="hold"/>
                                        <p:tgtEl>
                                          <p:spTgt spid="6215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157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21571">
                                            <p:txEl>
                                              <p:pRg st="6" end="6"/>
                                            </p:txEl>
                                          </p:spTgt>
                                        </p:tgtEl>
                                        <p:attrNameLst>
                                          <p:attrName>style.visibility</p:attrName>
                                        </p:attrNameLst>
                                      </p:cBhvr>
                                      <p:to>
                                        <p:strVal val="visible"/>
                                      </p:to>
                                    </p:set>
                                    <p:anim calcmode="lin" valueType="num">
                                      <p:cBhvr additive="base">
                                        <p:cTn id="23" dur="500" fill="hold"/>
                                        <p:tgtEl>
                                          <p:spTgt spid="6215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21571">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1571">
                                            <p:txEl>
                                              <p:pRg st="7" end="7"/>
                                            </p:txEl>
                                          </p:spTgt>
                                        </p:tgtEl>
                                        <p:attrNameLst>
                                          <p:attrName>style.visibility</p:attrName>
                                        </p:attrNameLst>
                                      </p:cBhvr>
                                      <p:to>
                                        <p:strVal val="visible"/>
                                      </p:to>
                                    </p:set>
                                    <p:anim calcmode="lin" valueType="num">
                                      <p:cBhvr additive="base">
                                        <p:cTn id="27" dur="500" fill="hold"/>
                                        <p:tgtEl>
                                          <p:spTgt spid="62157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15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21571">
                                            <p:txEl>
                                              <p:pRg st="9" end="9"/>
                                            </p:txEl>
                                          </p:spTgt>
                                        </p:tgtEl>
                                        <p:attrNameLst>
                                          <p:attrName>style.visibility</p:attrName>
                                        </p:attrNameLst>
                                      </p:cBhvr>
                                      <p:to>
                                        <p:strVal val="visible"/>
                                      </p:to>
                                    </p:set>
                                    <p:anim calcmode="lin" valueType="num">
                                      <p:cBhvr additive="base">
                                        <p:cTn id="33" dur="500" fill="hold"/>
                                        <p:tgtEl>
                                          <p:spTgt spid="621571">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215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21571">
                                            <p:txEl>
                                              <p:pRg st="11" end="11"/>
                                            </p:txEl>
                                          </p:spTgt>
                                        </p:tgtEl>
                                        <p:attrNameLst>
                                          <p:attrName>style.visibility</p:attrName>
                                        </p:attrNameLst>
                                      </p:cBhvr>
                                      <p:to>
                                        <p:strVal val="visible"/>
                                      </p:to>
                                    </p:set>
                                    <p:anim calcmode="lin" valueType="num">
                                      <p:cBhvr additive="base">
                                        <p:cTn id="39" dur="500" fill="hold"/>
                                        <p:tgtEl>
                                          <p:spTgt spid="621571">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215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21571">
                                            <p:txEl>
                                              <p:pRg st="12" end="12"/>
                                            </p:txEl>
                                          </p:spTgt>
                                        </p:tgtEl>
                                        <p:attrNameLst>
                                          <p:attrName>style.visibility</p:attrName>
                                        </p:attrNameLst>
                                      </p:cBhvr>
                                      <p:to>
                                        <p:strVal val="visible"/>
                                      </p:to>
                                    </p:set>
                                    <p:anim calcmode="lin" valueType="num">
                                      <p:cBhvr additive="base">
                                        <p:cTn id="45" dur="500" fill="hold"/>
                                        <p:tgtEl>
                                          <p:spTgt spid="621571">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215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67891C30-C2AB-1647-C811-0867FF403C86}"/>
              </a:ext>
            </a:extLst>
          </p:cNvPr>
          <p:cNvSpPr>
            <a:spLocks noGrp="1" noChangeArrowheads="1"/>
          </p:cNvSpPr>
          <p:nvPr>
            <p:ph type="title"/>
          </p:nvPr>
        </p:nvSpPr>
        <p:spPr/>
        <p:txBody>
          <a:bodyPr/>
          <a:lstStyle/>
          <a:p>
            <a:pPr eaLnBrk="1" fontAlgn="auto" hangingPunct="1">
              <a:spcAft>
                <a:spcPts val="0"/>
              </a:spcAft>
              <a:defRPr/>
            </a:pPr>
            <a:r>
              <a:rPr lang="en-US" altLang="fa-IR" b="1" dirty="0"/>
              <a:t>Cognitive Deficits and D&amp;A</a:t>
            </a:r>
          </a:p>
        </p:txBody>
      </p:sp>
      <p:sp>
        <p:nvSpPr>
          <p:cNvPr id="348163" name="Rectangle 3">
            <a:extLst>
              <a:ext uri="{FF2B5EF4-FFF2-40B4-BE49-F238E27FC236}">
                <a16:creationId xmlns:a16="http://schemas.microsoft.com/office/drawing/2014/main" id="{89BD80D3-3E8E-20EA-49FA-DB2D57345A26}"/>
              </a:ext>
            </a:extLst>
          </p:cNvPr>
          <p:cNvSpPr>
            <a:spLocks noGrp="1" noChangeArrowheads="1"/>
          </p:cNvSpPr>
          <p:nvPr>
            <p:ph idx="1"/>
          </p:nvPr>
        </p:nvSpPr>
        <p:spPr>
          <a:xfrm>
            <a:off x="1182688" y="2017713"/>
            <a:ext cx="7772400" cy="4514850"/>
          </a:xfrm>
        </p:spPr>
        <p:txBody>
          <a:bodyPr/>
          <a:lstStyle/>
          <a:p>
            <a:pPr algn="l" rtl="0" eaLnBrk="1" hangingPunct="1">
              <a:buClr>
                <a:schemeClr val="tx2"/>
              </a:buClr>
            </a:pPr>
            <a:r>
              <a:rPr lang="en-US" altLang="fa-IR" b="1">
                <a:solidFill>
                  <a:srgbClr val="CC0000"/>
                </a:solidFill>
              </a:rPr>
              <a:t>Memory</a:t>
            </a:r>
            <a:r>
              <a:rPr lang="en-US" altLang="fa-IR" b="1"/>
              <a:t> problems – short-term loss</a:t>
            </a:r>
          </a:p>
          <a:p>
            <a:pPr algn="l" rtl="0" eaLnBrk="1" hangingPunct="1">
              <a:buClr>
                <a:schemeClr val="tx2"/>
              </a:buClr>
            </a:pPr>
            <a:r>
              <a:rPr lang="en-US" altLang="fa-IR" b="1"/>
              <a:t>Impaired </a:t>
            </a:r>
            <a:r>
              <a:rPr lang="en-US" altLang="fa-IR" b="1">
                <a:solidFill>
                  <a:srgbClr val="CC0000"/>
                </a:solidFill>
              </a:rPr>
              <a:t>abstraction</a:t>
            </a:r>
          </a:p>
          <a:p>
            <a:pPr algn="l" rtl="0" eaLnBrk="1" hangingPunct="1">
              <a:buClr>
                <a:schemeClr val="tx2"/>
              </a:buClr>
            </a:pPr>
            <a:r>
              <a:rPr lang="en-US" altLang="fa-IR" b="1"/>
              <a:t>Perseveration using </a:t>
            </a:r>
            <a:r>
              <a:rPr lang="en-US" altLang="fa-IR" b="1">
                <a:solidFill>
                  <a:srgbClr val="CC0000"/>
                </a:solidFill>
              </a:rPr>
              <a:t>failed problem-solving strategies</a:t>
            </a:r>
          </a:p>
          <a:p>
            <a:pPr algn="l" rtl="0" eaLnBrk="1" hangingPunct="1">
              <a:buClr>
                <a:schemeClr val="tx2"/>
              </a:buClr>
            </a:pPr>
            <a:r>
              <a:rPr lang="en-US" altLang="fa-IR" b="1"/>
              <a:t>Loss of </a:t>
            </a:r>
            <a:r>
              <a:rPr lang="en-US" altLang="fa-IR" b="1">
                <a:solidFill>
                  <a:srgbClr val="CC0000"/>
                </a:solidFill>
              </a:rPr>
              <a:t>impulse</a:t>
            </a:r>
            <a:r>
              <a:rPr lang="en-US" altLang="fa-IR" b="1"/>
              <a:t> control</a:t>
            </a:r>
          </a:p>
          <a:p>
            <a:pPr algn="l" rtl="0" eaLnBrk="1" hangingPunct="1">
              <a:buClr>
                <a:schemeClr val="tx2"/>
              </a:buClr>
              <a:buFont typeface="Wingdings" panose="05000000000000000000" pitchFamily="2" charset="2"/>
              <a:buNone/>
            </a:pPr>
            <a:r>
              <a:rPr lang="en-US" altLang="fa-IR" b="1">
                <a:solidFill>
                  <a:srgbClr val="CC0000"/>
                </a:solidFill>
              </a:rPr>
              <a:t>These deficits are similar to </a:t>
            </a:r>
          </a:p>
          <a:p>
            <a:pPr algn="l" rtl="0" eaLnBrk="1" hangingPunct="1">
              <a:buClr>
                <a:schemeClr val="tx2"/>
              </a:buClr>
              <a:buFont typeface="Wingdings" panose="05000000000000000000" pitchFamily="2" charset="2"/>
              <a:buNone/>
            </a:pPr>
            <a:r>
              <a:rPr lang="en-US" altLang="fa-IR" b="1">
                <a:solidFill>
                  <a:srgbClr val="CC0000"/>
                </a:solidFill>
              </a:rPr>
              <a:t>those with brain damage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fade">
                                      <p:cBhvr>
                                        <p:cTn id="7" dur="768" decel="100000"/>
                                        <p:tgtEl>
                                          <p:spTgt spid="348162"/>
                                        </p:tgtEl>
                                      </p:cBhvr>
                                    </p:animEffect>
                                    <p:animScale>
                                      <p:cBhvr>
                                        <p:cTn id="8" dur="768" decel="100000"/>
                                        <p:tgtEl>
                                          <p:spTgt spid="348162"/>
                                        </p:tgtEl>
                                      </p:cBhvr>
                                      <p:from x="10000" y="10000"/>
                                      <p:to x="200000" y="450000"/>
                                    </p:animScale>
                                    <p:animScale>
                                      <p:cBhvr>
                                        <p:cTn id="9" dur="1230" accel="100000" fill="hold">
                                          <p:stCondLst>
                                            <p:cond delay="768"/>
                                          </p:stCondLst>
                                        </p:cTn>
                                        <p:tgtEl>
                                          <p:spTgt spid="348162"/>
                                        </p:tgtEl>
                                      </p:cBhvr>
                                      <p:from x="200000" y="450000"/>
                                      <p:to x="100000" y="100000"/>
                                    </p:animScale>
                                    <p:set>
                                      <p:cBhvr>
                                        <p:cTn id="10" dur="768" fill="hold"/>
                                        <p:tgtEl>
                                          <p:spTgt spid="348162"/>
                                        </p:tgtEl>
                                        <p:attrNameLst>
                                          <p:attrName>ppt_x</p:attrName>
                                        </p:attrNameLst>
                                      </p:cBhvr>
                                      <p:to>
                                        <p:strVal val="(0.5)"/>
                                      </p:to>
                                    </p:set>
                                    <p:anim from="(0.5)" to="(#ppt_x)" calcmode="lin" valueType="num">
                                      <p:cBhvr>
                                        <p:cTn id="11" dur="1230" accel="100000" fill="hold">
                                          <p:stCondLst>
                                            <p:cond delay="768"/>
                                          </p:stCondLst>
                                        </p:cTn>
                                        <p:tgtEl>
                                          <p:spTgt spid="348162"/>
                                        </p:tgtEl>
                                        <p:attrNameLst>
                                          <p:attrName>ppt_x</p:attrName>
                                        </p:attrNameLst>
                                      </p:cBhvr>
                                    </p:anim>
                                    <p:set>
                                      <p:cBhvr>
                                        <p:cTn id="12" dur="768" fill="hold"/>
                                        <p:tgtEl>
                                          <p:spTgt spid="348162"/>
                                        </p:tgtEl>
                                        <p:attrNameLst>
                                          <p:attrName>ppt_y</p:attrName>
                                        </p:attrNameLst>
                                      </p:cBhvr>
                                      <p:to>
                                        <p:strVal val="(#ppt_y+0.4)"/>
                                      </p:to>
                                    </p:set>
                                    <p:anim from="(#ppt_y+0.4)" to="(#ppt_y)" calcmode="lin" valueType="num">
                                      <p:cBhvr>
                                        <p:cTn id="13" dur="1230" accel="100000" fill="hold">
                                          <p:stCondLst>
                                            <p:cond delay="768"/>
                                          </p:stCondLst>
                                        </p:cTn>
                                        <p:tgtEl>
                                          <p:spTgt spid="3481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48163">
                                            <p:txEl>
                                              <p:pRg st="0" end="0"/>
                                            </p:txEl>
                                          </p:spTgt>
                                        </p:tgtEl>
                                        <p:attrNameLst>
                                          <p:attrName>style.visibility</p:attrName>
                                        </p:attrNameLst>
                                      </p:cBhvr>
                                      <p:to>
                                        <p:strVal val="visible"/>
                                      </p:to>
                                    </p:set>
                                    <p:anim calcmode="lin" valueType="num">
                                      <p:cBhvr>
                                        <p:cTn id="18" dur="500" fill="hold"/>
                                        <p:tgtEl>
                                          <p:spTgt spid="34816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4816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4816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48163">
                                            <p:txEl>
                                              <p:pRg st="1" end="1"/>
                                            </p:txEl>
                                          </p:spTgt>
                                        </p:tgtEl>
                                        <p:attrNameLst>
                                          <p:attrName>style.visibility</p:attrName>
                                        </p:attrNameLst>
                                      </p:cBhvr>
                                      <p:to>
                                        <p:strVal val="visible"/>
                                      </p:to>
                                    </p:set>
                                    <p:anim calcmode="lin" valueType="num">
                                      <p:cBhvr>
                                        <p:cTn id="25" dur="500" fill="hold"/>
                                        <p:tgtEl>
                                          <p:spTgt spid="34816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4816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4816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48163">
                                            <p:txEl>
                                              <p:pRg st="2" end="2"/>
                                            </p:txEl>
                                          </p:spTgt>
                                        </p:tgtEl>
                                        <p:attrNameLst>
                                          <p:attrName>style.visibility</p:attrName>
                                        </p:attrNameLst>
                                      </p:cBhvr>
                                      <p:to>
                                        <p:strVal val="visible"/>
                                      </p:to>
                                    </p:set>
                                    <p:anim calcmode="lin" valueType="num">
                                      <p:cBhvr>
                                        <p:cTn id="32" dur="500" fill="hold"/>
                                        <p:tgtEl>
                                          <p:spTgt spid="34816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4816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4816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8163">
                                            <p:txEl>
                                              <p:pRg st="3" end="3"/>
                                            </p:txEl>
                                          </p:spTgt>
                                        </p:tgtEl>
                                        <p:attrNameLst>
                                          <p:attrName>style.visibility</p:attrName>
                                        </p:attrNameLst>
                                      </p:cBhvr>
                                      <p:to>
                                        <p:strVal val="visible"/>
                                      </p:to>
                                    </p:set>
                                    <p:anim calcmode="lin" valueType="num">
                                      <p:cBhvr>
                                        <p:cTn id="39" dur="500" fill="hold"/>
                                        <p:tgtEl>
                                          <p:spTgt spid="34816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4816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48163">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48163">
                                            <p:txEl>
                                              <p:pRg st="4" end="4"/>
                                            </p:txEl>
                                          </p:spTgt>
                                        </p:tgtEl>
                                        <p:attrNameLst>
                                          <p:attrName>style.visibility</p:attrName>
                                        </p:attrNameLst>
                                      </p:cBhvr>
                                      <p:to>
                                        <p:strVal val="visible"/>
                                      </p:to>
                                    </p:set>
                                    <p:anim calcmode="lin" valueType="num">
                                      <p:cBhvr>
                                        <p:cTn id="46" dur="500" fill="hold"/>
                                        <p:tgtEl>
                                          <p:spTgt spid="34816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4816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48163">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48163">
                                            <p:txEl>
                                              <p:pRg st="5" end="5"/>
                                            </p:txEl>
                                          </p:spTgt>
                                        </p:tgtEl>
                                        <p:attrNameLst>
                                          <p:attrName>style.visibility</p:attrName>
                                        </p:attrNameLst>
                                      </p:cBhvr>
                                      <p:to>
                                        <p:strVal val="visible"/>
                                      </p:to>
                                    </p:set>
                                    <p:anim calcmode="lin" valueType="num">
                                      <p:cBhvr>
                                        <p:cTn id="53" dur="500" fill="hold"/>
                                        <p:tgtEl>
                                          <p:spTgt spid="34816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48163">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348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p:bldP spid="3481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FB20F26-6546-04D8-E756-71C5EE9ABB72}"/>
              </a:ext>
            </a:extLst>
          </p:cNvPr>
          <p:cNvSpPr>
            <a:spLocks noGrp="1"/>
          </p:cNvSpPr>
          <p:nvPr>
            <p:ph type="title"/>
          </p:nvPr>
        </p:nvSpPr>
        <p:spPr/>
        <p:txBody>
          <a:bodyPr/>
          <a:lstStyle/>
          <a:p>
            <a:pPr eaLnBrk="1" fontAlgn="auto" hangingPunct="1">
              <a:spcAft>
                <a:spcPts val="0"/>
              </a:spcAft>
              <a:defRPr/>
            </a:pPr>
            <a:r>
              <a:rPr lang="en-US" altLang="fa-IR"/>
              <a:t>Question 3	</a:t>
            </a:r>
          </a:p>
        </p:txBody>
      </p:sp>
      <p:sp>
        <p:nvSpPr>
          <p:cNvPr id="53251" name="Content Placeholder 2">
            <a:extLst>
              <a:ext uri="{FF2B5EF4-FFF2-40B4-BE49-F238E27FC236}">
                <a16:creationId xmlns:a16="http://schemas.microsoft.com/office/drawing/2014/main" id="{6F7F5ABE-3F4F-2799-90E6-3F6A8EF1BAB9}"/>
              </a:ext>
            </a:extLst>
          </p:cNvPr>
          <p:cNvSpPr>
            <a:spLocks noGrp="1" noChangeArrowheads="1"/>
          </p:cNvSpPr>
          <p:nvPr>
            <p:ph idx="1"/>
          </p:nvPr>
        </p:nvSpPr>
        <p:spPr/>
        <p:txBody>
          <a:bodyPr/>
          <a:lstStyle/>
          <a:p>
            <a:pPr algn="l" rtl="0" eaLnBrk="1" hangingPunct="1">
              <a:buFont typeface="Wingdings" panose="05000000000000000000" pitchFamily="2" charset="2"/>
              <a:buNone/>
            </a:pPr>
            <a:r>
              <a:rPr lang="en-US" altLang="fa-IR">
                <a:solidFill>
                  <a:srgbClr val="000099"/>
                </a:solidFill>
              </a:rPr>
              <a:t>3. What is it that makes addicted people like drugs and alcohol so much?</a:t>
            </a:r>
          </a:p>
          <a:p>
            <a:pPr eaLnBrk="1" hangingPunct="1">
              <a:buFont typeface="Wingdings" panose="05000000000000000000" pitchFamily="2" charset="2"/>
              <a:buNone/>
            </a:pPr>
            <a:endParaRPr lang="en-US" altLang="fa-IR"/>
          </a:p>
          <a:p>
            <a:pPr eaLnBrk="1" hangingPunct="1">
              <a:buFont typeface="Wingdings" panose="05000000000000000000" pitchFamily="2" charset="2"/>
              <a:buNone/>
            </a:pPr>
            <a:endParaRPr lang="en-US" altLang="fa-I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AutoShape 15">
            <a:extLst>
              <a:ext uri="{FF2B5EF4-FFF2-40B4-BE49-F238E27FC236}">
                <a16:creationId xmlns:a16="http://schemas.microsoft.com/office/drawing/2014/main" id="{3278F1FC-7F1A-BA8A-9E1C-387A079AA01F}"/>
              </a:ext>
            </a:extLst>
          </p:cNvPr>
          <p:cNvSpPr>
            <a:spLocks noChangeArrowheads="1"/>
          </p:cNvSpPr>
          <p:nvPr/>
        </p:nvSpPr>
        <p:spPr bwMode="auto">
          <a:xfrm>
            <a:off x="2473325" y="1412875"/>
            <a:ext cx="4092575" cy="752475"/>
          </a:xfrm>
          <a:prstGeom prst="flowChartTerminator">
            <a:avLst/>
          </a:prstGeom>
          <a:solidFill>
            <a:srgbClr val="DDBF75"/>
          </a:solidFill>
          <a:ln w="28575">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4275" name="AutoShape 2">
            <a:extLst>
              <a:ext uri="{FF2B5EF4-FFF2-40B4-BE49-F238E27FC236}">
                <a16:creationId xmlns:a16="http://schemas.microsoft.com/office/drawing/2014/main" id="{83D0B1D7-C25D-BBDB-D02D-26F6B1F726FB}"/>
              </a:ext>
            </a:extLst>
          </p:cNvPr>
          <p:cNvSpPr>
            <a:spLocks noChangeArrowheads="1"/>
          </p:cNvSpPr>
          <p:nvPr/>
        </p:nvSpPr>
        <p:spPr bwMode="auto">
          <a:xfrm>
            <a:off x="246063" y="4281488"/>
            <a:ext cx="8636000" cy="2336800"/>
          </a:xfrm>
          <a:prstGeom prst="flowChartProcess">
            <a:avLst/>
          </a:prstGeom>
          <a:solidFill>
            <a:srgbClr val="DDBF75"/>
          </a:solidFill>
          <a:ln w="57150" cmpd="thinThick">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4276" name="AutoShape 4">
            <a:extLst>
              <a:ext uri="{FF2B5EF4-FFF2-40B4-BE49-F238E27FC236}">
                <a16:creationId xmlns:a16="http://schemas.microsoft.com/office/drawing/2014/main" id="{722CAE0E-7FA7-B39B-C9F5-C5C4A0FC626A}"/>
              </a:ext>
            </a:extLst>
          </p:cNvPr>
          <p:cNvSpPr>
            <a:spLocks noChangeArrowheads="1"/>
          </p:cNvSpPr>
          <p:nvPr/>
        </p:nvSpPr>
        <p:spPr bwMode="auto">
          <a:xfrm>
            <a:off x="2454275" y="2278063"/>
            <a:ext cx="4152900" cy="1873250"/>
          </a:xfrm>
          <a:prstGeom prst="upDownArrowCallout">
            <a:avLst>
              <a:gd name="adj1" fmla="val 55424"/>
              <a:gd name="adj2" fmla="val 55424"/>
              <a:gd name="adj3" fmla="val 12500"/>
              <a:gd name="adj4" fmla="val 50000"/>
            </a:avLst>
          </a:prstGeom>
          <a:solidFill>
            <a:srgbClr val="DDBF75"/>
          </a:solidFill>
          <a:ln w="38100" cmpd="dbl">
            <a:solidFill>
              <a:srgbClr val="A80000"/>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4277" name="Text Box 7">
            <a:extLst>
              <a:ext uri="{FF2B5EF4-FFF2-40B4-BE49-F238E27FC236}">
                <a16:creationId xmlns:a16="http://schemas.microsoft.com/office/drawing/2014/main" id="{F5049611-7EF7-FE59-6381-BF4452852896}"/>
              </a:ext>
            </a:extLst>
          </p:cNvPr>
          <p:cNvSpPr txBox="1">
            <a:spLocks noChangeArrowheads="1"/>
          </p:cNvSpPr>
          <p:nvPr/>
        </p:nvSpPr>
        <p:spPr bwMode="auto">
          <a:xfrm>
            <a:off x="2817813" y="1487488"/>
            <a:ext cx="3381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a:latin typeface="Arial Unicode MS" pitchFamily="34" charset="-128"/>
              </a:rPr>
              <a:t>Alcohol</a:t>
            </a:r>
          </a:p>
        </p:txBody>
      </p:sp>
      <p:sp>
        <p:nvSpPr>
          <p:cNvPr id="54278" name="Text Box 8">
            <a:extLst>
              <a:ext uri="{FF2B5EF4-FFF2-40B4-BE49-F238E27FC236}">
                <a16:creationId xmlns:a16="http://schemas.microsoft.com/office/drawing/2014/main" id="{6ACE6D3F-8F75-B7D8-AC9C-3D1A7CB7F16D}"/>
              </a:ext>
            </a:extLst>
          </p:cNvPr>
          <p:cNvSpPr txBox="1">
            <a:spLocks noChangeArrowheads="1"/>
          </p:cNvSpPr>
          <p:nvPr/>
        </p:nvSpPr>
        <p:spPr bwMode="auto">
          <a:xfrm>
            <a:off x="2181225" y="2744788"/>
            <a:ext cx="4514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20000"/>
              </a:spcBef>
              <a:buClrTx/>
              <a:buSzTx/>
              <a:buFontTx/>
              <a:buNone/>
            </a:pPr>
            <a:r>
              <a:rPr lang="en-US" altLang="fa-IR" sz="2800" b="1" i="1">
                <a:latin typeface="Arial Unicode MS" pitchFamily="34" charset="-128"/>
              </a:rPr>
              <a:t>Class of Drug:</a:t>
            </a:r>
          </a:p>
          <a:p>
            <a:pPr algn="ctr" rtl="0" eaLnBrk="1" hangingPunct="1">
              <a:lnSpc>
                <a:spcPct val="80000"/>
              </a:lnSpc>
              <a:spcBef>
                <a:spcPct val="20000"/>
              </a:spcBef>
              <a:buClrTx/>
              <a:buSzTx/>
              <a:buFontTx/>
              <a:buNone/>
            </a:pPr>
            <a:r>
              <a:rPr lang="en-US" altLang="fa-IR" sz="2800" b="1">
                <a:solidFill>
                  <a:srgbClr val="A80000"/>
                </a:solidFill>
                <a:latin typeface="Arial Unicode MS" pitchFamily="34" charset="-128"/>
              </a:rPr>
              <a:t>Sedatives-Hypnotics</a:t>
            </a:r>
          </a:p>
        </p:txBody>
      </p:sp>
      <p:sp>
        <p:nvSpPr>
          <p:cNvPr id="54279" name="Text Box 9">
            <a:extLst>
              <a:ext uri="{FF2B5EF4-FFF2-40B4-BE49-F238E27FC236}">
                <a16:creationId xmlns:a16="http://schemas.microsoft.com/office/drawing/2014/main" id="{D2D59072-6720-9CBD-12B7-03FFFF3DBCB8}"/>
              </a:ext>
            </a:extLst>
          </p:cNvPr>
          <p:cNvSpPr txBox="1">
            <a:spLocks noChangeArrowheads="1"/>
          </p:cNvSpPr>
          <p:nvPr/>
        </p:nvSpPr>
        <p:spPr bwMode="auto">
          <a:xfrm>
            <a:off x="320675" y="4835525"/>
            <a:ext cx="41513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Detoxification</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Fetal Alcohol</a:t>
            </a:r>
            <a:br>
              <a:rPr lang="en-US" altLang="fa-IR" sz="2800">
                <a:latin typeface="Arial Unicode MS" pitchFamily="34" charset="-128"/>
              </a:rPr>
            </a:br>
            <a:r>
              <a:rPr lang="en-US" altLang="fa-IR" sz="2800">
                <a:latin typeface="Arial Unicode MS" pitchFamily="34" charset="-128"/>
              </a:rPr>
              <a:t>Syndrome (FAS)</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Loss of Judgment</a:t>
            </a:r>
          </a:p>
        </p:txBody>
      </p:sp>
      <p:sp>
        <p:nvSpPr>
          <p:cNvPr id="54280" name="Text Box 10">
            <a:extLst>
              <a:ext uri="{FF2B5EF4-FFF2-40B4-BE49-F238E27FC236}">
                <a16:creationId xmlns:a16="http://schemas.microsoft.com/office/drawing/2014/main" id="{77B0372C-75BA-CE40-0A7F-928869A7E642}"/>
              </a:ext>
            </a:extLst>
          </p:cNvPr>
          <p:cNvSpPr txBox="1">
            <a:spLocks noChangeArrowheads="1"/>
          </p:cNvSpPr>
          <p:nvPr/>
        </p:nvSpPr>
        <p:spPr bwMode="auto">
          <a:xfrm>
            <a:off x="4610100" y="4818063"/>
            <a:ext cx="4195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Suicide/Homicide </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DWI/DUI Concerns</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Poly-drug Use</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Legality Issues</a:t>
            </a:r>
          </a:p>
        </p:txBody>
      </p:sp>
      <p:sp>
        <p:nvSpPr>
          <p:cNvPr id="54281" name="Text Box 11">
            <a:extLst>
              <a:ext uri="{FF2B5EF4-FFF2-40B4-BE49-F238E27FC236}">
                <a16:creationId xmlns:a16="http://schemas.microsoft.com/office/drawing/2014/main" id="{2189AF1B-EE78-0F90-2486-518C61E22ECC}"/>
              </a:ext>
            </a:extLst>
          </p:cNvPr>
          <p:cNvSpPr txBox="1">
            <a:spLocks noChangeArrowheads="1"/>
          </p:cNvSpPr>
          <p:nvPr/>
        </p:nvSpPr>
        <p:spPr bwMode="auto">
          <a:xfrm>
            <a:off x="2324100" y="434181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800" b="1" u="sng">
                <a:solidFill>
                  <a:srgbClr val="A80000"/>
                </a:solidFill>
                <a:latin typeface="Arial Unicode MS" pitchFamily="34" charset="-128"/>
              </a:rPr>
              <a:t>Related Issues:</a:t>
            </a:r>
          </a:p>
        </p:txBody>
      </p:sp>
      <p:sp>
        <p:nvSpPr>
          <p:cNvPr id="4108" name="Rectangle 3">
            <a:extLst>
              <a:ext uri="{FF2B5EF4-FFF2-40B4-BE49-F238E27FC236}">
                <a16:creationId xmlns:a16="http://schemas.microsoft.com/office/drawing/2014/main" id="{38008924-9C42-24E8-63D3-1D7F34ECC003}"/>
              </a:ext>
            </a:extLst>
          </p:cNvPr>
          <p:cNvSpPr>
            <a:spLocks noGrp="1" noChangeArrowheads="1"/>
          </p:cNvSpPr>
          <p:nvPr>
            <p:ph type="title"/>
          </p:nvPr>
        </p:nvSpPr>
        <p:spPr>
          <a:xfrm>
            <a:off x="887413" y="168275"/>
            <a:ext cx="7772400" cy="1050925"/>
          </a:xfrm>
        </p:spPr>
        <p:txBody>
          <a:bodyPr/>
          <a:lstStyle/>
          <a:p>
            <a:pPr eaLnBrk="1" fontAlgn="auto" hangingPunct="1">
              <a:spcAft>
                <a:spcPts val="0"/>
              </a:spcAft>
              <a:defRPr/>
            </a:pPr>
            <a:r>
              <a:rPr lang="en-US" altLang="fa-IR" b="1" dirty="0">
                <a:solidFill>
                  <a:srgbClr val="CC0000"/>
                </a:solidFill>
              </a:rPr>
              <a:t>Commonly Abused Drugs</a:t>
            </a:r>
          </a:p>
        </p:txBody>
      </p:sp>
      <p:grpSp>
        <p:nvGrpSpPr>
          <p:cNvPr id="54283" name="Group 23">
            <a:extLst>
              <a:ext uri="{FF2B5EF4-FFF2-40B4-BE49-F238E27FC236}">
                <a16:creationId xmlns:a16="http://schemas.microsoft.com/office/drawing/2014/main" id="{64A2F088-C8BA-6229-F58B-33EA2C4A3A12}"/>
              </a:ext>
            </a:extLst>
          </p:cNvPr>
          <p:cNvGrpSpPr>
            <a:grpSpLocks noChangeAspect="1"/>
          </p:cNvGrpSpPr>
          <p:nvPr/>
        </p:nvGrpSpPr>
        <p:grpSpPr bwMode="auto">
          <a:xfrm>
            <a:off x="311150" y="1219200"/>
            <a:ext cx="1974850" cy="2974975"/>
            <a:chOff x="3024" y="1032"/>
            <a:chExt cx="1960" cy="2952"/>
          </a:xfrm>
        </p:grpSpPr>
        <p:graphicFrame>
          <p:nvGraphicFramePr>
            <p:cNvPr id="54287" name="Object 24">
              <a:extLst>
                <a:ext uri="{FF2B5EF4-FFF2-40B4-BE49-F238E27FC236}">
                  <a16:creationId xmlns:a16="http://schemas.microsoft.com/office/drawing/2014/main" id="{15B4F602-8FE4-B8C3-4883-BCDB24AB7FD6}"/>
                </a:ext>
              </a:extLst>
            </p:cNvPr>
            <p:cNvGraphicFramePr>
              <a:graphicFrameLocks noChangeAspect="1"/>
            </p:cNvGraphicFramePr>
            <p:nvPr/>
          </p:nvGraphicFramePr>
          <p:xfrm>
            <a:off x="3057" y="1060"/>
            <a:ext cx="1910" cy="2902"/>
          </p:xfrm>
          <a:graphic>
            <a:graphicData uri="http://schemas.openxmlformats.org/presentationml/2006/ole">
              <mc:AlternateContent xmlns:mc="http://schemas.openxmlformats.org/markup-compatibility/2006">
                <mc:Choice xmlns:v="urn:schemas-microsoft-com:vml" Requires="v">
                  <p:oleObj name="Clip" r:id="rId3" imgW="1190476" imgH="1809524" progId="MS_ClipArt_Gallery.2">
                    <p:embed/>
                  </p:oleObj>
                </mc:Choice>
                <mc:Fallback>
                  <p:oleObj name="Clip" r:id="rId3" imgW="1190476" imgH="1809524" progId="MS_ClipArt_Gallery.2">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 y="1060"/>
                          <a:ext cx="1910" cy="2902"/>
                        </a:xfrm>
                        <a:prstGeom prst="rect">
                          <a:avLst/>
                        </a:prstGeom>
                        <a:noFill/>
                        <a:ln w="9525">
                          <a:solidFill>
                            <a:srgbClr val="A8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8" name="Rectangle 25">
              <a:extLst>
                <a:ext uri="{FF2B5EF4-FFF2-40B4-BE49-F238E27FC236}">
                  <a16:creationId xmlns:a16="http://schemas.microsoft.com/office/drawing/2014/main" id="{3B02DCD8-EE4D-993B-A380-CFC89FB1F575}"/>
                </a:ext>
              </a:extLst>
            </p:cNvPr>
            <p:cNvSpPr>
              <a:spLocks noChangeAspect="1" noChangeArrowheads="1"/>
            </p:cNvSpPr>
            <p:nvPr/>
          </p:nvSpPr>
          <p:spPr bwMode="auto">
            <a:xfrm>
              <a:off x="3024" y="1032"/>
              <a:ext cx="1960" cy="2952"/>
            </a:xfrm>
            <a:prstGeom prst="rect">
              <a:avLst/>
            </a:prstGeom>
            <a:noFill/>
            <a:ln w="9525">
              <a:solidFill>
                <a:srgbClr val="A8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grpSp>
      <p:grpSp>
        <p:nvGrpSpPr>
          <p:cNvPr id="54284" name="Group 26">
            <a:extLst>
              <a:ext uri="{FF2B5EF4-FFF2-40B4-BE49-F238E27FC236}">
                <a16:creationId xmlns:a16="http://schemas.microsoft.com/office/drawing/2014/main" id="{52760995-BBCD-9236-C947-78D8BEAE210F}"/>
              </a:ext>
            </a:extLst>
          </p:cNvPr>
          <p:cNvGrpSpPr>
            <a:grpSpLocks noChangeAspect="1"/>
          </p:cNvGrpSpPr>
          <p:nvPr/>
        </p:nvGrpSpPr>
        <p:grpSpPr bwMode="auto">
          <a:xfrm>
            <a:off x="6826250" y="1219200"/>
            <a:ext cx="1974850" cy="2974975"/>
            <a:chOff x="3024" y="1032"/>
            <a:chExt cx="1960" cy="2952"/>
          </a:xfrm>
        </p:grpSpPr>
        <p:graphicFrame>
          <p:nvGraphicFramePr>
            <p:cNvPr id="54285" name="Object 27">
              <a:extLst>
                <a:ext uri="{FF2B5EF4-FFF2-40B4-BE49-F238E27FC236}">
                  <a16:creationId xmlns:a16="http://schemas.microsoft.com/office/drawing/2014/main" id="{24CAF0A5-688D-4B89-651C-9AE420D4E53D}"/>
                </a:ext>
              </a:extLst>
            </p:cNvPr>
            <p:cNvGraphicFramePr>
              <a:graphicFrameLocks noChangeAspect="1"/>
            </p:cNvGraphicFramePr>
            <p:nvPr/>
          </p:nvGraphicFramePr>
          <p:xfrm>
            <a:off x="3057" y="1060"/>
            <a:ext cx="1910" cy="2902"/>
          </p:xfrm>
          <a:graphic>
            <a:graphicData uri="http://schemas.openxmlformats.org/presentationml/2006/ole">
              <mc:AlternateContent xmlns:mc="http://schemas.openxmlformats.org/markup-compatibility/2006">
                <mc:Choice xmlns:v="urn:schemas-microsoft-com:vml" Requires="v">
                  <p:oleObj name="Clip" r:id="rId5" imgW="1190476" imgH="1809524" progId="MS_ClipArt_Gallery.2">
                    <p:embed/>
                  </p:oleObj>
                </mc:Choice>
                <mc:Fallback>
                  <p:oleObj name="Clip" r:id="rId5" imgW="1190476" imgH="1809524" progId="MS_ClipArt_Gallery.2">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 y="1060"/>
                          <a:ext cx="1910" cy="2902"/>
                        </a:xfrm>
                        <a:prstGeom prst="rect">
                          <a:avLst/>
                        </a:prstGeom>
                        <a:noFill/>
                        <a:ln w="9525">
                          <a:solidFill>
                            <a:srgbClr val="A8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6" name="Rectangle 28">
              <a:extLst>
                <a:ext uri="{FF2B5EF4-FFF2-40B4-BE49-F238E27FC236}">
                  <a16:creationId xmlns:a16="http://schemas.microsoft.com/office/drawing/2014/main" id="{B1AA8481-7682-A47B-E79D-ACDFB8420516}"/>
                </a:ext>
              </a:extLst>
            </p:cNvPr>
            <p:cNvSpPr>
              <a:spLocks noChangeAspect="1" noChangeArrowheads="1"/>
            </p:cNvSpPr>
            <p:nvPr/>
          </p:nvSpPr>
          <p:spPr bwMode="auto">
            <a:xfrm>
              <a:off x="3024" y="1032"/>
              <a:ext cx="1960" cy="2952"/>
            </a:xfrm>
            <a:prstGeom prst="rect">
              <a:avLst/>
            </a:prstGeom>
            <a:noFill/>
            <a:ln w="9525">
              <a:solidFill>
                <a:srgbClr val="A8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13" descr="Mariju3">
            <a:extLst>
              <a:ext uri="{FF2B5EF4-FFF2-40B4-BE49-F238E27FC236}">
                <a16:creationId xmlns:a16="http://schemas.microsoft.com/office/drawing/2014/main" id="{A6942E3B-6B4B-F8EC-7690-17BAA1249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AutoShape 2">
            <a:extLst>
              <a:ext uri="{FF2B5EF4-FFF2-40B4-BE49-F238E27FC236}">
                <a16:creationId xmlns:a16="http://schemas.microsoft.com/office/drawing/2014/main" id="{92095C10-B9B3-E0D0-A994-B1F3E240FDAC}"/>
              </a:ext>
            </a:extLst>
          </p:cNvPr>
          <p:cNvSpPr>
            <a:spLocks noChangeArrowheads="1"/>
          </p:cNvSpPr>
          <p:nvPr/>
        </p:nvSpPr>
        <p:spPr bwMode="auto">
          <a:xfrm>
            <a:off x="246063" y="4281488"/>
            <a:ext cx="8636000" cy="2336800"/>
          </a:xfrm>
          <a:prstGeom prst="flowChartProcess">
            <a:avLst/>
          </a:prstGeom>
          <a:solidFill>
            <a:srgbClr val="DDBF75"/>
          </a:solidFill>
          <a:ln w="57150" cmpd="thinThick">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35844" name="Rectangle 3">
            <a:extLst>
              <a:ext uri="{FF2B5EF4-FFF2-40B4-BE49-F238E27FC236}">
                <a16:creationId xmlns:a16="http://schemas.microsoft.com/office/drawing/2014/main" id="{5E73E589-AE84-B48D-21B3-9DD23FB5E03F}"/>
              </a:ext>
            </a:extLst>
          </p:cNvPr>
          <p:cNvSpPr>
            <a:spLocks noGrp="1" noChangeArrowheads="1"/>
          </p:cNvSpPr>
          <p:nvPr>
            <p:ph type="title"/>
          </p:nvPr>
        </p:nvSpPr>
        <p:spPr>
          <a:xfrm>
            <a:off x="646113" y="285750"/>
            <a:ext cx="7772400" cy="1050925"/>
          </a:xfrm>
        </p:spPr>
        <p:txBody>
          <a:bodyPr/>
          <a:lstStyle/>
          <a:p>
            <a:pPr algn="ctr" eaLnBrk="1" fontAlgn="auto" hangingPunct="1">
              <a:spcAft>
                <a:spcPts val="0"/>
              </a:spcAft>
              <a:defRPr/>
            </a:pPr>
            <a:r>
              <a:rPr lang="en-US" altLang="fa-IR" b="1">
                <a:solidFill>
                  <a:srgbClr val="CC0000"/>
                </a:solidFill>
              </a:rPr>
              <a:t>Commonly Abused Drugs</a:t>
            </a:r>
          </a:p>
        </p:txBody>
      </p:sp>
      <p:sp>
        <p:nvSpPr>
          <p:cNvPr id="56325" name="AutoShape 4">
            <a:extLst>
              <a:ext uri="{FF2B5EF4-FFF2-40B4-BE49-F238E27FC236}">
                <a16:creationId xmlns:a16="http://schemas.microsoft.com/office/drawing/2014/main" id="{A7FC4DDD-B837-60A0-D267-8FF3EA73E231}"/>
              </a:ext>
            </a:extLst>
          </p:cNvPr>
          <p:cNvSpPr>
            <a:spLocks noChangeArrowheads="1"/>
          </p:cNvSpPr>
          <p:nvPr/>
        </p:nvSpPr>
        <p:spPr bwMode="auto">
          <a:xfrm>
            <a:off x="2492375" y="2278063"/>
            <a:ext cx="4152900" cy="1873250"/>
          </a:xfrm>
          <a:prstGeom prst="upDownArrowCallout">
            <a:avLst>
              <a:gd name="adj1" fmla="val 55424"/>
              <a:gd name="adj2" fmla="val 55424"/>
              <a:gd name="adj3" fmla="val 12500"/>
              <a:gd name="adj4" fmla="val 50000"/>
            </a:avLst>
          </a:prstGeom>
          <a:solidFill>
            <a:srgbClr val="DDBF75"/>
          </a:solidFill>
          <a:ln w="38100" cmpd="dbl">
            <a:solidFill>
              <a:srgbClr val="A80000"/>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6326" name="AutoShape 5">
            <a:extLst>
              <a:ext uri="{FF2B5EF4-FFF2-40B4-BE49-F238E27FC236}">
                <a16:creationId xmlns:a16="http://schemas.microsoft.com/office/drawing/2014/main" id="{3063C62C-1174-3A35-BD29-648E881CC7AD}"/>
              </a:ext>
            </a:extLst>
          </p:cNvPr>
          <p:cNvSpPr>
            <a:spLocks noChangeArrowheads="1"/>
          </p:cNvSpPr>
          <p:nvPr/>
        </p:nvSpPr>
        <p:spPr bwMode="auto">
          <a:xfrm>
            <a:off x="2530475" y="1412875"/>
            <a:ext cx="4092575" cy="752475"/>
          </a:xfrm>
          <a:prstGeom prst="flowChartTerminator">
            <a:avLst/>
          </a:prstGeom>
          <a:solidFill>
            <a:srgbClr val="DDBF75"/>
          </a:solidFill>
          <a:ln w="28575">
            <a:solidFill>
              <a:schemeClr val="tx2"/>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6327" name="Text Box 6">
            <a:extLst>
              <a:ext uri="{FF2B5EF4-FFF2-40B4-BE49-F238E27FC236}">
                <a16:creationId xmlns:a16="http://schemas.microsoft.com/office/drawing/2014/main" id="{4EA7BE1D-373A-2F07-87AF-0D659D8FBFD5}"/>
              </a:ext>
            </a:extLst>
          </p:cNvPr>
          <p:cNvSpPr txBox="1">
            <a:spLocks noChangeArrowheads="1"/>
          </p:cNvSpPr>
          <p:nvPr/>
        </p:nvSpPr>
        <p:spPr bwMode="auto">
          <a:xfrm>
            <a:off x="3222625" y="2119313"/>
            <a:ext cx="2713038" cy="457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endParaRPr lang="fa-IR" altLang="fa-IR" sz="1800">
              <a:latin typeface="Arial Unicode MS" pitchFamily="34" charset="-128"/>
            </a:endParaRPr>
          </a:p>
        </p:txBody>
      </p:sp>
      <p:sp>
        <p:nvSpPr>
          <p:cNvPr id="56328" name="Text Box 7">
            <a:extLst>
              <a:ext uri="{FF2B5EF4-FFF2-40B4-BE49-F238E27FC236}">
                <a16:creationId xmlns:a16="http://schemas.microsoft.com/office/drawing/2014/main" id="{FC456F15-3DCF-0F41-D325-1C842E307E40}"/>
              </a:ext>
            </a:extLst>
          </p:cNvPr>
          <p:cNvSpPr txBox="1">
            <a:spLocks noChangeArrowheads="1"/>
          </p:cNvSpPr>
          <p:nvPr/>
        </p:nvSpPr>
        <p:spPr bwMode="auto">
          <a:xfrm>
            <a:off x="2874963" y="1468438"/>
            <a:ext cx="3381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a:latin typeface="Arial Unicode MS" pitchFamily="34" charset="-128"/>
              </a:rPr>
              <a:t>Marijuana</a:t>
            </a:r>
          </a:p>
        </p:txBody>
      </p:sp>
      <p:sp>
        <p:nvSpPr>
          <p:cNvPr id="56329" name="Text Box 8">
            <a:extLst>
              <a:ext uri="{FF2B5EF4-FFF2-40B4-BE49-F238E27FC236}">
                <a16:creationId xmlns:a16="http://schemas.microsoft.com/office/drawing/2014/main" id="{8AF2E733-C2DD-8D3B-4E63-19E3EDFF9438}"/>
              </a:ext>
            </a:extLst>
          </p:cNvPr>
          <p:cNvSpPr txBox="1">
            <a:spLocks noChangeArrowheads="1"/>
          </p:cNvSpPr>
          <p:nvPr/>
        </p:nvSpPr>
        <p:spPr bwMode="auto">
          <a:xfrm>
            <a:off x="2330450" y="2776538"/>
            <a:ext cx="4514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20000"/>
              </a:spcBef>
              <a:buClrTx/>
              <a:buSzTx/>
              <a:buFontTx/>
              <a:buNone/>
            </a:pPr>
            <a:r>
              <a:rPr lang="en-US" altLang="fa-IR" sz="2800" b="1" i="1">
                <a:latin typeface="Arial Unicode MS" pitchFamily="34" charset="-128"/>
              </a:rPr>
              <a:t>Class of Drug:</a:t>
            </a:r>
          </a:p>
          <a:p>
            <a:pPr algn="ctr" rtl="0" eaLnBrk="1" hangingPunct="1">
              <a:lnSpc>
                <a:spcPct val="80000"/>
              </a:lnSpc>
              <a:spcBef>
                <a:spcPct val="20000"/>
              </a:spcBef>
              <a:buClrTx/>
              <a:buSzTx/>
              <a:buFontTx/>
              <a:buNone/>
            </a:pPr>
            <a:r>
              <a:rPr lang="en-US" altLang="fa-IR" sz="2800" b="1">
                <a:solidFill>
                  <a:srgbClr val="A80000"/>
                </a:solidFill>
                <a:latin typeface="Arial Unicode MS" pitchFamily="34" charset="-128"/>
              </a:rPr>
              <a:t>Hallucinogens</a:t>
            </a:r>
          </a:p>
        </p:txBody>
      </p:sp>
      <p:sp>
        <p:nvSpPr>
          <p:cNvPr id="56330" name="Text Box 9">
            <a:extLst>
              <a:ext uri="{FF2B5EF4-FFF2-40B4-BE49-F238E27FC236}">
                <a16:creationId xmlns:a16="http://schemas.microsoft.com/office/drawing/2014/main" id="{3738D9B2-0E80-7035-E672-42F4107F9C6E}"/>
              </a:ext>
            </a:extLst>
          </p:cNvPr>
          <p:cNvSpPr txBox="1">
            <a:spLocks noChangeArrowheads="1"/>
          </p:cNvSpPr>
          <p:nvPr/>
        </p:nvSpPr>
        <p:spPr bwMode="auto">
          <a:xfrm>
            <a:off x="320675" y="4854575"/>
            <a:ext cx="41513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Lack of Motivation</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Arrested Development</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Memory &amp; Learning </a:t>
            </a:r>
          </a:p>
          <a:p>
            <a:pPr algn="l" rtl="0" eaLnBrk="1" hangingPunct="1">
              <a:lnSpc>
                <a:spcPct val="80000"/>
              </a:lnSpc>
              <a:spcBef>
                <a:spcPct val="20000"/>
              </a:spcBef>
              <a:buClr>
                <a:srgbClr val="CC0000"/>
              </a:buClr>
              <a:buSzPct val="125000"/>
              <a:buFont typeface="Wingdings" panose="05000000000000000000" pitchFamily="2" charset="2"/>
              <a:buNone/>
            </a:pPr>
            <a:r>
              <a:rPr lang="en-US" altLang="fa-IR" sz="2800">
                <a:latin typeface="Arial Unicode MS" pitchFamily="34" charset="-128"/>
              </a:rPr>
              <a:t>    Problems</a:t>
            </a:r>
            <a:r>
              <a:rPr lang="en-US" altLang="fa-IR" sz="2800" b="1">
                <a:latin typeface="Arial Unicode MS" pitchFamily="34" charset="-128"/>
              </a:rPr>
              <a:t>         </a:t>
            </a:r>
          </a:p>
        </p:txBody>
      </p:sp>
      <p:sp>
        <p:nvSpPr>
          <p:cNvPr id="56331" name="Text Box 10">
            <a:extLst>
              <a:ext uri="{FF2B5EF4-FFF2-40B4-BE49-F238E27FC236}">
                <a16:creationId xmlns:a16="http://schemas.microsoft.com/office/drawing/2014/main" id="{5AC449D9-F6AF-7EC1-5380-2CE08D1C2E92}"/>
              </a:ext>
            </a:extLst>
          </p:cNvPr>
          <p:cNvSpPr txBox="1">
            <a:spLocks noChangeArrowheads="1"/>
          </p:cNvSpPr>
          <p:nvPr/>
        </p:nvSpPr>
        <p:spPr bwMode="auto">
          <a:xfrm>
            <a:off x="4572000" y="4837113"/>
            <a:ext cx="4195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Long Detection Time</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Legalization Issues</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Medical Use Issues</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Health Issues</a:t>
            </a:r>
          </a:p>
        </p:txBody>
      </p:sp>
      <p:sp>
        <p:nvSpPr>
          <p:cNvPr id="56332" name="Text Box 11">
            <a:extLst>
              <a:ext uri="{FF2B5EF4-FFF2-40B4-BE49-F238E27FC236}">
                <a16:creationId xmlns:a16="http://schemas.microsoft.com/office/drawing/2014/main" id="{70BD2A41-C80F-C431-A6D3-E83A6558FDA4}"/>
              </a:ext>
            </a:extLst>
          </p:cNvPr>
          <p:cNvSpPr txBox="1">
            <a:spLocks noChangeArrowheads="1"/>
          </p:cNvSpPr>
          <p:nvPr/>
        </p:nvSpPr>
        <p:spPr bwMode="auto">
          <a:xfrm>
            <a:off x="2324100" y="434181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800" b="1" u="sng">
                <a:solidFill>
                  <a:srgbClr val="A80000"/>
                </a:solidFill>
                <a:latin typeface="Arial Unicode MS" pitchFamily="34" charset="-128"/>
              </a:rPr>
              <a:t>Related Issues: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14" descr="Crack Cocaine3">
            <a:extLst>
              <a:ext uri="{FF2B5EF4-FFF2-40B4-BE49-F238E27FC236}">
                <a16:creationId xmlns:a16="http://schemas.microsoft.com/office/drawing/2014/main" id="{224760FC-A51F-C72B-6894-A5ECC0391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AutoShape 3">
            <a:extLst>
              <a:ext uri="{FF2B5EF4-FFF2-40B4-BE49-F238E27FC236}">
                <a16:creationId xmlns:a16="http://schemas.microsoft.com/office/drawing/2014/main" id="{F881B9F6-1848-D011-EAB2-3F6DCA06CF8D}"/>
              </a:ext>
            </a:extLst>
          </p:cNvPr>
          <p:cNvSpPr>
            <a:spLocks noChangeArrowheads="1"/>
          </p:cNvSpPr>
          <p:nvPr/>
        </p:nvSpPr>
        <p:spPr bwMode="auto">
          <a:xfrm>
            <a:off x="265113" y="4281488"/>
            <a:ext cx="8636000" cy="2576512"/>
          </a:xfrm>
          <a:prstGeom prst="flowChartProcess">
            <a:avLst/>
          </a:prstGeom>
          <a:solidFill>
            <a:srgbClr val="DDBF75"/>
          </a:solidFill>
          <a:ln w="57150" cmpd="thinThick">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36868" name="Rectangle 4">
            <a:extLst>
              <a:ext uri="{FF2B5EF4-FFF2-40B4-BE49-F238E27FC236}">
                <a16:creationId xmlns:a16="http://schemas.microsoft.com/office/drawing/2014/main" id="{2B7A3E3D-B217-2C0B-4DD5-E3CA2DD0FCE3}"/>
              </a:ext>
            </a:extLst>
          </p:cNvPr>
          <p:cNvSpPr>
            <a:spLocks noGrp="1" noChangeArrowheads="1"/>
          </p:cNvSpPr>
          <p:nvPr>
            <p:ph type="title"/>
          </p:nvPr>
        </p:nvSpPr>
        <p:spPr>
          <a:xfrm>
            <a:off x="684213" y="266700"/>
            <a:ext cx="7772400" cy="1050925"/>
          </a:xfrm>
        </p:spPr>
        <p:txBody>
          <a:bodyPr/>
          <a:lstStyle/>
          <a:p>
            <a:pPr algn="ctr" eaLnBrk="1" fontAlgn="auto" hangingPunct="1">
              <a:spcAft>
                <a:spcPts val="0"/>
              </a:spcAft>
              <a:defRPr/>
            </a:pPr>
            <a:r>
              <a:rPr lang="en-US" altLang="fa-IR" b="1" dirty="0">
                <a:solidFill>
                  <a:srgbClr val="CC0000"/>
                </a:solidFill>
              </a:rPr>
              <a:t>Commonly Abused Drugs</a:t>
            </a:r>
          </a:p>
        </p:txBody>
      </p:sp>
      <p:sp>
        <p:nvSpPr>
          <p:cNvPr id="58373" name="AutoShape 5">
            <a:extLst>
              <a:ext uri="{FF2B5EF4-FFF2-40B4-BE49-F238E27FC236}">
                <a16:creationId xmlns:a16="http://schemas.microsoft.com/office/drawing/2014/main" id="{C90212E6-7C5B-5D9C-DD25-6AD927B50186}"/>
              </a:ext>
            </a:extLst>
          </p:cNvPr>
          <p:cNvSpPr>
            <a:spLocks noChangeArrowheads="1"/>
          </p:cNvSpPr>
          <p:nvPr/>
        </p:nvSpPr>
        <p:spPr bwMode="auto">
          <a:xfrm>
            <a:off x="2492375" y="2278063"/>
            <a:ext cx="4152900" cy="1873250"/>
          </a:xfrm>
          <a:prstGeom prst="upDownArrowCallout">
            <a:avLst>
              <a:gd name="adj1" fmla="val 55424"/>
              <a:gd name="adj2" fmla="val 55424"/>
              <a:gd name="adj3" fmla="val 12500"/>
              <a:gd name="adj4" fmla="val 50000"/>
            </a:avLst>
          </a:prstGeom>
          <a:solidFill>
            <a:srgbClr val="DDBF75"/>
          </a:solidFill>
          <a:ln w="38100" cmpd="dbl">
            <a:solidFill>
              <a:srgbClr val="A80000"/>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8374" name="AutoShape 6">
            <a:extLst>
              <a:ext uri="{FF2B5EF4-FFF2-40B4-BE49-F238E27FC236}">
                <a16:creationId xmlns:a16="http://schemas.microsoft.com/office/drawing/2014/main" id="{A02A833A-DC1F-7978-EA5E-AAE513B4D0A8}"/>
              </a:ext>
            </a:extLst>
          </p:cNvPr>
          <p:cNvSpPr>
            <a:spLocks noChangeArrowheads="1"/>
          </p:cNvSpPr>
          <p:nvPr/>
        </p:nvSpPr>
        <p:spPr bwMode="auto">
          <a:xfrm>
            <a:off x="2530475" y="1412875"/>
            <a:ext cx="4092575" cy="752475"/>
          </a:xfrm>
          <a:prstGeom prst="flowChartTerminator">
            <a:avLst/>
          </a:prstGeom>
          <a:solidFill>
            <a:srgbClr val="DDBF75"/>
          </a:solidFill>
          <a:ln w="28575">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58375" name="Text Box 8">
            <a:extLst>
              <a:ext uri="{FF2B5EF4-FFF2-40B4-BE49-F238E27FC236}">
                <a16:creationId xmlns:a16="http://schemas.microsoft.com/office/drawing/2014/main" id="{C2BA83C5-FB53-0821-4E9B-721BC1E6F74D}"/>
              </a:ext>
            </a:extLst>
          </p:cNvPr>
          <p:cNvSpPr txBox="1">
            <a:spLocks noChangeArrowheads="1"/>
          </p:cNvSpPr>
          <p:nvPr/>
        </p:nvSpPr>
        <p:spPr bwMode="auto">
          <a:xfrm>
            <a:off x="2874963" y="1468438"/>
            <a:ext cx="3381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a:latin typeface="Arial Unicode MS" pitchFamily="34" charset="-128"/>
              </a:rPr>
              <a:t>Cocaine/Crack</a:t>
            </a:r>
          </a:p>
        </p:txBody>
      </p:sp>
      <p:sp>
        <p:nvSpPr>
          <p:cNvPr id="58376" name="Text Box 9">
            <a:extLst>
              <a:ext uri="{FF2B5EF4-FFF2-40B4-BE49-F238E27FC236}">
                <a16:creationId xmlns:a16="http://schemas.microsoft.com/office/drawing/2014/main" id="{0F598212-0906-86CD-BC95-B153F38E795D}"/>
              </a:ext>
            </a:extLst>
          </p:cNvPr>
          <p:cNvSpPr txBox="1">
            <a:spLocks noChangeArrowheads="1"/>
          </p:cNvSpPr>
          <p:nvPr/>
        </p:nvSpPr>
        <p:spPr bwMode="auto">
          <a:xfrm>
            <a:off x="2330450" y="2776538"/>
            <a:ext cx="4514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20000"/>
              </a:spcBef>
              <a:buClrTx/>
              <a:buSzTx/>
              <a:buFontTx/>
              <a:buNone/>
            </a:pPr>
            <a:r>
              <a:rPr lang="en-US" altLang="fa-IR" sz="2800" b="1" i="1">
                <a:latin typeface="Arial Unicode MS" pitchFamily="34" charset="-128"/>
              </a:rPr>
              <a:t>Class of Drug:</a:t>
            </a:r>
          </a:p>
          <a:p>
            <a:pPr algn="ctr" rtl="0" eaLnBrk="1" hangingPunct="1">
              <a:lnSpc>
                <a:spcPct val="80000"/>
              </a:lnSpc>
              <a:spcBef>
                <a:spcPct val="20000"/>
              </a:spcBef>
              <a:buClrTx/>
              <a:buSzTx/>
              <a:buFontTx/>
              <a:buNone/>
            </a:pPr>
            <a:r>
              <a:rPr lang="en-US" altLang="fa-IR" sz="2800" b="1">
                <a:solidFill>
                  <a:srgbClr val="A80000"/>
                </a:solidFill>
                <a:latin typeface="Arial Unicode MS" pitchFamily="34" charset="-128"/>
              </a:rPr>
              <a:t>Stimulants</a:t>
            </a:r>
          </a:p>
        </p:txBody>
      </p:sp>
      <p:sp>
        <p:nvSpPr>
          <p:cNvPr id="58377" name="Text Box 10">
            <a:extLst>
              <a:ext uri="{FF2B5EF4-FFF2-40B4-BE49-F238E27FC236}">
                <a16:creationId xmlns:a16="http://schemas.microsoft.com/office/drawing/2014/main" id="{EA7D4024-B037-1F46-08A5-EE2C5211DBCF}"/>
              </a:ext>
            </a:extLst>
          </p:cNvPr>
          <p:cNvSpPr txBox="1">
            <a:spLocks noChangeArrowheads="1"/>
          </p:cNvSpPr>
          <p:nvPr/>
        </p:nvSpPr>
        <p:spPr bwMode="auto">
          <a:xfrm>
            <a:off x="4572000" y="4781550"/>
            <a:ext cx="415131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400" b="1">
                <a:latin typeface="Arial Unicode MS" pitchFamily="34" charset="-128"/>
              </a:rPr>
              <a:t>Obsessive Rituals</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400" b="1">
                <a:latin typeface="Arial Unicode MS" pitchFamily="34" charset="-128"/>
              </a:rPr>
              <a:t>Risk of Permanent Paranoia</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400" b="1">
                <a:latin typeface="Arial Unicode MS" pitchFamily="34" charset="-128"/>
              </a:rPr>
              <a:t>No Medications Currently Available</a:t>
            </a:r>
            <a:r>
              <a:rPr lang="en-US" altLang="fa-IR" sz="2500" b="1">
                <a:latin typeface="Arial Unicode MS" pitchFamily="34" charset="-128"/>
              </a:rPr>
              <a:t> </a:t>
            </a:r>
          </a:p>
        </p:txBody>
      </p:sp>
      <p:sp>
        <p:nvSpPr>
          <p:cNvPr id="58378" name="Text Box 11">
            <a:extLst>
              <a:ext uri="{FF2B5EF4-FFF2-40B4-BE49-F238E27FC236}">
                <a16:creationId xmlns:a16="http://schemas.microsoft.com/office/drawing/2014/main" id="{9F5080E8-DBE8-3F1A-D6C3-76E56E42706F}"/>
              </a:ext>
            </a:extLst>
          </p:cNvPr>
          <p:cNvSpPr txBox="1">
            <a:spLocks noChangeArrowheads="1"/>
          </p:cNvSpPr>
          <p:nvPr/>
        </p:nvSpPr>
        <p:spPr bwMode="auto">
          <a:xfrm>
            <a:off x="195263" y="4706938"/>
            <a:ext cx="41957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lgn="r" rtl="1">
              <a:lnSpc>
                <a:spcPct val="120000"/>
              </a:lnSpc>
              <a:spcBef>
                <a:spcPts val="1000"/>
              </a:spcBef>
              <a:buClr>
                <a:schemeClr val="accent1"/>
              </a:buClr>
              <a:buSzPct val="100000"/>
              <a:buFont typeface="Arial" panose="020B0604020202020204" pitchFamily="34" charset="0"/>
              <a:buChar char="•"/>
              <a:tabLst>
                <a:tab pos="3314700" algn="l"/>
              </a:tabLst>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tabLst>
                <a:tab pos="3314700" algn="l"/>
              </a:tabLst>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tabLst>
                <a:tab pos="3314700" algn="l"/>
              </a:tabLst>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tabLst>
                <a:tab pos="3314700" algn="l"/>
              </a:tabLst>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tabLst>
                <a:tab pos="3314700" algn="l"/>
              </a:tabLst>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3314700" algn="l"/>
              </a:tabLst>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3314700" algn="l"/>
              </a:tabLst>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3314700" algn="l"/>
              </a:tabLst>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3314700" algn="l"/>
              </a:tabLst>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400" b="1">
                <a:latin typeface="Arial Unicode MS" pitchFamily="34" charset="-128"/>
              </a:rPr>
              <a:t>High-relapse Potential</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400" b="1">
                <a:latin typeface="Arial Unicode MS" pitchFamily="34" charset="-128"/>
              </a:rPr>
              <a:t>High Reward</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400" b="1">
                <a:latin typeface="Arial Unicode MS" pitchFamily="34" charset="-128"/>
              </a:rPr>
              <a:t>A Cycle:       Euphoria	</a:t>
            </a:r>
            <a:r>
              <a:rPr lang="en-US" altLang="fa-IR" sz="2400" b="1">
                <a:latin typeface="Arial Unicode MS" pitchFamily="34" charset="-128"/>
                <a:sym typeface="Symbol" panose="05050102010706020507" pitchFamily="18" charset="2"/>
              </a:rPr>
              <a:t></a:t>
            </a:r>
            <a:r>
              <a:rPr lang="en-US" altLang="fa-IR" sz="2400" b="1">
                <a:latin typeface="Arial Unicode MS" pitchFamily="34" charset="-128"/>
              </a:rPr>
              <a:t> Agitation  </a:t>
            </a:r>
            <a:r>
              <a:rPr lang="en-US" altLang="fa-IR" sz="2400" b="1">
                <a:latin typeface="Tahoma" panose="020B0604030504040204" pitchFamily="34" charset="0"/>
                <a:sym typeface="Symbol" panose="05050102010706020507" pitchFamily="18" charset="2"/>
              </a:rPr>
              <a:t></a:t>
            </a:r>
            <a:r>
              <a:rPr lang="en-US" altLang="fa-IR" sz="2400" b="1">
                <a:latin typeface="Arial Unicode MS" pitchFamily="34" charset="-128"/>
              </a:rPr>
              <a:t> Paranoia	</a:t>
            </a:r>
            <a:r>
              <a:rPr lang="en-US" altLang="fa-IR" sz="2400" b="1">
                <a:latin typeface="Tahoma" panose="020B0604030504040204" pitchFamily="34" charset="0"/>
                <a:sym typeface="Symbol" panose="05050102010706020507" pitchFamily="18" charset="2"/>
              </a:rPr>
              <a:t></a:t>
            </a:r>
            <a:r>
              <a:rPr lang="en-US" altLang="fa-IR" sz="2400" b="1">
                <a:latin typeface="Arial Unicode MS" pitchFamily="34" charset="-128"/>
              </a:rPr>
              <a:t> “Crash”    </a:t>
            </a:r>
            <a:r>
              <a:rPr lang="en-US" altLang="fa-IR" sz="2400" b="1">
                <a:latin typeface="Tahoma" panose="020B0604030504040204" pitchFamily="34" charset="0"/>
                <a:sym typeface="Symbol" panose="05050102010706020507" pitchFamily="18" charset="2"/>
              </a:rPr>
              <a:t></a:t>
            </a:r>
            <a:r>
              <a:rPr lang="en-US" altLang="fa-IR" sz="2400" b="1">
                <a:latin typeface="Arial Unicode MS" pitchFamily="34" charset="-128"/>
              </a:rPr>
              <a:t> Sleeping	</a:t>
            </a:r>
            <a:r>
              <a:rPr lang="en-US" altLang="fa-IR" sz="2400" b="1">
                <a:latin typeface="Tahoma" panose="020B0604030504040204" pitchFamily="34" charset="0"/>
                <a:sym typeface="Symbol" panose="05050102010706020507" pitchFamily="18" charset="2"/>
              </a:rPr>
              <a:t></a:t>
            </a:r>
            <a:r>
              <a:rPr lang="en-US" altLang="fa-IR" sz="2400" b="1">
                <a:latin typeface="Arial Unicode MS" pitchFamily="34" charset="-128"/>
              </a:rPr>
              <a:t> Euthymia </a:t>
            </a:r>
            <a:r>
              <a:rPr lang="en-US" altLang="fa-IR" sz="2400" b="1">
                <a:latin typeface="Tahoma" panose="020B0604030504040204" pitchFamily="34" charset="0"/>
                <a:sym typeface="Symbol" panose="05050102010706020507" pitchFamily="18" charset="2"/>
              </a:rPr>
              <a:t></a:t>
            </a:r>
            <a:r>
              <a:rPr lang="en-US" altLang="fa-IR" sz="2400" b="1">
                <a:latin typeface="Arial Unicode MS" pitchFamily="34" charset="-128"/>
              </a:rPr>
              <a:t> Craving	</a:t>
            </a:r>
            <a:r>
              <a:rPr lang="en-US" altLang="fa-IR" sz="2400" b="1">
                <a:latin typeface="Tahoma" panose="020B0604030504040204" pitchFamily="34" charset="0"/>
                <a:sym typeface="Symbol" panose="05050102010706020507" pitchFamily="18" charset="2"/>
              </a:rPr>
              <a:t></a:t>
            </a:r>
          </a:p>
        </p:txBody>
      </p:sp>
      <p:sp>
        <p:nvSpPr>
          <p:cNvPr id="58379" name="Text Box 12">
            <a:extLst>
              <a:ext uri="{FF2B5EF4-FFF2-40B4-BE49-F238E27FC236}">
                <a16:creationId xmlns:a16="http://schemas.microsoft.com/office/drawing/2014/main" id="{A14983FE-D6FB-92E0-E046-8035CC5866CF}"/>
              </a:ext>
            </a:extLst>
          </p:cNvPr>
          <p:cNvSpPr txBox="1">
            <a:spLocks noChangeArrowheads="1"/>
          </p:cNvSpPr>
          <p:nvPr/>
        </p:nvSpPr>
        <p:spPr bwMode="auto">
          <a:xfrm>
            <a:off x="2324100" y="430371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800" b="1" u="sng">
                <a:solidFill>
                  <a:srgbClr val="A80000"/>
                </a:solidFill>
                <a:latin typeface="Arial Unicode MS" pitchFamily="34" charset="-128"/>
              </a:rPr>
              <a:t>Related Issues: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13" descr="meth15">
            <a:extLst>
              <a:ext uri="{FF2B5EF4-FFF2-40B4-BE49-F238E27FC236}">
                <a16:creationId xmlns:a16="http://schemas.microsoft.com/office/drawing/2014/main" id="{B6DCA237-C3AE-B09E-2A7E-676899E13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AutoShape 2">
            <a:extLst>
              <a:ext uri="{FF2B5EF4-FFF2-40B4-BE49-F238E27FC236}">
                <a16:creationId xmlns:a16="http://schemas.microsoft.com/office/drawing/2014/main" id="{C42AFBC8-D778-8D51-9481-C25B515A7D87}"/>
              </a:ext>
            </a:extLst>
          </p:cNvPr>
          <p:cNvSpPr>
            <a:spLocks noChangeArrowheads="1"/>
          </p:cNvSpPr>
          <p:nvPr/>
        </p:nvSpPr>
        <p:spPr bwMode="auto">
          <a:xfrm>
            <a:off x="246063" y="4281488"/>
            <a:ext cx="8636000" cy="2336800"/>
          </a:xfrm>
          <a:prstGeom prst="flowChartProcess">
            <a:avLst/>
          </a:prstGeom>
          <a:solidFill>
            <a:srgbClr val="DDBF75"/>
          </a:solidFill>
          <a:ln w="57150" cmpd="thinThick">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37892" name="Rectangle 3">
            <a:extLst>
              <a:ext uri="{FF2B5EF4-FFF2-40B4-BE49-F238E27FC236}">
                <a16:creationId xmlns:a16="http://schemas.microsoft.com/office/drawing/2014/main" id="{D8FC9997-252A-7E6D-525E-EE7115F8893E}"/>
              </a:ext>
            </a:extLst>
          </p:cNvPr>
          <p:cNvSpPr>
            <a:spLocks noGrp="1" noChangeArrowheads="1"/>
          </p:cNvSpPr>
          <p:nvPr>
            <p:ph type="title"/>
          </p:nvPr>
        </p:nvSpPr>
        <p:spPr>
          <a:xfrm>
            <a:off x="684213" y="285750"/>
            <a:ext cx="7772400" cy="1050925"/>
          </a:xfrm>
        </p:spPr>
        <p:txBody>
          <a:bodyPr/>
          <a:lstStyle/>
          <a:p>
            <a:pPr algn="ctr" eaLnBrk="1" fontAlgn="auto" hangingPunct="1">
              <a:spcAft>
                <a:spcPts val="0"/>
              </a:spcAft>
              <a:defRPr/>
            </a:pPr>
            <a:r>
              <a:rPr lang="en-US" altLang="fa-IR" b="1" dirty="0">
                <a:solidFill>
                  <a:schemeClr val="hlink"/>
                </a:solidFill>
              </a:rPr>
              <a:t>Commonly Abused Drugs</a:t>
            </a:r>
          </a:p>
        </p:txBody>
      </p:sp>
      <p:sp>
        <p:nvSpPr>
          <p:cNvPr id="60421" name="AutoShape 4">
            <a:extLst>
              <a:ext uri="{FF2B5EF4-FFF2-40B4-BE49-F238E27FC236}">
                <a16:creationId xmlns:a16="http://schemas.microsoft.com/office/drawing/2014/main" id="{714890F0-E44E-A4FE-2E4A-F540ED311E5B}"/>
              </a:ext>
            </a:extLst>
          </p:cNvPr>
          <p:cNvSpPr>
            <a:spLocks noChangeArrowheads="1"/>
          </p:cNvSpPr>
          <p:nvPr/>
        </p:nvSpPr>
        <p:spPr bwMode="auto">
          <a:xfrm>
            <a:off x="2492375" y="2278063"/>
            <a:ext cx="4152900" cy="1873250"/>
          </a:xfrm>
          <a:prstGeom prst="upDownArrowCallout">
            <a:avLst>
              <a:gd name="adj1" fmla="val 55424"/>
              <a:gd name="adj2" fmla="val 55424"/>
              <a:gd name="adj3" fmla="val 12500"/>
              <a:gd name="adj4" fmla="val 50000"/>
            </a:avLst>
          </a:prstGeom>
          <a:solidFill>
            <a:srgbClr val="DDBF75"/>
          </a:solidFill>
          <a:ln w="38100" cmpd="dbl">
            <a:solidFill>
              <a:srgbClr val="A80000"/>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60422" name="AutoShape 5">
            <a:extLst>
              <a:ext uri="{FF2B5EF4-FFF2-40B4-BE49-F238E27FC236}">
                <a16:creationId xmlns:a16="http://schemas.microsoft.com/office/drawing/2014/main" id="{CC22486C-9D61-D877-FDA2-47927D03D053}"/>
              </a:ext>
            </a:extLst>
          </p:cNvPr>
          <p:cNvSpPr>
            <a:spLocks noChangeArrowheads="1"/>
          </p:cNvSpPr>
          <p:nvPr/>
        </p:nvSpPr>
        <p:spPr bwMode="auto">
          <a:xfrm>
            <a:off x="2530475" y="1412875"/>
            <a:ext cx="4092575" cy="752475"/>
          </a:xfrm>
          <a:prstGeom prst="flowChartTerminator">
            <a:avLst/>
          </a:prstGeom>
          <a:solidFill>
            <a:srgbClr val="DDBF75"/>
          </a:solidFill>
          <a:ln w="28575">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60423" name="Text Box 6">
            <a:extLst>
              <a:ext uri="{FF2B5EF4-FFF2-40B4-BE49-F238E27FC236}">
                <a16:creationId xmlns:a16="http://schemas.microsoft.com/office/drawing/2014/main" id="{1C73F50D-4EB7-608D-39E3-069876C07013}"/>
              </a:ext>
            </a:extLst>
          </p:cNvPr>
          <p:cNvSpPr txBox="1">
            <a:spLocks noChangeArrowheads="1"/>
          </p:cNvSpPr>
          <p:nvPr/>
        </p:nvSpPr>
        <p:spPr bwMode="auto">
          <a:xfrm>
            <a:off x="3222625" y="2119313"/>
            <a:ext cx="2713038" cy="457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endParaRPr lang="fa-IR" altLang="fa-IR" sz="1800">
              <a:latin typeface="Arial Unicode MS" pitchFamily="34" charset="-128"/>
            </a:endParaRPr>
          </a:p>
        </p:txBody>
      </p:sp>
      <p:sp>
        <p:nvSpPr>
          <p:cNvPr id="60424" name="Text Box 7">
            <a:extLst>
              <a:ext uri="{FF2B5EF4-FFF2-40B4-BE49-F238E27FC236}">
                <a16:creationId xmlns:a16="http://schemas.microsoft.com/office/drawing/2014/main" id="{19BA42B4-3B77-8124-E055-604EA0F0A685}"/>
              </a:ext>
            </a:extLst>
          </p:cNvPr>
          <p:cNvSpPr txBox="1">
            <a:spLocks noChangeArrowheads="1"/>
          </p:cNvSpPr>
          <p:nvPr/>
        </p:nvSpPr>
        <p:spPr bwMode="auto">
          <a:xfrm>
            <a:off x="2632075" y="1497013"/>
            <a:ext cx="386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a:latin typeface="Arial Unicode MS" pitchFamily="34" charset="-128"/>
              </a:rPr>
              <a:t>Methamphetamines</a:t>
            </a:r>
          </a:p>
        </p:txBody>
      </p:sp>
      <p:sp>
        <p:nvSpPr>
          <p:cNvPr id="60425" name="Text Box 8">
            <a:extLst>
              <a:ext uri="{FF2B5EF4-FFF2-40B4-BE49-F238E27FC236}">
                <a16:creationId xmlns:a16="http://schemas.microsoft.com/office/drawing/2014/main" id="{8A6263D7-2088-D28F-B856-0ACC743AA1D7}"/>
              </a:ext>
            </a:extLst>
          </p:cNvPr>
          <p:cNvSpPr txBox="1">
            <a:spLocks noChangeArrowheads="1"/>
          </p:cNvSpPr>
          <p:nvPr/>
        </p:nvSpPr>
        <p:spPr bwMode="auto">
          <a:xfrm>
            <a:off x="2330450" y="2776538"/>
            <a:ext cx="4514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20000"/>
              </a:spcBef>
              <a:buClrTx/>
              <a:buSzTx/>
              <a:buFontTx/>
              <a:buNone/>
            </a:pPr>
            <a:r>
              <a:rPr lang="en-US" altLang="fa-IR" sz="2800" b="1" i="1">
                <a:latin typeface="Arial Unicode MS" pitchFamily="34" charset="-128"/>
              </a:rPr>
              <a:t>Class of Drug:</a:t>
            </a:r>
          </a:p>
          <a:p>
            <a:pPr algn="ctr" rtl="0" eaLnBrk="1" hangingPunct="1">
              <a:lnSpc>
                <a:spcPct val="80000"/>
              </a:lnSpc>
              <a:spcBef>
                <a:spcPct val="20000"/>
              </a:spcBef>
              <a:buClrTx/>
              <a:buSzTx/>
              <a:buFontTx/>
              <a:buNone/>
            </a:pPr>
            <a:r>
              <a:rPr lang="en-US" altLang="fa-IR" sz="2800" b="1">
                <a:solidFill>
                  <a:srgbClr val="A80000"/>
                </a:solidFill>
                <a:latin typeface="Arial Unicode MS" pitchFamily="34" charset="-128"/>
              </a:rPr>
              <a:t>Stimulants</a:t>
            </a:r>
          </a:p>
        </p:txBody>
      </p:sp>
      <p:sp>
        <p:nvSpPr>
          <p:cNvPr id="60426" name="Text Box 9">
            <a:extLst>
              <a:ext uri="{FF2B5EF4-FFF2-40B4-BE49-F238E27FC236}">
                <a16:creationId xmlns:a16="http://schemas.microsoft.com/office/drawing/2014/main" id="{C1AB6710-2126-152F-1FEB-A5A613065E98}"/>
              </a:ext>
            </a:extLst>
          </p:cNvPr>
          <p:cNvSpPr txBox="1">
            <a:spLocks noChangeArrowheads="1"/>
          </p:cNvSpPr>
          <p:nvPr/>
        </p:nvSpPr>
        <p:spPr bwMode="auto">
          <a:xfrm>
            <a:off x="320675" y="4778375"/>
            <a:ext cx="41513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600" b="1">
                <a:latin typeface="Arial Unicode MS" pitchFamily="34" charset="-128"/>
              </a:rPr>
              <a:t>High Energy Level</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600" b="1">
                <a:latin typeface="Arial Unicode MS" pitchFamily="34" charset="-128"/>
              </a:rPr>
              <a:t>Repetitive Behavior Patterns</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600" b="1">
                <a:latin typeface="Arial Unicode MS" pitchFamily="34" charset="-128"/>
              </a:rPr>
              <a:t>Incoherent Thoughts and Confusion</a:t>
            </a:r>
          </a:p>
        </p:txBody>
      </p:sp>
      <p:sp>
        <p:nvSpPr>
          <p:cNvPr id="60427" name="Text Box 10">
            <a:extLst>
              <a:ext uri="{FF2B5EF4-FFF2-40B4-BE49-F238E27FC236}">
                <a16:creationId xmlns:a16="http://schemas.microsoft.com/office/drawing/2014/main" id="{651B1257-5179-03C2-0184-F3443114FC3C}"/>
              </a:ext>
            </a:extLst>
          </p:cNvPr>
          <p:cNvSpPr txBox="1">
            <a:spLocks noChangeArrowheads="1"/>
          </p:cNvSpPr>
          <p:nvPr/>
        </p:nvSpPr>
        <p:spPr bwMode="auto">
          <a:xfrm>
            <a:off x="4572000" y="4779963"/>
            <a:ext cx="4195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600" b="1">
                <a:latin typeface="Arial Unicode MS" pitchFamily="34" charset="-128"/>
              </a:rPr>
              <a:t>Auditory Hallucinations and Paranoia</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600" b="1">
                <a:latin typeface="Arial Unicode MS" pitchFamily="34" charset="-128"/>
              </a:rPr>
              <a:t>Binge Behavior</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600" b="1">
                <a:latin typeface="Arial Unicode MS" pitchFamily="34" charset="-128"/>
              </a:rPr>
              <a:t>Long-acting</a:t>
            </a:r>
            <a:br>
              <a:rPr lang="en-US" altLang="fa-IR" sz="2600" b="1">
                <a:latin typeface="Arial Unicode MS" pitchFamily="34" charset="-128"/>
              </a:rPr>
            </a:br>
            <a:r>
              <a:rPr lang="en-US" altLang="fa-IR" sz="2600" b="1">
                <a:latin typeface="Arial Unicode MS" pitchFamily="34" charset="-128"/>
              </a:rPr>
              <a:t>(up to 12 hours)</a:t>
            </a:r>
          </a:p>
        </p:txBody>
      </p:sp>
      <p:sp>
        <p:nvSpPr>
          <p:cNvPr id="60428" name="Text Box 11">
            <a:extLst>
              <a:ext uri="{FF2B5EF4-FFF2-40B4-BE49-F238E27FC236}">
                <a16:creationId xmlns:a16="http://schemas.microsoft.com/office/drawing/2014/main" id="{CBF21037-FC0F-8A2B-C6DA-F2B4591FA549}"/>
              </a:ext>
            </a:extLst>
          </p:cNvPr>
          <p:cNvSpPr txBox="1">
            <a:spLocks noChangeArrowheads="1"/>
          </p:cNvSpPr>
          <p:nvPr/>
        </p:nvSpPr>
        <p:spPr bwMode="auto">
          <a:xfrm>
            <a:off x="2324100" y="428466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800" b="1" u="sng">
                <a:solidFill>
                  <a:srgbClr val="A80000"/>
                </a:solidFill>
                <a:latin typeface="Arial Unicode MS" pitchFamily="34" charset="-128"/>
              </a:rPr>
              <a:t>Related Issues: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13" descr="heroin1">
            <a:extLst>
              <a:ext uri="{FF2B5EF4-FFF2-40B4-BE49-F238E27FC236}">
                <a16:creationId xmlns:a16="http://schemas.microsoft.com/office/drawing/2014/main" id="{70C8D155-251E-CDD5-83EB-03D0AAC30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AutoShape 2">
            <a:extLst>
              <a:ext uri="{FF2B5EF4-FFF2-40B4-BE49-F238E27FC236}">
                <a16:creationId xmlns:a16="http://schemas.microsoft.com/office/drawing/2014/main" id="{72ED79EF-BD2B-4928-EBEF-7DF19AB7E00E}"/>
              </a:ext>
            </a:extLst>
          </p:cNvPr>
          <p:cNvSpPr>
            <a:spLocks noChangeArrowheads="1"/>
          </p:cNvSpPr>
          <p:nvPr/>
        </p:nvSpPr>
        <p:spPr bwMode="auto">
          <a:xfrm>
            <a:off x="246063" y="4281488"/>
            <a:ext cx="8636000" cy="2336800"/>
          </a:xfrm>
          <a:prstGeom prst="flowChartProcess">
            <a:avLst/>
          </a:prstGeom>
          <a:solidFill>
            <a:srgbClr val="DDBF75"/>
          </a:solidFill>
          <a:ln w="57150" cmpd="thinThick">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38916" name="Rectangle 3">
            <a:extLst>
              <a:ext uri="{FF2B5EF4-FFF2-40B4-BE49-F238E27FC236}">
                <a16:creationId xmlns:a16="http://schemas.microsoft.com/office/drawing/2014/main" id="{3878503F-2F42-8784-0DFB-828B11C75EAF}"/>
              </a:ext>
            </a:extLst>
          </p:cNvPr>
          <p:cNvSpPr>
            <a:spLocks noGrp="1" noChangeArrowheads="1"/>
          </p:cNvSpPr>
          <p:nvPr>
            <p:ph type="title"/>
          </p:nvPr>
        </p:nvSpPr>
        <p:spPr>
          <a:xfrm>
            <a:off x="684213" y="323850"/>
            <a:ext cx="7772400" cy="1050925"/>
          </a:xfrm>
        </p:spPr>
        <p:txBody>
          <a:bodyPr/>
          <a:lstStyle/>
          <a:p>
            <a:pPr algn="ctr" eaLnBrk="1" fontAlgn="auto" hangingPunct="1">
              <a:spcAft>
                <a:spcPts val="0"/>
              </a:spcAft>
              <a:defRPr/>
            </a:pPr>
            <a:r>
              <a:rPr lang="en-US" altLang="fa-IR" sz="4000" b="1">
                <a:solidFill>
                  <a:schemeClr val="hlink"/>
                </a:solidFill>
              </a:rPr>
              <a:t>Commonly Abused Drugs</a:t>
            </a:r>
          </a:p>
        </p:txBody>
      </p:sp>
      <p:sp>
        <p:nvSpPr>
          <p:cNvPr id="62469" name="AutoShape 4">
            <a:extLst>
              <a:ext uri="{FF2B5EF4-FFF2-40B4-BE49-F238E27FC236}">
                <a16:creationId xmlns:a16="http://schemas.microsoft.com/office/drawing/2014/main" id="{6F2DE66C-319E-B5FB-8AA0-7E6B449192D5}"/>
              </a:ext>
            </a:extLst>
          </p:cNvPr>
          <p:cNvSpPr>
            <a:spLocks noChangeArrowheads="1"/>
          </p:cNvSpPr>
          <p:nvPr/>
        </p:nvSpPr>
        <p:spPr bwMode="auto">
          <a:xfrm>
            <a:off x="2492375" y="2278063"/>
            <a:ext cx="4152900" cy="1873250"/>
          </a:xfrm>
          <a:prstGeom prst="upDownArrowCallout">
            <a:avLst>
              <a:gd name="adj1" fmla="val 55424"/>
              <a:gd name="adj2" fmla="val 55424"/>
              <a:gd name="adj3" fmla="val 12500"/>
              <a:gd name="adj4" fmla="val 50000"/>
            </a:avLst>
          </a:prstGeom>
          <a:solidFill>
            <a:srgbClr val="DDBF75"/>
          </a:solidFill>
          <a:ln w="38100" cmpd="dbl">
            <a:solidFill>
              <a:srgbClr val="A80000"/>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62470" name="AutoShape 5">
            <a:extLst>
              <a:ext uri="{FF2B5EF4-FFF2-40B4-BE49-F238E27FC236}">
                <a16:creationId xmlns:a16="http://schemas.microsoft.com/office/drawing/2014/main" id="{96E2CD5D-B043-FF0A-5084-00D837F469E8}"/>
              </a:ext>
            </a:extLst>
          </p:cNvPr>
          <p:cNvSpPr>
            <a:spLocks noChangeArrowheads="1"/>
          </p:cNvSpPr>
          <p:nvPr/>
        </p:nvSpPr>
        <p:spPr bwMode="auto">
          <a:xfrm>
            <a:off x="2530475" y="1412875"/>
            <a:ext cx="4092575" cy="752475"/>
          </a:xfrm>
          <a:prstGeom prst="flowChartTerminator">
            <a:avLst/>
          </a:prstGeom>
          <a:solidFill>
            <a:srgbClr val="DDBF75"/>
          </a:solidFill>
          <a:ln w="28575">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62471" name="Text Box 6">
            <a:extLst>
              <a:ext uri="{FF2B5EF4-FFF2-40B4-BE49-F238E27FC236}">
                <a16:creationId xmlns:a16="http://schemas.microsoft.com/office/drawing/2014/main" id="{B5F57D03-FE02-A6CE-1A1D-F29F950DFD18}"/>
              </a:ext>
            </a:extLst>
          </p:cNvPr>
          <p:cNvSpPr txBox="1">
            <a:spLocks noChangeArrowheads="1"/>
          </p:cNvSpPr>
          <p:nvPr/>
        </p:nvSpPr>
        <p:spPr bwMode="auto">
          <a:xfrm>
            <a:off x="3222625" y="2119313"/>
            <a:ext cx="2713038" cy="457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endParaRPr lang="fa-IR" altLang="fa-IR" sz="1800">
              <a:latin typeface="Arial Unicode MS" pitchFamily="34" charset="-128"/>
            </a:endParaRPr>
          </a:p>
        </p:txBody>
      </p:sp>
      <p:sp>
        <p:nvSpPr>
          <p:cNvPr id="62472" name="Text Box 7">
            <a:extLst>
              <a:ext uri="{FF2B5EF4-FFF2-40B4-BE49-F238E27FC236}">
                <a16:creationId xmlns:a16="http://schemas.microsoft.com/office/drawing/2014/main" id="{9633E5C6-850D-3281-C670-66BC2207A56A}"/>
              </a:ext>
            </a:extLst>
          </p:cNvPr>
          <p:cNvSpPr txBox="1">
            <a:spLocks noChangeArrowheads="1"/>
          </p:cNvSpPr>
          <p:nvPr/>
        </p:nvSpPr>
        <p:spPr bwMode="auto">
          <a:xfrm>
            <a:off x="2874963" y="1468438"/>
            <a:ext cx="3381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a:latin typeface="Arial Unicode MS" pitchFamily="34" charset="-128"/>
              </a:rPr>
              <a:t>Heroin</a:t>
            </a:r>
          </a:p>
        </p:txBody>
      </p:sp>
      <p:sp>
        <p:nvSpPr>
          <p:cNvPr id="62473" name="Text Box 8">
            <a:extLst>
              <a:ext uri="{FF2B5EF4-FFF2-40B4-BE49-F238E27FC236}">
                <a16:creationId xmlns:a16="http://schemas.microsoft.com/office/drawing/2014/main" id="{90DE5D88-E5C6-95E4-EAC9-A909AF733877}"/>
              </a:ext>
            </a:extLst>
          </p:cNvPr>
          <p:cNvSpPr txBox="1">
            <a:spLocks noChangeArrowheads="1"/>
          </p:cNvSpPr>
          <p:nvPr/>
        </p:nvSpPr>
        <p:spPr bwMode="auto">
          <a:xfrm>
            <a:off x="2330450" y="2776538"/>
            <a:ext cx="4514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20000"/>
              </a:spcBef>
              <a:buClrTx/>
              <a:buSzTx/>
              <a:buFontTx/>
              <a:buNone/>
            </a:pPr>
            <a:r>
              <a:rPr lang="en-US" altLang="fa-IR" sz="2800" b="1" i="1">
                <a:latin typeface="Arial Unicode MS" pitchFamily="34" charset="-128"/>
              </a:rPr>
              <a:t>Class of Drug:</a:t>
            </a:r>
          </a:p>
          <a:p>
            <a:pPr algn="ctr" rtl="0" eaLnBrk="1" hangingPunct="1">
              <a:lnSpc>
                <a:spcPct val="80000"/>
              </a:lnSpc>
              <a:spcBef>
                <a:spcPct val="20000"/>
              </a:spcBef>
              <a:buClrTx/>
              <a:buSzTx/>
              <a:buFontTx/>
              <a:buNone/>
            </a:pPr>
            <a:r>
              <a:rPr lang="en-US" altLang="fa-IR" sz="2800" b="1">
                <a:solidFill>
                  <a:srgbClr val="A80000"/>
                </a:solidFill>
                <a:latin typeface="Arial Unicode MS" pitchFamily="34" charset="-128"/>
              </a:rPr>
              <a:t>Opiates</a:t>
            </a:r>
          </a:p>
        </p:txBody>
      </p:sp>
      <p:sp>
        <p:nvSpPr>
          <p:cNvPr id="62474" name="Text Box 9">
            <a:extLst>
              <a:ext uri="{FF2B5EF4-FFF2-40B4-BE49-F238E27FC236}">
                <a16:creationId xmlns:a16="http://schemas.microsoft.com/office/drawing/2014/main" id="{C7D6EAEA-66B8-2698-A1AD-E6553B547C10}"/>
              </a:ext>
            </a:extLst>
          </p:cNvPr>
          <p:cNvSpPr txBox="1">
            <a:spLocks noChangeArrowheads="1"/>
          </p:cNvSpPr>
          <p:nvPr/>
        </p:nvSpPr>
        <p:spPr bwMode="auto">
          <a:xfrm>
            <a:off x="320675" y="4949825"/>
            <a:ext cx="41513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Detoxification</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Medications Available</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Euphoria</a:t>
            </a:r>
          </a:p>
        </p:txBody>
      </p:sp>
      <p:sp>
        <p:nvSpPr>
          <p:cNvPr id="62475" name="Text Box 10">
            <a:extLst>
              <a:ext uri="{FF2B5EF4-FFF2-40B4-BE49-F238E27FC236}">
                <a16:creationId xmlns:a16="http://schemas.microsoft.com/office/drawing/2014/main" id="{6764F59D-5179-3B63-64D6-FA560118A2FE}"/>
              </a:ext>
            </a:extLst>
          </p:cNvPr>
          <p:cNvSpPr txBox="1">
            <a:spLocks noChangeArrowheads="1"/>
          </p:cNvSpPr>
          <p:nvPr/>
        </p:nvSpPr>
        <p:spPr bwMode="auto">
          <a:xfrm>
            <a:off x="4572000" y="5027613"/>
            <a:ext cx="4195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Craving</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Intense Withdrawal</a:t>
            </a:r>
          </a:p>
          <a:p>
            <a:pPr algn="l" rtl="0" eaLnBrk="1" hangingPunct="1">
              <a:lnSpc>
                <a:spcPct val="80000"/>
              </a:lnSpc>
              <a:spcBef>
                <a:spcPct val="20000"/>
              </a:spcBef>
              <a:buClr>
                <a:srgbClr val="CC0000"/>
              </a:buClr>
              <a:buSzPct val="125000"/>
              <a:buFont typeface="Wingdings" panose="05000000000000000000" pitchFamily="2" charset="2"/>
              <a:buChar char="ü"/>
            </a:pPr>
            <a:r>
              <a:rPr lang="en-US" altLang="fa-IR" sz="2800">
                <a:latin typeface="Arial Unicode MS" pitchFamily="34" charset="-128"/>
              </a:rPr>
              <a:t>Physical Pain</a:t>
            </a:r>
          </a:p>
        </p:txBody>
      </p:sp>
      <p:sp>
        <p:nvSpPr>
          <p:cNvPr id="62476" name="Text Box 11">
            <a:extLst>
              <a:ext uri="{FF2B5EF4-FFF2-40B4-BE49-F238E27FC236}">
                <a16:creationId xmlns:a16="http://schemas.microsoft.com/office/drawing/2014/main" id="{F3DCFF2E-D8A8-94A7-8C5E-3964749922D3}"/>
              </a:ext>
            </a:extLst>
          </p:cNvPr>
          <p:cNvSpPr txBox="1">
            <a:spLocks noChangeArrowheads="1"/>
          </p:cNvSpPr>
          <p:nvPr/>
        </p:nvSpPr>
        <p:spPr bwMode="auto">
          <a:xfrm>
            <a:off x="2324100" y="434181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800" b="1" u="sng">
                <a:solidFill>
                  <a:srgbClr val="A80000"/>
                </a:solidFill>
                <a:latin typeface="Arial Unicode MS" pitchFamily="34" charset="-128"/>
              </a:rPr>
              <a:t>Related Issues: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4514" name="Picture 13" descr="mdma_basics">
            <a:extLst>
              <a:ext uri="{FF2B5EF4-FFF2-40B4-BE49-F238E27FC236}">
                <a16:creationId xmlns:a16="http://schemas.microsoft.com/office/drawing/2014/main" id="{F456ED48-41EA-2E1F-98F1-CDC37184C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1933575"/>
            <a:ext cx="2425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11" descr="mdma_basics">
            <a:extLst>
              <a:ext uri="{FF2B5EF4-FFF2-40B4-BE49-F238E27FC236}">
                <a16:creationId xmlns:a16="http://schemas.microsoft.com/office/drawing/2014/main" id="{9A6C6DE5-FAE5-0B37-4030-2C873F979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933575"/>
            <a:ext cx="24526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AutoShape 2">
            <a:extLst>
              <a:ext uri="{FF2B5EF4-FFF2-40B4-BE49-F238E27FC236}">
                <a16:creationId xmlns:a16="http://schemas.microsoft.com/office/drawing/2014/main" id="{159C06C8-C3F0-092D-C1C5-670D3F0ABBB5}"/>
              </a:ext>
            </a:extLst>
          </p:cNvPr>
          <p:cNvSpPr>
            <a:spLocks noChangeArrowheads="1"/>
          </p:cNvSpPr>
          <p:nvPr/>
        </p:nvSpPr>
        <p:spPr bwMode="auto">
          <a:xfrm>
            <a:off x="187325" y="4281488"/>
            <a:ext cx="8694738" cy="2336800"/>
          </a:xfrm>
          <a:prstGeom prst="flowChartProcess">
            <a:avLst/>
          </a:prstGeom>
          <a:solidFill>
            <a:srgbClr val="DDBF75"/>
          </a:solidFill>
          <a:ln w="57150" cmpd="thinThick">
            <a:solidFill>
              <a:srgbClr val="000099"/>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
                <a:srgbClr val="A80000"/>
              </a:buClr>
              <a:buSzTx/>
              <a:buFont typeface="Wingdings" panose="05000000000000000000" pitchFamily="2" charset="2"/>
              <a:buChar char="ü"/>
            </a:pPr>
            <a:r>
              <a:rPr lang="en-US" altLang="fa-IR" sz="2600" b="1">
                <a:latin typeface="Arial Unicode MS" pitchFamily="34" charset="-128"/>
              </a:rPr>
              <a:t>Popular with Youth and Young Adults</a:t>
            </a:r>
          </a:p>
          <a:p>
            <a:pPr algn="l" rtl="0" eaLnBrk="1" hangingPunct="1">
              <a:lnSpc>
                <a:spcPct val="100000"/>
              </a:lnSpc>
              <a:spcBef>
                <a:spcPct val="0"/>
              </a:spcBef>
              <a:buClr>
                <a:srgbClr val="A80000"/>
              </a:buClr>
              <a:buSzTx/>
              <a:buFont typeface="Wingdings" panose="05000000000000000000" pitchFamily="2" charset="2"/>
              <a:buChar char="ü"/>
            </a:pPr>
            <a:r>
              <a:rPr lang="en-US" altLang="fa-IR" sz="2600" b="1">
                <a:latin typeface="Arial Unicode MS" pitchFamily="34" charset="-128"/>
              </a:rPr>
              <a:t>Significant Health Risks: Neuron Destruction with </a:t>
            </a:r>
          </a:p>
          <a:p>
            <a:pPr algn="l" rtl="0" eaLnBrk="1" hangingPunct="1">
              <a:lnSpc>
                <a:spcPct val="100000"/>
              </a:lnSpc>
              <a:spcBef>
                <a:spcPct val="0"/>
              </a:spcBef>
              <a:buClr>
                <a:srgbClr val="A80000"/>
              </a:buClr>
              <a:buSzTx/>
              <a:buFont typeface="Wingdings" panose="05000000000000000000" pitchFamily="2" charset="2"/>
              <a:buNone/>
            </a:pPr>
            <a:r>
              <a:rPr lang="en-US" altLang="fa-IR" sz="2600" b="1">
                <a:latin typeface="Arial Unicode MS" pitchFamily="34" charset="-128"/>
              </a:rPr>
              <a:t>   Ecstasy</a:t>
            </a:r>
          </a:p>
          <a:p>
            <a:pPr algn="l" rtl="0" eaLnBrk="1" hangingPunct="1">
              <a:lnSpc>
                <a:spcPct val="100000"/>
              </a:lnSpc>
              <a:spcBef>
                <a:spcPct val="0"/>
              </a:spcBef>
              <a:buClr>
                <a:srgbClr val="A80000"/>
              </a:buClr>
              <a:buSzTx/>
              <a:buFont typeface="Wingdings" panose="05000000000000000000" pitchFamily="2" charset="2"/>
              <a:buChar char="ü"/>
            </a:pPr>
            <a:r>
              <a:rPr lang="en-US" altLang="fa-IR" sz="1800" b="1">
                <a:latin typeface="Arial Unicode MS" pitchFamily="34" charset="-128"/>
              </a:rPr>
              <a:t>Users Believe They Know How to Reduce the Risks – </a:t>
            </a:r>
          </a:p>
          <a:p>
            <a:pPr algn="l" rtl="0" eaLnBrk="1" hangingPunct="1">
              <a:lnSpc>
                <a:spcPct val="100000"/>
              </a:lnSpc>
              <a:spcBef>
                <a:spcPct val="0"/>
              </a:spcBef>
              <a:buClr>
                <a:srgbClr val="A80000"/>
              </a:buClr>
              <a:buSzTx/>
              <a:buFont typeface="Wingdings" panose="05000000000000000000" pitchFamily="2" charset="2"/>
              <a:buNone/>
            </a:pPr>
            <a:r>
              <a:rPr lang="en-US" altLang="fa-IR" sz="1800" b="1">
                <a:latin typeface="Arial Unicode MS" pitchFamily="34" charset="-128"/>
              </a:rPr>
              <a:t>   WRONG!</a:t>
            </a:r>
          </a:p>
          <a:p>
            <a:pPr algn="l" rtl="0" eaLnBrk="1" hangingPunct="1">
              <a:lnSpc>
                <a:spcPct val="100000"/>
              </a:lnSpc>
              <a:spcBef>
                <a:spcPct val="0"/>
              </a:spcBef>
              <a:buClr>
                <a:srgbClr val="A80000"/>
              </a:buClr>
              <a:buSzTx/>
              <a:buFont typeface="Wingdings" panose="05000000000000000000" pitchFamily="2" charset="2"/>
              <a:buChar char="ü"/>
            </a:pPr>
            <a:r>
              <a:rPr lang="en-US" altLang="fa-IR" sz="1800" b="1">
                <a:latin typeface="Arial Unicode MS" pitchFamily="34" charset="-128"/>
              </a:rPr>
              <a:t>Use increasing for Oxycontin, decreasing for Ecstasy </a:t>
            </a:r>
          </a:p>
        </p:txBody>
      </p:sp>
      <p:sp>
        <p:nvSpPr>
          <p:cNvPr id="39941" name="Rectangle 3">
            <a:extLst>
              <a:ext uri="{FF2B5EF4-FFF2-40B4-BE49-F238E27FC236}">
                <a16:creationId xmlns:a16="http://schemas.microsoft.com/office/drawing/2014/main" id="{7937A411-25EB-4377-553F-7A53C09E362A}"/>
              </a:ext>
            </a:extLst>
          </p:cNvPr>
          <p:cNvSpPr>
            <a:spLocks noGrp="1" noChangeArrowheads="1"/>
          </p:cNvSpPr>
          <p:nvPr>
            <p:ph type="title"/>
          </p:nvPr>
        </p:nvSpPr>
        <p:spPr>
          <a:xfrm>
            <a:off x="684213" y="285750"/>
            <a:ext cx="7772400" cy="1050925"/>
          </a:xfrm>
        </p:spPr>
        <p:txBody>
          <a:bodyPr/>
          <a:lstStyle/>
          <a:p>
            <a:pPr algn="ctr" eaLnBrk="1" fontAlgn="auto" hangingPunct="1">
              <a:spcAft>
                <a:spcPts val="0"/>
              </a:spcAft>
              <a:defRPr/>
            </a:pPr>
            <a:r>
              <a:rPr lang="en-US" altLang="fa-IR" sz="4000" b="1">
                <a:solidFill>
                  <a:schemeClr val="hlink"/>
                </a:solidFill>
              </a:rPr>
              <a:t>Commonly Abused Drugs</a:t>
            </a:r>
          </a:p>
        </p:txBody>
      </p:sp>
      <p:sp>
        <p:nvSpPr>
          <p:cNvPr id="64518" name="AutoShape 4">
            <a:extLst>
              <a:ext uri="{FF2B5EF4-FFF2-40B4-BE49-F238E27FC236}">
                <a16:creationId xmlns:a16="http://schemas.microsoft.com/office/drawing/2014/main" id="{79123A96-4017-0AC3-7CFC-554D85C5AB07}"/>
              </a:ext>
            </a:extLst>
          </p:cNvPr>
          <p:cNvSpPr>
            <a:spLocks noChangeArrowheads="1"/>
          </p:cNvSpPr>
          <p:nvPr/>
        </p:nvSpPr>
        <p:spPr bwMode="auto">
          <a:xfrm>
            <a:off x="2492375" y="2278063"/>
            <a:ext cx="4152900" cy="1873250"/>
          </a:xfrm>
          <a:prstGeom prst="upDownArrowCallout">
            <a:avLst>
              <a:gd name="adj1" fmla="val 55424"/>
              <a:gd name="adj2" fmla="val 55424"/>
              <a:gd name="adj3" fmla="val 12500"/>
              <a:gd name="adj4" fmla="val 50000"/>
            </a:avLst>
          </a:prstGeom>
          <a:solidFill>
            <a:srgbClr val="DDBF75"/>
          </a:solidFill>
          <a:ln w="38100" cmpd="dbl">
            <a:solidFill>
              <a:srgbClr val="A80000"/>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64519" name="AutoShape 5">
            <a:extLst>
              <a:ext uri="{FF2B5EF4-FFF2-40B4-BE49-F238E27FC236}">
                <a16:creationId xmlns:a16="http://schemas.microsoft.com/office/drawing/2014/main" id="{567FBE3A-61B8-D161-3C6F-45E4A321A79D}"/>
              </a:ext>
            </a:extLst>
          </p:cNvPr>
          <p:cNvSpPr>
            <a:spLocks noChangeArrowheads="1"/>
          </p:cNvSpPr>
          <p:nvPr/>
        </p:nvSpPr>
        <p:spPr bwMode="auto">
          <a:xfrm>
            <a:off x="2530475" y="1412875"/>
            <a:ext cx="4092575" cy="752475"/>
          </a:xfrm>
          <a:prstGeom prst="flowChartTerminator">
            <a:avLst/>
          </a:prstGeom>
          <a:solidFill>
            <a:srgbClr val="DDBF75"/>
          </a:solidFill>
          <a:ln w="28575">
            <a:solidFill>
              <a:schemeClr val="tx2"/>
            </a:solidFill>
            <a:miter lim="800000"/>
            <a:headEnd/>
            <a:tailEnd/>
          </a:ln>
          <a:effectLst>
            <a:outerShdw dist="107763" dir="2700000" algn="ctr" rotWithShape="0">
              <a:schemeClr val="bg2"/>
            </a:outerShdw>
          </a:effectLst>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1800"/>
          </a:p>
        </p:txBody>
      </p:sp>
      <p:sp>
        <p:nvSpPr>
          <p:cNvPr id="64520" name="Text Box 7">
            <a:extLst>
              <a:ext uri="{FF2B5EF4-FFF2-40B4-BE49-F238E27FC236}">
                <a16:creationId xmlns:a16="http://schemas.microsoft.com/office/drawing/2014/main" id="{188518FB-98F2-38CF-94BA-D47EA5616BE4}"/>
              </a:ext>
            </a:extLst>
          </p:cNvPr>
          <p:cNvSpPr txBox="1">
            <a:spLocks noChangeArrowheads="1"/>
          </p:cNvSpPr>
          <p:nvPr/>
        </p:nvSpPr>
        <p:spPr bwMode="auto">
          <a:xfrm>
            <a:off x="2874963" y="1468438"/>
            <a:ext cx="3381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a:latin typeface="Arial Unicode MS" pitchFamily="34" charset="-128"/>
              </a:rPr>
              <a:t>“New Drugs”</a:t>
            </a:r>
          </a:p>
        </p:txBody>
      </p:sp>
      <p:sp>
        <p:nvSpPr>
          <p:cNvPr id="64521" name="Text Box 8">
            <a:extLst>
              <a:ext uri="{FF2B5EF4-FFF2-40B4-BE49-F238E27FC236}">
                <a16:creationId xmlns:a16="http://schemas.microsoft.com/office/drawing/2014/main" id="{60E57494-363B-890D-6D77-B780FD45390A}"/>
              </a:ext>
            </a:extLst>
          </p:cNvPr>
          <p:cNvSpPr txBox="1">
            <a:spLocks noChangeArrowheads="1"/>
          </p:cNvSpPr>
          <p:nvPr/>
        </p:nvSpPr>
        <p:spPr bwMode="auto">
          <a:xfrm>
            <a:off x="2330450" y="2776538"/>
            <a:ext cx="4514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20000"/>
              </a:spcBef>
              <a:buClrTx/>
              <a:buSzTx/>
              <a:buFontTx/>
              <a:buNone/>
            </a:pPr>
            <a:r>
              <a:rPr lang="en-US" altLang="fa-IR" sz="2800" b="1">
                <a:latin typeface="Arial Unicode MS" pitchFamily="34" charset="-128"/>
              </a:rPr>
              <a:t>Club Drugs</a:t>
            </a:r>
          </a:p>
          <a:p>
            <a:pPr algn="ctr" rtl="0" eaLnBrk="1" hangingPunct="1">
              <a:lnSpc>
                <a:spcPct val="80000"/>
              </a:lnSpc>
              <a:spcBef>
                <a:spcPct val="20000"/>
              </a:spcBef>
              <a:buClrTx/>
              <a:buSzTx/>
              <a:buFontTx/>
              <a:buNone/>
            </a:pPr>
            <a:r>
              <a:rPr lang="en-US" altLang="fa-IR" sz="2800" b="1">
                <a:solidFill>
                  <a:srgbClr val="A80000"/>
                </a:solidFill>
                <a:latin typeface="Arial Unicode MS" pitchFamily="34" charset="-128"/>
              </a:rPr>
              <a:t>Prescription Drugs</a:t>
            </a:r>
          </a:p>
        </p:txBody>
      </p:sp>
      <p:sp>
        <p:nvSpPr>
          <p:cNvPr id="64522" name="Text Box 9">
            <a:extLst>
              <a:ext uri="{FF2B5EF4-FFF2-40B4-BE49-F238E27FC236}">
                <a16:creationId xmlns:a16="http://schemas.microsoft.com/office/drawing/2014/main" id="{F2E01955-96DA-42EE-3F88-915E6DADD421}"/>
              </a:ext>
            </a:extLst>
          </p:cNvPr>
          <p:cNvSpPr txBox="1">
            <a:spLocks noChangeArrowheads="1"/>
          </p:cNvSpPr>
          <p:nvPr/>
        </p:nvSpPr>
        <p:spPr bwMode="auto">
          <a:xfrm>
            <a:off x="2324100" y="434181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endParaRPr lang="fa-IR" altLang="fa-IR" sz="2800" b="1" u="sng">
              <a:solidFill>
                <a:srgbClr val="A80000"/>
              </a:solidFill>
              <a:latin typeface="Arial Unicode MS" pitchFamily="34" charset="-128"/>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a:extLst>
              <a:ext uri="{FF2B5EF4-FFF2-40B4-BE49-F238E27FC236}">
                <a16:creationId xmlns:a16="http://schemas.microsoft.com/office/drawing/2014/main" id="{2C0BE18C-26C7-FE4F-0714-D1172C457A12}"/>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b="1" dirty="0"/>
              <a:t>Common Characteristics of People Who are Addicted</a:t>
            </a:r>
          </a:p>
        </p:txBody>
      </p:sp>
      <p:sp>
        <p:nvSpPr>
          <p:cNvPr id="352259" name="Rectangle 3">
            <a:extLst>
              <a:ext uri="{FF2B5EF4-FFF2-40B4-BE49-F238E27FC236}">
                <a16:creationId xmlns:a16="http://schemas.microsoft.com/office/drawing/2014/main" id="{8CF1C3E6-9B3B-5EE7-9D6B-6691305E7E0D}"/>
              </a:ext>
            </a:extLst>
          </p:cNvPr>
          <p:cNvSpPr>
            <a:spLocks noGrp="1" noChangeArrowheads="1"/>
          </p:cNvSpPr>
          <p:nvPr>
            <p:ph idx="1"/>
          </p:nvPr>
        </p:nvSpPr>
        <p:spPr>
          <a:xfrm>
            <a:off x="1036638" y="2046288"/>
            <a:ext cx="7888287" cy="4622800"/>
          </a:xfrm>
        </p:spPr>
        <p:txBody>
          <a:bodyPr/>
          <a:lstStyle/>
          <a:p>
            <a:pPr algn="l" rtl="0" eaLnBrk="1" hangingPunct="1"/>
            <a:r>
              <a:rPr lang="en-US" altLang="fa-IR" sz="3100" b="1"/>
              <a:t>Unemployed or employed</a:t>
            </a:r>
          </a:p>
          <a:p>
            <a:pPr algn="l" rtl="0" eaLnBrk="1" hangingPunct="1"/>
            <a:r>
              <a:rPr lang="en-US" altLang="fa-IR" sz="3100" b="1"/>
              <a:t>Multiple or no criminal justice contacts</a:t>
            </a:r>
          </a:p>
          <a:p>
            <a:pPr algn="l" rtl="0" eaLnBrk="1" hangingPunct="1"/>
            <a:r>
              <a:rPr lang="en-US" altLang="fa-IR" sz="3100" b="1"/>
              <a:t>Difficulty coping with stress or anger</a:t>
            </a:r>
          </a:p>
          <a:p>
            <a:pPr algn="l" rtl="0" eaLnBrk="1" hangingPunct="1"/>
            <a:r>
              <a:rPr lang="en-US" altLang="fa-IR" sz="3100" b="1"/>
              <a:t>Highly influenced by social peer group or a loner</a:t>
            </a:r>
          </a:p>
          <a:p>
            <a:pPr algn="l" rtl="0" eaLnBrk="1" hangingPunct="1"/>
            <a:r>
              <a:rPr lang="en-US" altLang="fa-IR" sz="3100" b="1"/>
              <a:t>Difficulty handling high-risk relapse situations or craves excitement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randombar(horizontal)">
                                      <p:cBhvr>
                                        <p:cTn id="7" dur="600">
                                          <p:stCondLst>
                                            <p:cond delay="0"/>
                                          </p:stCondLst>
                                        </p:cTn>
                                        <p:tgtEl>
                                          <p:spTgt spid="352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2259">
                                            <p:txEl>
                                              <p:pRg st="0" end="0"/>
                                            </p:txEl>
                                          </p:spTgt>
                                        </p:tgtEl>
                                        <p:attrNameLst>
                                          <p:attrName>style.visibility</p:attrName>
                                        </p:attrNameLst>
                                      </p:cBhvr>
                                      <p:to>
                                        <p:strVal val="visible"/>
                                      </p:to>
                                    </p:set>
                                    <p:animEffect transition="in" filter="randombar(horizontal)">
                                      <p:cBhvr>
                                        <p:cTn id="12" dur="500"/>
                                        <p:tgtEl>
                                          <p:spTgt spid="352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2259">
                                            <p:txEl>
                                              <p:pRg st="1" end="1"/>
                                            </p:txEl>
                                          </p:spTgt>
                                        </p:tgtEl>
                                        <p:attrNameLst>
                                          <p:attrName>style.visibility</p:attrName>
                                        </p:attrNameLst>
                                      </p:cBhvr>
                                      <p:to>
                                        <p:strVal val="visible"/>
                                      </p:to>
                                    </p:set>
                                    <p:animEffect transition="in" filter="randombar(horizontal)">
                                      <p:cBhvr>
                                        <p:cTn id="17" dur="500"/>
                                        <p:tgtEl>
                                          <p:spTgt spid="3522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2259">
                                            <p:txEl>
                                              <p:pRg st="2" end="2"/>
                                            </p:txEl>
                                          </p:spTgt>
                                        </p:tgtEl>
                                        <p:attrNameLst>
                                          <p:attrName>style.visibility</p:attrName>
                                        </p:attrNameLst>
                                      </p:cBhvr>
                                      <p:to>
                                        <p:strVal val="visible"/>
                                      </p:to>
                                    </p:set>
                                    <p:animEffect transition="in" filter="randombar(horizontal)">
                                      <p:cBhvr>
                                        <p:cTn id="22" dur="500"/>
                                        <p:tgtEl>
                                          <p:spTgt spid="3522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52259">
                                            <p:txEl>
                                              <p:pRg st="3" end="3"/>
                                            </p:txEl>
                                          </p:spTgt>
                                        </p:tgtEl>
                                        <p:attrNameLst>
                                          <p:attrName>style.visibility</p:attrName>
                                        </p:attrNameLst>
                                      </p:cBhvr>
                                      <p:to>
                                        <p:strVal val="visible"/>
                                      </p:to>
                                    </p:set>
                                    <p:animEffect transition="in" filter="randombar(horizontal)">
                                      <p:cBhvr>
                                        <p:cTn id="27" dur="500"/>
                                        <p:tgtEl>
                                          <p:spTgt spid="3522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52259">
                                            <p:txEl>
                                              <p:pRg st="4" end="4"/>
                                            </p:txEl>
                                          </p:spTgt>
                                        </p:tgtEl>
                                        <p:attrNameLst>
                                          <p:attrName>style.visibility</p:attrName>
                                        </p:attrNameLst>
                                      </p:cBhvr>
                                      <p:to>
                                        <p:strVal val="visible"/>
                                      </p:to>
                                    </p:set>
                                    <p:animEffect transition="in" filter="randombar(horizontal)">
                                      <p:cBhvr>
                                        <p:cTn id="32" dur="500"/>
                                        <p:tgtEl>
                                          <p:spTgt spid="352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P spid="35225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E90E0AD9-E1BE-FA7D-F821-3ABD93C30B7F}"/>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dirty="0"/>
              <a:t>More Common Characteristics…</a:t>
            </a:r>
          </a:p>
        </p:txBody>
      </p:sp>
      <p:sp>
        <p:nvSpPr>
          <p:cNvPr id="351235" name="Rectangle 3">
            <a:extLst>
              <a:ext uri="{FF2B5EF4-FFF2-40B4-BE49-F238E27FC236}">
                <a16:creationId xmlns:a16="http://schemas.microsoft.com/office/drawing/2014/main" id="{350C1D24-4DD8-9A12-6F14-EA3344052FCF}"/>
              </a:ext>
            </a:extLst>
          </p:cNvPr>
          <p:cNvSpPr>
            <a:spLocks noGrp="1" noChangeArrowheads="1"/>
          </p:cNvSpPr>
          <p:nvPr>
            <p:ph idx="1"/>
          </p:nvPr>
        </p:nvSpPr>
        <p:spPr/>
        <p:txBody>
          <a:bodyPr/>
          <a:lstStyle/>
          <a:p>
            <a:pPr eaLnBrk="1" hangingPunct="1"/>
            <a:r>
              <a:rPr lang="en-US" altLang="fa-IR" b="1"/>
              <a:t>Emotional and psychological immaturity</a:t>
            </a:r>
          </a:p>
          <a:p>
            <a:pPr eaLnBrk="1" hangingPunct="1"/>
            <a:r>
              <a:rPr lang="en-US" altLang="fa-IR" b="1"/>
              <a:t>Difficulty relating to family</a:t>
            </a:r>
          </a:p>
          <a:p>
            <a:pPr eaLnBrk="1" hangingPunct="1"/>
            <a:r>
              <a:rPr lang="en-US" altLang="fa-IR" b="1"/>
              <a:t>Difficulty sustaining long-term relationships</a:t>
            </a:r>
          </a:p>
          <a:p>
            <a:pPr eaLnBrk="1" hangingPunct="1"/>
            <a:r>
              <a:rPr lang="en-US" altLang="fa-IR" b="1"/>
              <a:t>Educational and vocational deficits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randombar(horizontal)">
                                      <p:cBhvr>
                                        <p:cTn id="7" dur="600">
                                          <p:stCondLst>
                                            <p:cond delay="0"/>
                                          </p:stCondLst>
                                        </p:cTn>
                                        <p:tgtEl>
                                          <p:spTgt spid="351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1235">
                                            <p:txEl>
                                              <p:pRg st="0" end="0"/>
                                            </p:txEl>
                                          </p:spTgt>
                                        </p:tgtEl>
                                        <p:attrNameLst>
                                          <p:attrName>style.visibility</p:attrName>
                                        </p:attrNameLst>
                                      </p:cBhvr>
                                      <p:to>
                                        <p:strVal val="visible"/>
                                      </p:to>
                                    </p:set>
                                    <p:animEffect transition="in" filter="randombar(horizontal)">
                                      <p:cBhvr>
                                        <p:cTn id="12" dur="500"/>
                                        <p:tgtEl>
                                          <p:spTgt spid="3512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1235">
                                            <p:txEl>
                                              <p:pRg st="1" end="1"/>
                                            </p:txEl>
                                          </p:spTgt>
                                        </p:tgtEl>
                                        <p:attrNameLst>
                                          <p:attrName>style.visibility</p:attrName>
                                        </p:attrNameLst>
                                      </p:cBhvr>
                                      <p:to>
                                        <p:strVal val="visible"/>
                                      </p:to>
                                    </p:set>
                                    <p:animEffect transition="in" filter="randombar(horizontal)">
                                      <p:cBhvr>
                                        <p:cTn id="17" dur="500"/>
                                        <p:tgtEl>
                                          <p:spTgt spid="3512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1235">
                                            <p:txEl>
                                              <p:pRg st="2" end="2"/>
                                            </p:txEl>
                                          </p:spTgt>
                                        </p:tgtEl>
                                        <p:attrNameLst>
                                          <p:attrName>style.visibility</p:attrName>
                                        </p:attrNameLst>
                                      </p:cBhvr>
                                      <p:to>
                                        <p:strVal val="visible"/>
                                      </p:to>
                                    </p:set>
                                    <p:animEffect transition="in" filter="randombar(horizontal)">
                                      <p:cBhvr>
                                        <p:cTn id="22" dur="500"/>
                                        <p:tgtEl>
                                          <p:spTgt spid="3512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51235">
                                            <p:txEl>
                                              <p:pRg st="3" end="3"/>
                                            </p:txEl>
                                          </p:spTgt>
                                        </p:tgtEl>
                                        <p:attrNameLst>
                                          <p:attrName>style.visibility</p:attrName>
                                        </p:attrNameLst>
                                      </p:cBhvr>
                                      <p:to>
                                        <p:strVal val="visible"/>
                                      </p:to>
                                    </p:set>
                                    <p:animEffect transition="in" filter="randombar(horizontal)">
                                      <p:cBhvr>
                                        <p:cTn id="27" dur="500"/>
                                        <p:tgtEl>
                                          <p:spTgt spid="351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DE16A78-176B-C380-CC95-AC877CD1F061}"/>
              </a:ext>
            </a:extLst>
          </p:cNvPr>
          <p:cNvSpPr>
            <a:spLocks noGrp="1" noChangeArrowheads="1"/>
          </p:cNvSpPr>
          <p:nvPr>
            <p:ph type="title"/>
          </p:nvPr>
        </p:nvSpPr>
        <p:spPr>
          <a:xfrm>
            <a:off x="946150" y="446088"/>
            <a:ext cx="8083550" cy="1143000"/>
          </a:xfrm>
        </p:spPr>
        <p:txBody>
          <a:bodyPr/>
          <a:lstStyle/>
          <a:p>
            <a:pPr algn="ctr" eaLnBrk="1" fontAlgn="auto" hangingPunct="1">
              <a:spcAft>
                <a:spcPts val="0"/>
              </a:spcAft>
              <a:defRPr/>
            </a:pPr>
            <a:r>
              <a:rPr lang="en-US" altLang="fa-IR" sz="3600" b="1" dirty="0">
                <a:solidFill>
                  <a:srgbClr val="000099"/>
                </a:solidFill>
              </a:rPr>
              <a:t>Addiction is a Complex Disease (CD is a CD)</a:t>
            </a:r>
          </a:p>
        </p:txBody>
      </p:sp>
      <p:pic>
        <p:nvPicPr>
          <p:cNvPr id="18435" name="Picture 3">
            <a:extLst>
              <a:ext uri="{FF2B5EF4-FFF2-40B4-BE49-F238E27FC236}">
                <a16:creationId xmlns:a16="http://schemas.microsoft.com/office/drawing/2014/main" id="{8E3F1BED-D2A9-47DD-7EC3-820F7EEC7F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3288" y="2016125"/>
            <a:ext cx="5111750" cy="3449638"/>
          </a:xfrm>
          <a:noFill/>
          <a:ln w="57150" cmpd="thinThick">
            <a:solidFill>
              <a:srgbClr val="475951"/>
            </a:solidFill>
            <a:miter lim="800000"/>
            <a:headEnd/>
            <a:tailEnd/>
          </a:ln>
        </p:spPr>
      </p:pic>
      <p:sp>
        <p:nvSpPr>
          <p:cNvPr id="18436" name="AutoShape 4">
            <a:extLst>
              <a:ext uri="{FF2B5EF4-FFF2-40B4-BE49-F238E27FC236}">
                <a16:creationId xmlns:a16="http://schemas.microsoft.com/office/drawing/2014/main" id="{59BC882F-C3FD-02F4-319B-DED99F2223EB}"/>
              </a:ext>
            </a:extLst>
          </p:cNvPr>
          <p:cNvSpPr>
            <a:spLocks noChangeArrowheads="1"/>
          </p:cNvSpPr>
          <p:nvPr/>
        </p:nvSpPr>
        <p:spPr bwMode="auto">
          <a:xfrm>
            <a:off x="4448175" y="3462338"/>
            <a:ext cx="4695825" cy="2554287"/>
          </a:xfrm>
          <a:prstGeom prst="cloudCallout">
            <a:avLst>
              <a:gd name="adj1" fmla="val -60144"/>
              <a:gd name="adj2" fmla="val -49069"/>
            </a:avLst>
          </a:prstGeom>
          <a:solidFill>
            <a:srgbClr val="EAEAEA"/>
          </a:solidFill>
          <a:ln w="19050">
            <a:solidFill>
              <a:schemeClr val="tx1"/>
            </a:solidFill>
            <a:round/>
            <a:headEnd/>
            <a:tailEnd/>
          </a:ln>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0"/>
              </a:spcBef>
              <a:buClrTx/>
              <a:buSzTx/>
              <a:buFontTx/>
              <a:buNone/>
            </a:pPr>
            <a:endParaRPr lang="fa-IR" altLang="fa-IR" sz="2400">
              <a:solidFill>
                <a:srgbClr val="000099"/>
              </a:solidFill>
              <a:latin typeface="Arial Unicode MS" pitchFamily="34" charset="-128"/>
            </a:endParaRPr>
          </a:p>
        </p:txBody>
      </p:sp>
      <p:sp>
        <p:nvSpPr>
          <p:cNvPr id="607237" name="Text Box 5">
            <a:extLst>
              <a:ext uri="{FF2B5EF4-FFF2-40B4-BE49-F238E27FC236}">
                <a16:creationId xmlns:a16="http://schemas.microsoft.com/office/drawing/2014/main" id="{8A7DA2A7-BB67-0739-E813-5824C3D4F25F}"/>
              </a:ext>
            </a:extLst>
          </p:cNvPr>
          <p:cNvSpPr txBox="1">
            <a:spLocks noChangeArrowheads="1"/>
          </p:cNvSpPr>
          <p:nvPr/>
        </p:nvSpPr>
        <p:spPr bwMode="auto">
          <a:xfrm>
            <a:off x="4500563" y="3736975"/>
            <a:ext cx="4454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3200" b="1" i="1">
                <a:solidFill>
                  <a:srgbClr val="000099"/>
                </a:solidFill>
                <a:latin typeface="Albertus Medium" pitchFamily="34" charset="0"/>
              </a:rPr>
              <a:t>…with biological, sociological and psychological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7237">
                                            <p:txEl>
                                              <p:pRg st="0" end="0"/>
                                            </p:txEl>
                                          </p:spTgt>
                                        </p:tgtEl>
                                        <p:attrNameLst>
                                          <p:attrName>style.visibility</p:attrName>
                                        </p:attrNameLst>
                                      </p:cBhvr>
                                      <p:to>
                                        <p:strVal val="visible"/>
                                      </p:to>
                                    </p:set>
                                    <p:animEffect transition="in" filter="dissolve">
                                      <p:cBhvr>
                                        <p:cTn id="7" dur="500"/>
                                        <p:tgtEl>
                                          <p:spTgt spid="6072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58" name="Object 2">
            <a:hlinkClick r:id="" action="ppaction://ole?verb=0"/>
            <a:extLst>
              <a:ext uri="{FF2B5EF4-FFF2-40B4-BE49-F238E27FC236}">
                <a16:creationId xmlns:a16="http://schemas.microsoft.com/office/drawing/2014/main" id="{B3F17A07-FDFE-8637-5CC9-15D417B960F9}"/>
              </a:ext>
            </a:extLst>
          </p:cNvPr>
          <p:cNvGraphicFramePr>
            <a:graphicFrameLocks/>
          </p:cNvGraphicFramePr>
          <p:nvPr/>
        </p:nvGraphicFramePr>
        <p:xfrm>
          <a:off x="5486400" y="152400"/>
          <a:ext cx="3457575" cy="2338388"/>
        </p:xfrm>
        <a:graphic>
          <a:graphicData uri="http://schemas.openxmlformats.org/presentationml/2006/ole">
            <mc:AlternateContent xmlns:mc="http://schemas.openxmlformats.org/markup-compatibility/2006">
              <mc:Choice xmlns:v="urn:schemas-microsoft-com:vml" Requires="v">
                <p:oleObj name="Microsoft ClipArt Gallery" r:id="rId3" imgW="4664075" imgH="3154363" progId="MS_ClipArt_Gallery">
                  <p:embed/>
                </p:oleObj>
              </mc:Choice>
              <mc:Fallback>
                <p:oleObj name="Microsoft ClipArt Gallery" r:id="rId3" imgW="4664075" imgH="3154363"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52400"/>
                        <a:ext cx="3457575"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5507" name="Rectangle 3">
            <a:extLst>
              <a:ext uri="{FF2B5EF4-FFF2-40B4-BE49-F238E27FC236}">
                <a16:creationId xmlns:a16="http://schemas.microsoft.com/office/drawing/2014/main" id="{E919718A-8B70-00E2-079F-6EDB85B8F29B}"/>
              </a:ext>
            </a:extLst>
          </p:cNvPr>
          <p:cNvSpPr>
            <a:spLocks noGrp="1" noChangeArrowheads="1"/>
          </p:cNvSpPr>
          <p:nvPr>
            <p:ph type="title"/>
          </p:nvPr>
        </p:nvSpPr>
        <p:spPr>
          <a:xfrm>
            <a:off x="1228725" y="617538"/>
            <a:ext cx="6994525" cy="1143000"/>
          </a:xfrm>
        </p:spPr>
        <p:txBody>
          <a:bodyPr lIns="90488" tIns="44450" rIns="90488" bIns="44450" anchor="ctr"/>
          <a:lstStyle/>
          <a:p>
            <a:pPr eaLnBrk="1" fontAlgn="auto" hangingPunct="1">
              <a:spcAft>
                <a:spcPts val="0"/>
              </a:spcAft>
              <a:defRPr/>
            </a:pPr>
            <a:r>
              <a:rPr lang="en-US" altLang="fa-IR" sz="4800" b="1"/>
              <a:t>Violence</a:t>
            </a:r>
          </a:p>
        </p:txBody>
      </p:sp>
      <p:sp>
        <p:nvSpPr>
          <p:cNvPr id="405508" name="Rectangle 4">
            <a:extLst>
              <a:ext uri="{FF2B5EF4-FFF2-40B4-BE49-F238E27FC236}">
                <a16:creationId xmlns:a16="http://schemas.microsoft.com/office/drawing/2014/main" id="{03768077-2249-83A4-FC9B-186B56566A92}"/>
              </a:ext>
            </a:extLst>
          </p:cNvPr>
          <p:cNvSpPr>
            <a:spLocks noGrp="1" noChangeArrowheads="1"/>
          </p:cNvSpPr>
          <p:nvPr>
            <p:ph idx="1"/>
          </p:nvPr>
        </p:nvSpPr>
        <p:spPr>
          <a:xfrm>
            <a:off x="1295400" y="2076450"/>
            <a:ext cx="6924675" cy="3967163"/>
          </a:xfrm>
        </p:spPr>
        <p:txBody>
          <a:bodyPr lIns="90488" tIns="44450" rIns="90488" bIns="44450"/>
          <a:lstStyle/>
          <a:p>
            <a:pPr eaLnBrk="1" hangingPunct="1"/>
            <a:endParaRPr lang="en-US" altLang="fa-IR" sz="2800"/>
          </a:p>
          <a:p>
            <a:pPr algn="l" rtl="0" eaLnBrk="1" hangingPunct="1"/>
            <a:r>
              <a:rPr lang="en-US" altLang="fa-IR" b="1"/>
              <a:t>Alcohol disinhibits aggressivity</a:t>
            </a:r>
            <a:br>
              <a:rPr lang="en-US" altLang="fa-IR" b="1"/>
            </a:br>
            <a:endParaRPr lang="en-US" altLang="fa-IR" b="1"/>
          </a:p>
          <a:p>
            <a:pPr algn="l" rtl="0" eaLnBrk="1" hangingPunct="1">
              <a:lnSpc>
                <a:spcPct val="80000"/>
              </a:lnSpc>
              <a:spcBef>
                <a:spcPct val="0"/>
              </a:spcBef>
            </a:pPr>
            <a:r>
              <a:rPr lang="en-US" altLang="fa-IR" b="1"/>
              <a:t>Stimulants produce dose-dependent paranoia</a:t>
            </a:r>
            <a:br>
              <a:rPr lang="en-US" altLang="fa-IR" b="1"/>
            </a:br>
            <a:endParaRPr lang="en-US" altLang="fa-IR" b="1"/>
          </a:p>
          <a:p>
            <a:pPr algn="l" rtl="0" eaLnBrk="1" hangingPunct="1">
              <a:lnSpc>
                <a:spcPct val="80000"/>
              </a:lnSpc>
              <a:spcBef>
                <a:spcPct val="0"/>
              </a:spcBef>
            </a:pPr>
            <a:r>
              <a:rPr lang="en-US" altLang="fa-IR" b="1"/>
              <a:t>Opiate-seeking, but not opiates, produces violence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5507"/>
                                        </p:tgtEl>
                                        <p:attrNameLst>
                                          <p:attrName>style.visibility</p:attrName>
                                        </p:attrNameLst>
                                      </p:cBhvr>
                                      <p:to>
                                        <p:strVal val="visible"/>
                                      </p:to>
                                    </p:set>
                                    <p:animEffect transition="in" filter="randombar(horizontal)">
                                      <p:cBhvr>
                                        <p:cTn id="7" dur="600">
                                          <p:stCondLst>
                                            <p:cond delay="0"/>
                                          </p:stCondLst>
                                        </p:cTn>
                                        <p:tgtEl>
                                          <p:spTgt spid="405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5508">
                                            <p:txEl>
                                              <p:pRg st="1" end="1"/>
                                            </p:txEl>
                                          </p:spTgt>
                                        </p:tgtEl>
                                        <p:attrNameLst>
                                          <p:attrName>style.visibility</p:attrName>
                                        </p:attrNameLst>
                                      </p:cBhvr>
                                      <p:to>
                                        <p:strVal val="visible"/>
                                      </p:to>
                                    </p:set>
                                    <p:animEffect transition="in" filter="randombar(horizontal)">
                                      <p:cBhvr>
                                        <p:cTn id="12" dur="500"/>
                                        <p:tgtEl>
                                          <p:spTgt spid="4055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05508">
                                            <p:txEl>
                                              <p:pRg st="2" end="2"/>
                                            </p:txEl>
                                          </p:spTgt>
                                        </p:tgtEl>
                                        <p:attrNameLst>
                                          <p:attrName>style.visibility</p:attrName>
                                        </p:attrNameLst>
                                      </p:cBhvr>
                                      <p:to>
                                        <p:strVal val="visible"/>
                                      </p:to>
                                    </p:set>
                                    <p:animEffect transition="in" filter="randombar(horizontal)">
                                      <p:cBhvr>
                                        <p:cTn id="17" dur="500"/>
                                        <p:tgtEl>
                                          <p:spTgt spid="4055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05508">
                                            <p:txEl>
                                              <p:pRg st="3" end="3"/>
                                            </p:txEl>
                                          </p:spTgt>
                                        </p:tgtEl>
                                        <p:attrNameLst>
                                          <p:attrName>style.visibility</p:attrName>
                                        </p:attrNameLst>
                                      </p:cBhvr>
                                      <p:to>
                                        <p:strVal val="visible"/>
                                      </p:to>
                                    </p:set>
                                    <p:animEffect transition="in" filter="randombar(horizontal)">
                                      <p:cBhvr>
                                        <p:cTn id="22" dur="500"/>
                                        <p:tgtEl>
                                          <p:spTgt spid="405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p:bldP spid="40550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033C607-F55B-E452-9866-92D605AD381C}"/>
              </a:ext>
            </a:extLst>
          </p:cNvPr>
          <p:cNvSpPr>
            <a:spLocks noGrp="1" noChangeArrowheads="1"/>
          </p:cNvSpPr>
          <p:nvPr>
            <p:ph type="title"/>
          </p:nvPr>
        </p:nvSpPr>
        <p:spPr>
          <a:xfrm>
            <a:off x="1208088" y="312738"/>
            <a:ext cx="7488237" cy="1143000"/>
          </a:xfrm>
        </p:spPr>
        <p:txBody>
          <a:bodyPr>
            <a:normAutofit fontScale="90000"/>
          </a:bodyPr>
          <a:lstStyle/>
          <a:p>
            <a:pPr eaLnBrk="1" fontAlgn="auto" hangingPunct="1">
              <a:spcAft>
                <a:spcPts val="0"/>
              </a:spcAft>
              <a:defRPr/>
            </a:pPr>
            <a:r>
              <a:rPr lang="en-US" altLang="fa-IR" sz="4000" b="1" dirty="0">
                <a:solidFill>
                  <a:srgbClr val="000099"/>
                </a:solidFill>
              </a:rPr>
              <a:t>What Are The Risks Of Becoming Addicted?</a:t>
            </a:r>
          </a:p>
        </p:txBody>
      </p:sp>
      <p:sp>
        <p:nvSpPr>
          <p:cNvPr id="72707" name="Rectangle 3">
            <a:extLst>
              <a:ext uri="{FF2B5EF4-FFF2-40B4-BE49-F238E27FC236}">
                <a16:creationId xmlns:a16="http://schemas.microsoft.com/office/drawing/2014/main" id="{34E7D2EB-A2B4-6157-A158-C0FB6FBB5A3F}"/>
              </a:ext>
            </a:extLst>
          </p:cNvPr>
          <p:cNvSpPr>
            <a:spLocks noGrp="1" noChangeArrowheads="1"/>
          </p:cNvSpPr>
          <p:nvPr>
            <p:ph idx="1"/>
          </p:nvPr>
        </p:nvSpPr>
        <p:spPr>
          <a:xfrm>
            <a:off x="838200" y="1905000"/>
            <a:ext cx="7886700" cy="4724400"/>
          </a:xfrm>
        </p:spPr>
        <p:txBody>
          <a:bodyPr/>
          <a:lstStyle/>
          <a:p>
            <a:pPr marL="519113" indent="-519113" algn="l" rtl="0" eaLnBrk="1" hangingPunct="1">
              <a:lnSpc>
                <a:spcPct val="90000"/>
              </a:lnSpc>
              <a:buClr>
                <a:srgbClr val="FFFFFF"/>
              </a:buClr>
            </a:pPr>
            <a:r>
              <a:rPr lang="en-US" altLang="fa-IR" sz="3000" b="1">
                <a:solidFill>
                  <a:srgbClr val="000099"/>
                </a:solidFill>
              </a:rPr>
              <a:t>Genetic predisposition</a:t>
            </a:r>
          </a:p>
          <a:p>
            <a:pPr marL="519113" indent="-519113" algn="l" rtl="0" eaLnBrk="1" hangingPunct="1">
              <a:lnSpc>
                <a:spcPct val="90000"/>
              </a:lnSpc>
              <a:buClr>
                <a:srgbClr val="FFFFFF"/>
              </a:buClr>
            </a:pPr>
            <a:r>
              <a:rPr lang="en-US" altLang="fa-IR" sz="3000" b="1">
                <a:solidFill>
                  <a:srgbClr val="000099"/>
                </a:solidFill>
              </a:rPr>
              <a:t>A younger age for beginning use</a:t>
            </a:r>
          </a:p>
          <a:p>
            <a:pPr marL="519113" indent="-519113" algn="l" rtl="0" eaLnBrk="1" hangingPunct="1">
              <a:lnSpc>
                <a:spcPct val="90000"/>
              </a:lnSpc>
              <a:buClr>
                <a:srgbClr val="FFFFFF"/>
              </a:buClr>
            </a:pPr>
            <a:r>
              <a:rPr lang="en-US" altLang="fa-IR" sz="3000" b="1">
                <a:solidFill>
                  <a:srgbClr val="000099"/>
                </a:solidFill>
              </a:rPr>
              <a:t>Childhood trauma (violent, sexual)</a:t>
            </a:r>
          </a:p>
          <a:p>
            <a:pPr marL="519113" indent="-519113" algn="l" rtl="0" eaLnBrk="1" hangingPunct="1">
              <a:lnSpc>
                <a:spcPct val="90000"/>
              </a:lnSpc>
              <a:buClr>
                <a:srgbClr val="FFFFFF"/>
              </a:buClr>
            </a:pPr>
            <a:r>
              <a:rPr lang="en-US" altLang="fa-IR" sz="3000" b="1">
                <a:solidFill>
                  <a:srgbClr val="000099"/>
                </a:solidFill>
              </a:rPr>
              <a:t>Learning disorders  &amp;/or ADD/ADHD</a:t>
            </a:r>
          </a:p>
          <a:p>
            <a:pPr marL="519113" indent="-519113" algn="l" rtl="0" eaLnBrk="1" hangingPunct="1">
              <a:lnSpc>
                <a:spcPct val="90000"/>
              </a:lnSpc>
              <a:buClr>
                <a:srgbClr val="FFFFFF"/>
              </a:buClr>
            </a:pPr>
            <a:r>
              <a:rPr lang="en-US" altLang="fa-IR" sz="3000" b="1">
                <a:solidFill>
                  <a:srgbClr val="000099"/>
                </a:solidFill>
              </a:rPr>
              <a:t>Mental illness</a:t>
            </a:r>
          </a:p>
          <a:p>
            <a:pPr marL="1198563" lvl="1" indent="-506413" algn="l" rtl="0" eaLnBrk="1" hangingPunct="1">
              <a:lnSpc>
                <a:spcPct val="90000"/>
              </a:lnSpc>
              <a:buClr>
                <a:srgbClr val="FFFFFF"/>
              </a:buClr>
              <a:buFont typeface="Wingdings" panose="05000000000000000000" pitchFamily="2" charset="2"/>
              <a:buChar char="Ø"/>
            </a:pPr>
            <a:r>
              <a:rPr lang="en-US" altLang="fa-IR" sz="3000" b="1">
                <a:solidFill>
                  <a:srgbClr val="000099"/>
                </a:solidFill>
              </a:rPr>
              <a:t>Depression</a:t>
            </a:r>
          </a:p>
          <a:p>
            <a:pPr marL="1198563" lvl="1" indent="-506413" algn="l" rtl="0" eaLnBrk="1" hangingPunct="1">
              <a:lnSpc>
                <a:spcPct val="90000"/>
              </a:lnSpc>
              <a:buClr>
                <a:srgbClr val="FFFFFF"/>
              </a:buClr>
              <a:buFont typeface="Wingdings" panose="05000000000000000000" pitchFamily="2" charset="2"/>
              <a:buChar char="Ø"/>
            </a:pPr>
            <a:r>
              <a:rPr lang="en-US" altLang="fa-IR" sz="3000" b="1">
                <a:solidFill>
                  <a:srgbClr val="000099"/>
                </a:solidFill>
              </a:rPr>
              <a:t>Bipolar disorder</a:t>
            </a:r>
          </a:p>
          <a:p>
            <a:pPr marL="1198563" lvl="1" indent="-506413" algn="l" rtl="0" eaLnBrk="1" hangingPunct="1">
              <a:lnSpc>
                <a:spcPct val="90000"/>
              </a:lnSpc>
              <a:buClr>
                <a:srgbClr val="FFFFFF"/>
              </a:buClr>
              <a:buFont typeface="Wingdings" panose="05000000000000000000" pitchFamily="2" charset="2"/>
              <a:buChar char="Ø"/>
            </a:pPr>
            <a:r>
              <a:rPr lang="en-US" altLang="fa-IR" sz="3000" b="1">
                <a:solidFill>
                  <a:srgbClr val="000099"/>
                </a:solidFill>
              </a:rPr>
              <a:t>Psychosis</a:t>
            </a:r>
          </a:p>
          <a:p>
            <a:pPr marL="1198563" lvl="1" indent="-506413" algn="l" rtl="0" eaLnBrk="1" hangingPunct="1">
              <a:lnSpc>
                <a:spcPct val="90000"/>
              </a:lnSpc>
              <a:buClr>
                <a:srgbClr val="FFFFFF"/>
              </a:buClr>
              <a:buFont typeface="Wingdings" panose="05000000000000000000" pitchFamily="2" charset="2"/>
              <a:buChar char="Ø"/>
            </a:pPr>
            <a:r>
              <a:rPr lang="en-US" altLang="fa-IR" sz="3000" b="1">
                <a:solidFill>
                  <a:srgbClr val="000099"/>
                </a:solidFill>
              </a:rPr>
              <a:t>Personality disorder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2C0283C-B4A3-FA8D-C8CC-9620630B61EF}"/>
              </a:ext>
            </a:extLst>
          </p:cNvPr>
          <p:cNvSpPr>
            <a:spLocks noGrp="1"/>
          </p:cNvSpPr>
          <p:nvPr>
            <p:ph type="title"/>
          </p:nvPr>
        </p:nvSpPr>
        <p:spPr/>
        <p:txBody>
          <a:bodyPr/>
          <a:lstStyle/>
          <a:p>
            <a:pPr eaLnBrk="1" fontAlgn="auto" hangingPunct="1">
              <a:spcAft>
                <a:spcPts val="0"/>
              </a:spcAft>
              <a:defRPr/>
            </a:pPr>
            <a:r>
              <a:rPr lang="en-US" altLang="fa-IR"/>
              <a:t>Questions 4, 5, and 6</a:t>
            </a:r>
          </a:p>
        </p:txBody>
      </p:sp>
      <p:sp>
        <p:nvSpPr>
          <p:cNvPr id="74755" name="Content Placeholder 2">
            <a:extLst>
              <a:ext uri="{FF2B5EF4-FFF2-40B4-BE49-F238E27FC236}">
                <a16:creationId xmlns:a16="http://schemas.microsoft.com/office/drawing/2014/main" id="{F5510F2C-FB12-8C14-6E76-A93CEDA23620}"/>
              </a:ext>
            </a:extLst>
          </p:cNvPr>
          <p:cNvSpPr>
            <a:spLocks noGrp="1" noChangeArrowheads="1"/>
          </p:cNvSpPr>
          <p:nvPr>
            <p:ph idx="1"/>
          </p:nvPr>
        </p:nvSpPr>
        <p:spPr/>
        <p:txBody>
          <a:bodyPr/>
          <a:lstStyle/>
          <a:p>
            <a:pPr algn="l" rtl="0" eaLnBrk="1" hangingPunct="1"/>
            <a:r>
              <a:rPr lang="en-US" altLang="fa-IR"/>
              <a:t>What are the 1</a:t>
            </a:r>
            <a:r>
              <a:rPr lang="en-US" altLang="fa-IR" baseline="30000"/>
              <a:t>st</a:t>
            </a:r>
            <a:r>
              <a:rPr lang="en-US" altLang="fa-IR"/>
              <a:t> and 2</a:t>
            </a:r>
            <a:r>
              <a:rPr lang="en-US" altLang="fa-IR" baseline="30000"/>
              <a:t>nd</a:t>
            </a:r>
            <a:r>
              <a:rPr lang="en-US" altLang="fa-IR"/>
              <a:t> most craved substances?</a:t>
            </a:r>
          </a:p>
          <a:p>
            <a:pPr algn="l" rtl="0" eaLnBrk="1" hangingPunct="1"/>
            <a:r>
              <a:rPr lang="en-US" altLang="fa-IR"/>
              <a:t>What are the 1</a:t>
            </a:r>
            <a:r>
              <a:rPr lang="en-US" altLang="fa-IR" baseline="30000"/>
              <a:t>st</a:t>
            </a:r>
            <a:r>
              <a:rPr lang="en-US" altLang="fa-IR"/>
              <a:t>, 2</a:t>
            </a:r>
            <a:r>
              <a:rPr lang="en-US" altLang="fa-IR" baseline="30000"/>
              <a:t>nd</a:t>
            </a:r>
            <a:r>
              <a:rPr lang="en-US" altLang="fa-IR"/>
              <a:t> and 3</a:t>
            </a:r>
            <a:r>
              <a:rPr lang="en-US" altLang="fa-IR" baseline="30000"/>
              <a:t>rd</a:t>
            </a:r>
            <a:r>
              <a:rPr lang="en-US" altLang="fa-IR"/>
              <a:t> most used substances?</a:t>
            </a:r>
          </a:p>
          <a:p>
            <a:pPr algn="l" rtl="0" eaLnBrk="1" hangingPunct="1"/>
            <a:r>
              <a:rPr lang="en-US" altLang="fa-IR"/>
              <a:t>True or False: Addicted people are usually homeless, criminal, anti-social, and older than 26.</a:t>
            </a:r>
          </a:p>
          <a:p>
            <a:pPr eaLnBrk="1" hangingPunct="1"/>
            <a:endParaRPr lang="en-US" altLang="fa-I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0D204CC-F07B-8E97-654E-507C684BBC69}"/>
              </a:ext>
            </a:extLst>
          </p:cNvPr>
          <p:cNvSpPr>
            <a:spLocks noGrp="1" noChangeArrowheads="1"/>
          </p:cNvSpPr>
          <p:nvPr>
            <p:ph type="title"/>
          </p:nvPr>
        </p:nvSpPr>
        <p:spPr>
          <a:xfrm>
            <a:off x="1219200" y="457200"/>
            <a:ext cx="7391400" cy="990600"/>
          </a:xfrm>
        </p:spPr>
        <p:txBody>
          <a:bodyPr/>
          <a:lstStyle/>
          <a:p>
            <a:pPr eaLnBrk="1" fontAlgn="auto" hangingPunct="1">
              <a:spcAft>
                <a:spcPts val="0"/>
              </a:spcAft>
              <a:defRPr/>
            </a:pPr>
            <a:r>
              <a:rPr lang="en-US" altLang="fa-IR" b="1" dirty="0">
                <a:solidFill>
                  <a:srgbClr val="000099"/>
                </a:solidFill>
              </a:rPr>
              <a:t>Co-Occurring Disorders</a:t>
            </a:r>
          </a:p>
        </p:txBody>
      </p:sp>
      <p:sp>
        <p:nvSpPr>
          <p:cNvPr id="672771" name="Rectangle 3">
            <a:extLst>
              <a:ext uri="{FF2B5EF4-FFF2-40B4-BE49-F238E27FC236}">
                <a16:creationId xmlns:a16="http://schemas.microsoft.com/office/drawing/2014/main" id="{B4420F6D-8642-DFC7-3D0B-E5EF6C17EFA4}"/>
              </a:ext>
            </a:extLst>
          </p:cNvPr>
          <p:cNvSpPr>
            <a:spLocks noGrp="1" noChangeArrowheads="1"/>
          </p:cNvSpPr>
          <p:nvPr>
            <p:ph idx="1"/>
          </p:nvPr>
        </p:nvSpPr>
        <p:spPr>
          <a:xfrm>
            <a:off x="1162050" y="2662238"/>
            <a:ext cx="6899275" cy="2584450"/>
          </a:xfrm>
          <a:solidFill>
            <a:schemeClr val="bg1"/>
          </a:solidFill>
          <a:ln w="38100">
            <a:solidFill>
              <a:srgbClr val="0000FF"/>
            </a:solidFill>
            <a:miter lim="800000"/>
            <a:headEnd/>
            <a:tailEnd/>
          </a:ln>
        </p:spPr>
        <p:txBody>
          <a:bodyPr/>
          <a:lstStyle/>
          <a:p>
            <a:pPr marL="0" indent="0" algn="l" rtl="0" eaLnBrk="1" hangingPunct="1">
              <a:buFont typeface="Wingdings" panose="05000000000000000000" pitchFamily="2" charset="2"/>
              <a:buNone/>
            </a:pPr>
            <a:r>
              <a:rPr lang="en-US" altLang="fa-IR" b="1">
                <a:solidFill>
                  <a:srgbClr val="000099"/>
                </a:solidFill>
              </a:rPr>
              <a:t>Each Disorder Affects the Other </a:t>
            </a:r>
          </a:p>
          <a:p>
            <a:pPr marL="0" indent="0" algn="l" rtl="0" eaLnBrk="1" hangingPunct="1">
              <a:buFont typeface="Wingdings" panose="05000000000000000000" pitchFamily="2" charset="2"/>
              <a:buNone/>
            </a:pPr>
            <a:r>
              <a:rPr lang="en-US" altLang="fa-IR" b="1">
                <a:solidFill>
                  <a:srgbClr val="000099"/>
                </a:solidFill>
              </a:rPr>
              <a:t>And </a:t>
            </a:r>
          </a:p>
          <a:p>
            <a:pPr marL="0" indent="0" algn="l" rtl="0" eaLnBrk="1" hangingPunct="1">
              <a:buFont typeface="Wingdings" panose="05000000000000000000" pitchFamily="2" charset="2"/>
              <a:buNone/>
            </a:pPr>
            <a:r>
              <a:rPr lang="en-US" altLang="fa-IR" b="1">
                <a:solidFill>
                  <a:srgbClr val="000099"/>
                </a:solidFill>
              </a:rPr>
              <a:t>Changes The Outcome Of Treatment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animEffect transition="in" filter="wedge">
                                      <p:cBhvr>
                                        <p:cTn id="7" dur="1000"/>
                                        <p:tgtEl>
                                          <p:spTgt spid="672771">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672771">
                                            <p:txEl>
                                              <p:pRg st="1" end="1"/>
                                            </p:txEl>
                                          </p:spTgt>
                                        </p:tgtEl>
                                        <p:attrNameLst>
                                          <p:attrName>style.visibility</p:attrName>
                                        </p:attrNameLst>
                                      </p:cBhvr>
                                      <p:to>
                                        <p:strVal val="visible"/>
                                      </p:to>
                                    </p:set>
                                    <p:animEffect transition="in" filter="wedge">
                                      <p:cBhvr>
                                        <p:cTn id="10" dur="1000"/>
                                        <p:tgtEl>
                                          <p:spTgt spid="672771">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672771">
                                            <p:txEl>
                                              <p:pRg st="2" end="2"/>
                                            </p:txEl>
                                          </p:spTgt>
                                        </p:tgtEl>
                                        <p:attrNameLst>
                                          <p:attrName>style.visibility</p:attrName>
                                        </p:attrNameLst>
                                      </p:cBhvr>
                                      <p:to>
                                        <p:strVal val="visible"/>
                                      </p:to>
                                    </p:set>
                                    <p:animEffect transition="in" filter="wedge">
                                      <p:cBhvr>
                                        <p:cTn id="13" dur="1000"/>
                                        <p:tgtEl>
                                          <p:spTgt spid="67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DB7F3D7-1A1E-F1EA-87C3-A70A00EA54BC}"/>
              </a:ext>
            </a:extLst>
          </p:cNvPr>
          <p:cNvSpPr>
            <a:spLocks noGrp="1"/>
          </p:cNvSpPr>
          <p:nvPr>
            <p:ph type="title"/>
          </p:nvPr>
        </p:nvSpPr>
        <p:spPr/>
        <p:txBody>
          <a:bodyPr/>
          <a:lstStyle/>
          <a:p>
            <a:pPr eaLnBrk="1" fontAlgn="auto" hangingPunct="1">
              <a:spcAft>
                <a:spcPts val="0"/>
              </a:spcAft>
              <a:defRPr/>
            </a:pPr>
            <a:r>
              <a:rPr lang="en-US" altLang="fa-IR"/>
              <a:t>Case 2</a:t>
            </a:r>
          </a:p>
        </p:txBody>
      </p:sp>
      <p:sp>
        <p:nvSpPr>
          <p:cNvPr id="46083" name="Content Placeholder 2">
            <a:extLst>
              <a:ext uri="{FF2B5EF4-FFF2-40B4-BE49-F238E27FC236}">
                <a16:creationId xmlns:a16="http://schemas.microsoft.com/office/drawing/2014/main" id="{C5FDEE02-FB8B-4A86-31D7-D51867E7B749}"/>
              </a:ext>
            </a:extLst>
          </p:cNvPr>
          <p:cNvSpPr>
            <a:spLocks noGrp="1"/>
          </p:cNvSpPr>
          <p:nvPr>
            <p:ph idx="1"/>
          </p:nvPr>
        </p:nvSpPr>
        <p:spPr/>
        <p:txBody>
          <a:bodyPr rtlCol="0">
            <a:normAutofit fontScale="70000" lnSpcReduction="20000"/>
          </a:bodyPr>
          <a:lstStyle/>
          <a:p>
            <a:pPr algn="l" rtl="0" eaLnBrk="1" fontAlgn="auto" hangingPunct="1">
              <a:spcAft>
                <a:spcPts val="0"/>
              </a:spcAft>
              <a:defRPr/>
            </a:pPr>
            <a:r>
              <a:rPr lang="en-US" altLang="fa-IR" sz="2800" dirty="0"/>
              <a:t>25 year old single woman pregnant with one child</a:t>
            </a:r>
          </a:p>
          <a:p>
            <a:pPr algn="l" rtl="0" eaLnBrk="1" fontAlgn="auto" hangingPunct="1">
              <a:spcAft>
                <a:spcPts val="0"/>
              </a:spcAft>
              <a:defRPr/>
            </a:pPr>
            <a:r>
              <a:rPr lang="en-US" altLang="fa-IR" sz="2800" dirty="0"/>
              <a:t>GED, wants to go to community college</a:t>
            </a:r>
          </a:p>
          <a:p>
            <a:pPr algn="l" rtl="0" eaLnBrk="1" fontAlgn="auto" hangingPunct="1">
              <a:spcAft>
                <a:spcPts val="0"/>
              </a:spcAft>
              <a:defRPr/>
            </a:pPr>
            <a:r>
              <a:rPr lang="en-US" altLang="fa-IR" sz="2800" dirty="0"/>
              <a:t>Opiate, nicotine, alcohol dependent</a:t>
            </a:r>
          </a:p>
          <a:p>
            <a:pPr algn="l" rtl="0" eaLnBrk="1" fontAlgn="auto" hangingPunct="1">
              <a:spcAft>
                <a:spcPts val="0"/>
              </a:spcAft>
              <a:defRPr/>
            </a:pPr>
            <a:r>
              <a:rPr lang="en-US" altLang="fa-IR" sz="2800" dirty="0"/>
              <a:t>Depression &amp; anxiety since age 20</a:t>
            </a:r>
          </a:p>
          <a:p>
            <a:pPr algn="l" rtl="0" eaLnBrk="1" fontAlgn="auto" hangingPunct="1">
              <a:spcAft>
                <a:spcPts val="0"/>
              </a:spcAft>
              <a:defRPr/>
            </a:pPr>
            <a:r>
              <a:rPr lang="en-US" altLang="fa-IR" sz="2800" dirty="0"/>
              <a:t>1 suicidal attempt</a:t>
            </a:r>
          </a:p>
          <a:p>
            <a:pPr algn="l" rtl="0" eaLnBrk="1" fontAlgn="auto" hangingPunct="1">
              <a:spcAft>
                <a:spcPts val="0"/>
              </a:spcAft>
              <a:defRPr/>
            </a:pPr>
            <a:r>
              <a:rPr lang="en-US" altLang="fa-IR" sz="2800" dirty="0"/>
              <a:t>Multiple intense &amp; brief relationships</a:t>
            </a:r>
          </a:p>
          <a:p>
            <a:pPr algn="l" rtl="0" eaLnBrk="1" fontAlgn="auto" hangingPunct="1">
              <a:spcAft>
                <a:spcPts val="0"/>
              </a:spcAft>
              <a:defRPr/>
            </a:pPr>
            <a:r>
              <a:rPr lang="en-US" altLang="fa-IR" sz="2800" dirty="0"/>
              <a:t>CWS involved: neglect </a:t>
            </a:r>
          </a:p>
          <a:p>
            <a:pPr algn="l" rtl="0" eaLnBrk="1" fontAlgn="auto" hangingPunct="1">
              <a:spcAft>
                <a:spcPts val="0"/>
              </a:spcAft>
              <a:defRPr/>
            </a:pPr>
            <a:r>
              <a:rPr lang="en-US" altLang="fa-IR" sz="2800" dirty="0"/>
              <a:t>Close to parents, no female friends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402049-FFB4-0DF2-4E46-6ACD71813040}"/>
              </a:ext>
            </a:extLst>
          </p:cNvPr>
          <p:cNvSpPr>
            <a:spLocks noGrp="1" noChangeArrowheads="1"/>
          </p:cNvSpPr>
          <p:nvPr>
            <p:ph type="title"/>
          </p:nvPr>
        </p:nvSpPr>
        <p:spPr>
          <a:xfrm>
            <a:off x="1350963" y="350838"/>
            <a:ext cx="7793037" cy="1143000"/>
          </a:xfrm>
        </p:spPr>
        <p:txBody>
          <a:bodyPr>
            <a:normAutofit fontScale="90000"/>
          </a:bodyPr>
          <a:lstStyle/>
          <a:p>
            <a:pPr eaLnBrk="1" fontAlgn="auto" hangingPunct="1">
              <a:spcAft>
                <a:spcPts val="0"/>
              </a:spcAft>
              <a:defRPr/>
            </a:pPr>
            <a:r>
              <a:rPr lang="en-US" altLang="fa-IR" sz="5400" b="1" dirty="0">
                <a:solidFill>
                  <a:srgbClr val="000099"/>
                </a:solidFill>
              </a:rPr>
              <a:t>Multiaxial Diagnoses</a:t>
            </a:r>
          </a:p>
        </p:txBody>
      </p:sp>
      <p:graphicFrame>
        <p:nvGraphicFramePr>
          <p:cNvPr id="674849" name="Group 33">
            <a:extLst>
              <a:ext uri="{FF2B5EF4-FFF2-40B4-BE49-F238E27FC236}">
                <a16:creationId xmlns:a16="http://schemas.microsoft.com/office/drawing/2014/main" id="{57ADF020-A097-FD22-1F6A-C06101428F71}"/>
              </a:ext>
            </a:extLst>
          </p:cNvPr>
          <p:cNvGraphicFramePr>
            <a:graphicFrameLocks noGrp="1"/>
          </p:cNvGraphicFramePr>
          <p:nvPr>
            <p:ph idx="1"/>
          </p:nvPr>
        </p:nvGraphicFramePr>
        <p:xfrm>
          <a:off x="1028700" y="1714500"/>
          <a:ext cx="7848600" cy="4625975"/>
        </p:xfrm>
        <a:graphic>
          <a:graphicData uri="http://schemas.openxmlformats.org/drawingml/2006/table">
            <a:tbl>
              <a:tblPr/>
              <a:tblGrid>
                <a:gridCol w="1981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9253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rgbClr val="000099"/>
                          </a:solidFill>
                          <a:effectLst/>
                          <a:latin typeface="Tahoma" pitchFamily="34" charset="0"/>
                        </a:rPr>
                        <a:t>Axis I</a:t>
                      </a:r>
                    </a:p>
                  </a:txBody>
                  <a:tcPr marT="45711" marB="4571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a:ln>
                            <a:noFill/>
                          </a:ln>
                          <a:solidFill>
                            <a:srgbClr val="000099"/>
                          </a:solidFill>
                          <a:effectLst/>
                          <a:latin typeface="Tahoma" pitchFamily="34" charset="0"/>
                        </a:rPr>
                        <a:t>Clinical Disorders</a:t>
                      </a:r>
                    </a:p>
                  </a:txBody>
                  <a:tcPr marT="45711" marB="4571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rgbClr val="000099"/>
                          </a:solidFill>
                          <a:effectLst/>
                          <a:latin typeface="Tahoma" pitchFamily="34" charset="0"/>
                        </a:rPr>
                        <a:t>Axis II</a:t>
                      </a:r>
                    </a:p>
                  </a:txBody>
                  <a:tcPr marT="45711" marB="4571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a:ln>
                            <a:noFill/>
                          </a:ln>
                          <a:solidFill>
                            <a:srgbClr val="000099"/>
                          </a:solidFill>
                          <a:effectLst/>
                          <a:latin typeface="Tahoma" pitchFamily="34" charset="0"/>
                        </a:rPr>
                        <a:t>Personality Disorders &amp; Mental Retardation</a:t>
                      </a:r>
                    </a:p>
                  </a:txBody>
                  <a:tcPr marT="45711" marB="4571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6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rgbClr val="000099"/>
                          </a:solidFill>
                          <a:effectLst/>
                          <a:latin typeface="Tahoma" pitchFamily="34" charset="0"/>
                        </a:rPr>
                        <a:t>Axis III</a:t>
                      </a:r>
                    </a:p>
                  </a:txBody>
                  <a:tcPr marT="45711" marB="4571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rgbClr val="000099"/>
                          </a:solidFill>
                          <a:effectLst/>
                          <a:latin typeface="Tahoma" pitchFamily="34" charset="0"/>
                        </a:rPr>
                        <a:t>Medical Conditions</a:t>
                      </a:r>
                    </a:p>
                  </a:txBody>
                  <a:tcPr marT="45711" marB="4571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rgbClr val="000099"/>
                          </a:solidFill>
                          <a:effectLst/>
                          <a:latin typeface="Tahoma" pitchFamily="34" charset="0"/>
                        </a:rPr>
                        <a:t>Axis IV</a:t>
                      </a:r>
                    </a:p>
                  </a:txBody>
                  <a:tcPr marT="45711" marB="4571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a:ln>
                            <a:noFill/>
                          </a:ln>
                          <a:solidFill>
                            <a:srgbClr val="000099"/>
                          </a:solidFill>
                          <a:effectLst/>
                          <a:latin typeface="Tahoma" pitchFamily="34" charset="0"/>
                        </a:rPr>
                        <a:t>Psychosocial Factors</a:t>
                      </a:r>
                    </a:p>
                  </a:txBody>
                  <a:tcPr marT="45711" marB="4571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rgbClr val="000099"/>
                          </a:solidFill>
                          <a:effectLst/>
                          <a:latin typeface="Tahoma" pitchFamily="34" charset="0"/>
                        </a:rPr>
                        <a:t>Axis V</a:t>
                      </a:r>
                    </a:p>
                  </a:txBody>
                  <a:tcPr marT="45711" marB="4571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a:ln>
                            <a:noFill/>
                          </a:ln>
                          <a:solidFill>
                            <a:srgbClr val="000099"/>
                          </a:solidFill>
                          <a:effectLst/>
                          <a:latin typeface="Tahoma" pitchFamily="34" charset="0"/>
                        </a:rPr>
                        <a:t>Global Assessment of Functioning (GAF)</a:t>
                      </a:r>
                    </a:p>
                  </a:txBody>
                  <a:tcPr marT="45711" marB="4571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4849"/>
                                        </p:tgtEl>
                                        <p:attrNameLst>
                                          <p:attrName>style.visibility</p:attrName>
                                        </p:attrNameLst>
                                      </p:cBhvr>
                                      <p:to>
                                        <p:strVal val="visible"/>
                                      </p:to>
                                    </p:set>
                                    <p:animEffect transition="in" filter="checkerboard(across)">
                                      <p:cBhvr>
                                        <p:cTn id="7" dur="500"/>
                                        <p:tgtEl>
                                          <p:spTgt spid="674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a:extLst>
              <a:ext uri="{FF2B5EF4-FFF2-40B4-BE49-F238E27FC236}">
                <a16:creationId xmlns:a16="http://schemas.microsoft.com/office/drawing/2014/main" id="{68823C38-2550-39E0-AA77-4DEC99D8B48B}"/>
              </a:ext>
            </a:extLst>
          </p:cNvPr>
          <p:cNvGraphicFramePr>
            <a:graphicFrameLocks noChangeAspect="1"/>
          </p:cNvGraphicFramePr>
          <p:nvPr/>
        </p:nvGraphicFramePr>
        <p:xfrm>
          <a:off x="704850" y="1866900"/>
          <a:ext cx="8439150" cy="4991100"/>
        </p:xfrm>
        <a:graphic>
          <a:graphicData uri="http://schemas.openxmlformats.org/presentationml/2006/ole">
            <mc:AlternateContent xmlns:mc="http://schemas.openxmlformats.org/markup-compatibility/2006">
              <mc:Choice xmlns:v="urn:schemas-microsoft-com:vml" Requires="v">
                <p:oleObj name="Chart" r:id="rId3" imgW="8782148" imgH="5067197" progId="MSGraph.Chart.8">
                  <p:embed followColorScheme="full"/>
                </p:oleObj>
              </mc:Choice>
              <mc:Fallback>
                <p:oleObj name="Chart" r:id="rId3" imgW="8782148" imgH="5067197"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1866900"/>
                        <a:ext cx="84391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8915" name="Text Box 3">
            <a:extLst>
              <a:ext uri="{FF2B5EF4-FFF2-40B4-BE49-F238E27FC236}">
                <a16:creationId xmlns:a16="http://schemas.microsoft.com/office/drawing/2014/main" id="{90A5FDD8-A682-7EE0-51F8-50A436466A76}"/>
              </a:ext>
            </a:extLst>
          </p:cNvPr>
          <p:cNvSpPr txBox="1">
            <a:spLocks noChangeArrowheads="1"/>
          </p:cNvSpPr>
          <p:nvPr/>
        </p:nvSpPr>
        <p:spPr bwMode="auto">
          <a:xfrm>
            <a:off x="0" y="0"/>
            <a:ext cx="9144000" cy="11271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b="1" i="1" dirty="0">
                <a:solidFill>
                  <a:srgbClr val="000099"/>
                </a:solidFill>
                <a:effectLst>
                  <a:outerShdw blurRad="38100" dist="38100" dir="2700000" algn="tl">
                    <a:srgbClr val="C0C0C0"/>
                  </a:outerShdw>
                </a:effectLst>
                <a:latin typeface="Arial" charset="0"/>
              </a:rPr>
              <a:t>IF TEENS ABUSE SPECIFIC SUBSTANCES, WHAT’S THEIR RISK OF HAVING MENTAL HEALTH PROBLEMS? </a:t>
            </a:r>
          </a:p>
          <a:p>
            <a:pPr algn="ctr" eaLnBrk="1" fontAlgn="auto" hangingPunct="1">
              <a:spcBef>
                <a:spcPts val="0"/>
              </a:spcBef>
              <a:spcAft>
                <a:spcPts val="0"/>
              </a:spcAft>
              <a:defRPr/>
            </a:pPr>
            <a:r>
              <a:rPr lang="en-US" sz="2000" b="1" i="1" dirty="0">
                <a:solidFill>
                  <a:srgbClr val="000099"/>
                </a:solidFill>
                <a:effectLst>
                  <a:outerShdw blurRad="38100" dist="38100" dir="2700000" algn="tl">
                    <a:srgbClr val="C0C0C0"/>
                  </a:outerShdw>
                </a:effectLst>
                <a:latin typeface="Arial" charset="0"/>
              </a:rPr>
              <a:t>(2004, ADAA-FUNDED, N=2957, POSIT)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a:extLst>
              <a:ext uri="{FF2B5EF4-FFF2-40B4-BE49-F238E27FC236}">
                <a16:creationId xmlns:a16="http://schemas.microsoft.com/office/drawing/2014/main" id="{D847FFED-2CB9-4689-A753-F0ECB106EACB}"/>
              </a:ext>
            </a:extLst>
          </p:cNvPr>
          <p:cNvGraphicFramePr>
            <a:graphicFrameLocks noChangeAspect="1"/>
          </p:cNvGraphicFramePr>
          <p:nvPr/>
        </p:nvGraphicFramePr>
        <p:xfrm>
          <a:off x="800100" y="1219200"/>
          <a:ext cx="8248650" cy="5638800"/>
        </p:xfrm>
        <a:graphic>
          <a:graphicData uri="http://schemas.openxmlformats.org/presentationml/2006/ole">
            <mc:AlternateContent xmlns:mc="http://schemas.openxmlformats.org/markup-compatibility/2006">
              <mc:Choice xmlns:v="urn:schemas-microsoft-com:vml" Requires="v">
                <p:oleObj name="Chart" r:id="rId3" imgW="8896374" imgH="5848370" progId="MSGraph.Chart.8">
                  <p:embed followColorScheme="full"/>
                </p:oleObj>
              </mc:Choice>
              <mc:Fallback>
                <p:oleObj name="Chart" r:id="rId3" imgW="8896374" imgH="584837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219200"/>
                        <a:ext cx="82486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0963" name="Text Box 3">
            <a:extLst>
              <a:ext uri="{FF2B5EF4-FFF2-40B4-BE49-F238E27FC236}">
                <a16:creationId xmlns:a16="http://schemas.microsoft.com/office/drawing/2014/main" id="{7CBDE19B-C021-6DE6-896F-A445F46351B2}"/>
              </a:ext>
            </a:extLst>
          </p:cNvPr>
          <p:cNvSpPr txBox="1">
            <a:spLocks noChangeArrowheads="1"/>
          </p:cNvSpPr>
          <p:nvPr/>
        </p:nvSpPr>
        <p:spPr bwMode="auto">
          <a:xfrm>
            <a:off x="0" y="0"/>
            <a:ext cx="9144000" cy="112712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b="1" i="1">
                <a:solidFill>
                  <a:srgbClr val="000099"/>
                </a:solidFill>
                <a:effectLst>
                  <a:outerShdw blurRad="38100" dist="38100" dir="2700000" algn="tl">
                    <a:srgbClr val="C0C0C0"/>
                  </a:outerShdw>
                </a:effectLst>
                <a:latin typeface="+mn-lt"/>
              </a:rPr>
              <a:t>IF TEENS ABUSE COCAINE, WHAT’S THEIR RISK OF HAVING MENTAL HEALTH PROBLEMS?</a:t>
            </a:r>
            <a:endParaRPr lang="en-US" b="1" i="1">
              <a:solidFill>
                <a:srgbClr val="000099"/>
              </a:solidFill>
              <a:latin typeface="+mn-lt"/>
            </a:endParaRPr>
          </a:p>
          <a:p>
            <a:pPr algn="ctr" eaLnBrk="1" fontAlgn="auto" hangingPunct="1">
              <a:spcBef>
                <a:spcPts val="0"/>
              </a:spcBef>
              <a:spcAft>
                <a:spcPts val="0"/>
              </a:spcAft>
              <a:defRPr/>
            </a:pPr>
            <a:r>
              <a:rPr lang="en-US" sz="2000" b="1" i="1">
                <a:solidFill>
                  <a:srgbClr val="000099"/>
                </a:solidFill>
                <a:latin typeface="+mn-lt"/>
              </a:rPr>
              <a:t>(2004, ADAA-FUNDED, N=120, POSIT)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a:extLst>
              <a:ext uri="{FF2B5EF4-FFF2-40B4-BE49-F238E27FC236}">
                <a16:creationId xmlns:a16="http://schemas.microsoft.com/office/drawing/2014/main" id="{714C303D-47B1-F9D8-28FC-139944C78FF1}"/>
              </a:ext>
            </a:extLst>
          </p:cNvPr>
          <p:cNvGraphicFramePr>
            <a:graphicFrameLocks noChangeAspect="1"/>
          </p:cNvGraphicFramePr>
          <p:nvPr/>
        </p:nvGraphicFramePr>
        <p:xfrm>
          <a:off x="762000" y="1219200"/>
          <a:ext cx="8286750" cy="5638800"/>
        </p:xfrm>
        <a:graphic>
          <a:graphicData uri="http://schemas.openxmlformats.org/presentationml/2006/ole">
            <mc:AlternateContent xmlns:mc="http://schemas.openxmlformats.org/markup-compatibility/2006">
              <mc:Choice xmlns:v="urn:schemas-microsoft-com:vml" Requires="v">
                <p:oleObj name="Chart" r:id="rId3" imgW="8896374" imgH="5848370" progId="MSGraph.Chart.8">
                  <p:embed followColorScheme="full"/>
                </p:oleObj>
              </mc:Choice>
              <mc:Fallback>
                <p:oleObj name="Chart" r:id="rId3" imgW="8896374" imgH="584837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82867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3011" name="Text Box 3">
            <a:extLst>
              <a:ext uri="{FF2B5EF4-FFF2-40B4-BE49-F238E27FC236}">
                <a16:creationId xmlns:a16="http://schemas.microsoft.com/office/drawing/2014/main" id="{C737DCF8-A54B-08D1-A74E-42E544AEA775}"/>
              </a:ext>
            </a:extLst>
          </p:cNvPr>
          <p:cNvSpPr txBox="1">
            <a:spLocks noChangeArrowheads="1"/>
          </p:cNvSpPr>
          <p:nvPr/>
        </p:nvSpPr>
        <p:spPr bwMode="auto">
          <a:xfrm>
            <a:off x="0" y="0"/>
            <a:ext cx="9144000" cy="112712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b="1" i="1">
                <a:solidFill>
                  <a:srgbClr val="000099"/>
                </a:solidFill>
                <a:effectLst>
                  <a:outerShdw blurRad="38100" dist="38100" dir="2700000" algn="tl">
                    <a:srgbClr val="C0C0C0"/>
                  </a:outerShdw>
                </a:effectLst>
                <a:latin typeface="+mn-lt"/>
              </a:rPr>
              <a:t>IF TEENS ABUSE OPIATES, WHAT’S </a:t>
            </a:r>
          </a:p>
          <a:p>
            <a:pPr algn="ctr" eaLnBrk="1" fontAlgn="auto" hangingPunct="1">
              <a:spcBef>
                <a:spcPts val="0"/>
              </a:spcBef>
              <a:spcAft>
                <a:spcPts val="0"/>
              </a:spcAft>
              <a:defRPr/>
            </a:pPr>
            <a:r>
              <a:rPr lang="en-US" b="1" i="1">
                <a:solidFill>
                  <a:srgbClr val="000099"/>
                </a:solidFill>
                <a:effectLst>
                  <a:outerShdw blurRad="38100" dist="38100" dir="2700000" algn="tl">
                    <a:srgbClr val="C0C0C0"/>
                  </a:outerShdw>
                </a:effectLst>
                <a:latin typeface="+mn-lt"/>
              </a:rPr>
              <a:t>THEIR RISK OF HAVING MENTAL HEALTH PROBLEMS?</a:t>
            </a:r>
            <a:r>
              <a:rPr lang="en-US" b="1" i="1">
                <a:solidFill>
                  <a:srgbClr val="000099"/>
                </a:solidFill>
                <a:latin typeface="+mn-lt"/>
              </a:rPr>
              <a:t> </a:t>
            </a:r>
          </a:p>
          <a:p>
            <a:pPr algn="ctr" eaLnBrk="1" fontAlgn="auto" hangingPunct="1">
              <a:spcBef>
                <a:spcPts val="0"/>
              </a:spcBef>
              <a:spcAft>
                <a:spcPts val="0"/>
              </a:spcAft>
              <a:defRPr/>
            </a:pPr>
            <a:r>
              <a:rPr lang="en-US" sz="2000" b="1" i="1">
                <a:solidFill>
                  <a:srgbClr val="000099"/>
                </a:solidFill>
                <a:latin typeface="+mn-lt"/>
              </a:rPr>
              <a:t>(2004, ADAA FUNDED, N=148)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DA20B47-6C15-18D8-D381-B9B7AEDC8CE2}"/>
              </a:ext>
            </a:extLst>
          </p:cNvPr>
          <p:cNvSpPr>
            <a:spLocks noGrp="1" noChangeArrowheads="1"/>
          </p:cNvSpPr>
          <p:nvPr>
            <p:ph type="title"/>
          </p:nvPr>
        </p:nvSpPr>
        <p:spPr>
          <a:xfrm>
            <a:off x="0" y="228600"/>
            <a:ext cx="9144000" cy="1066800"/>
          </a:xfrm>
        </p:spPr>
        <p:txBody>
          <a:bodyPr>
            <a:normAutofit fontScale="90000"/>
          </a:bodyPr>
          <a:lstStyle/>
          <a:p>
            <a:pPr algn="ctr" eaLnBrk="1" fontAlgn="auto" hangingPunct="1">
              <a:spcAft>
                <a:spcPts val="0"/>
              </a:spcAft>
              <a:defRPr/>
            </a:pPr>
            <a:r>
              <a:rPr lang="en-US" altLang="fa-IR" sz="3500" b="1" dirty="0">
                <a:solidFill>
                  <a:srgbClr val="000099"/>
                </a:solidFill>
              </a:rPr>
              <a:t>Why Do We Need to Do </a:t>
            </a:r>
            <a:r>
              <a:rPr lang="en-US" altLang="fa-IR" sz="3500" b="1" u="sng" dirty="0">
                <a:solidFill>
                  <a:srgbClr val="000099"/>
                </a:solidFill>
              </a:rPr>
              <a:t>More</a:t>
            </a:r>
            <a:r>
              <a:rPr lang="en-US" altLang="fa-IR" sz="3500" b="1" dirty="0">
                <a:solidFill>
                  <a:srgbClr val="000099"/>
                </a:solidFill>
              </a:rPr>
              <a:t> to Help People with Co-Occurring Disorders?</a:t>
            </a:r>
          </a:p>
        </p:txBody>
      </p:sp>
      <p:sp>
        <p:nvSpPr>
          <p:cNvPr id="685059" name="Rectangle 3">
            <a:extLst>
              <a:ext uri="{FF2B5EF4-FFF2-40B4-BE49-F238E27FC236}">
                <a16:creationId xmlns:a16="http://schemas.microsoft.com/office/drawing/2014/main" id="{D45F915B-8BE4-3DC4-142D-13ED5CCBA4F8}"/>
              </a:ext>
            </a:extLst>
          </p:cNvPr>
          <p:cNvSpPr>
            <a:spLocks noGrp="1" noChangeArrowheads="1"/>
          </p:cNvSpPr>
          <p:nvPr>
            <p:ph idx="1"/>
          </p:nvPr>
        </p:nvSpPr>
        <p:spPr>
          <a:xfrm>
            <a:off x="914400" y="1943100"/>
            <a:ext cx="7505700" cy="4343400"/>
          </a:xfrm>
        </p:spPr>
        <p:txBody>
          <a:bodyPr rtlCol="0">
            <a:normAutofit fontScale="92500" lnSpcReduction="20000"/>
          </a:bodyPr>
          <a:lstStyle/>
          <a:p>
            <a:pPr lvl="1" eaLnBrk="1" fontAlgn="auto" hangingPunct="1">
              <a:spcAft>
                <a:spcPts val="0"/>
              </a:spcAft>
              <a:defRPr/>
            </a:pPr>
            <a:r>
              <a:rPr lang="en-US" altLang="fa-IR" sz="3200" b="1" u="sng" dirty="0">
                <a:solidFill>
                  <a:srgbClr val="000099"/>
                </a:solidFill>
              </a:rPr>
              <a:t>More </a:t>
            </a:r>
            <a:r>
              <a:rPr lang="en-US" altLang="fa-IR" sz="3200" b="1" dirty="0">
                <a:solidFill>
                  <a:srgbClr val="000099"/>
                </a:solidFill>
              </a:rPr>
              <a:t>treatment failures &amp; cost</a:t>
            </a:r>
            <a:endParaRPr lang="en-US" altLang="fa-IR" sz="3200" b="1" u="sng" dirty="0">
              <a:solidFill>
                <a:srgbClr val="000099"/>
              </a:solidFill>
            </a:endParaRPr>
          </a:p>
          <a:p>
            <a:pPr lvl="1" eaLnBrk="1" fontAlgn="auto" hangingPunct="1">
              <a:spcAft>
                <a:spcPts val="0"/>
              </a:spcAft>
              <a:defRPr/>
            </a:pPr>
            <a:r>
              <a:rPr lang="en-US" altLang="fa-IR" sz="3200" b="1" u="sng" dirty="0">
                <a:solidFill>
                  <a:srgbClr val="000099"/>
                </a:solidFill>
              </a:rPr>
              <a:t>More</a:t>
            </a:r>
            <a:r>
              <a:rPr lang="en-US" altLang="fa-IR" sz="3200" b="1" dirty="0">
                <a:solidFill>
                  <a:srgbClr val="000099"/>
                </a:solidFill>
              </a:rPr>
              <a:t> relapse</a:t>
            </a:r>
          </a:p>
          <a:p>
            <a:pPr lvl="1" eaLnBrk="1" fontAlgn="auto" hangingPunct="1">
              <a:spcAft>
                <a:spcPts val="0"/>
              </a:spcAft>
              <a:defRPr/>
            </a:pPr>
            <a:r>
              <a:rPr lang="en-US" altLang="fa-IR" sz="3200" b="1" u="sng" dirty="0">
                <a:solidFill>
                  <a:srgbClr val="000099"/>
                </a:solidFill>
              </a:rPr>
              <a:t>More</a:t>
            </a:r>
            <a:r>
              <a:rPr lang="en-US" altLang="fa-IR" sz="3200" b="1" dirty="0">
                <a:solidFill>
                  <a:srgbClr val="000099"/>
                </a:solidFill>
              </a:rPr>
              <a:t> re-hospitalization</a:t>
            </a:r>
          </a:p>
          <a:p>
            <a:pPr lvl="1" eaLnBrk="1" fontAlgn="auto" hangingPunct="1">
              <a:spcAft>
                <a:spcPts val="0"/>
              </a:spcAft>
              <a:defRPr/>
            </a:pPr>
            <a:r>
              <a:rPr lang="en-US" altLang="fa-IR" sz="3200" b="1" u="sng" dirty="0">
                <a:solidFill>
                  <a:srgbClr val="000099"/>
                </a:solidFill>
              </a:rPr>
              <a:t>More</a:t>
            </a:r>
            <a:r>
              <a:rPr lang="en-US" altLang="fa-IR" sz="3200" b="1" dirty="0">
                <a:solidFill>
                  <a:srgbClr val="000099"/>
                </a:solidFill>
              </a:rPr>
              <a:t> ER visits</a:t>
            </a:r>
          </a:p>
          <a:p>
            <a:pPr lvl="1" eaLnBrk="1" fontAlgn="auto" hangingPunct="1">
              <a:spcAft>
                <a:spcPts val="0"/>
              </a:spcAft>
              <a:defRPr/>
            </a:pPr>
            <a:r>
              <a:rPr lang="en-US" altLang="fa-IR" sz="3200" b="1" u="sng" dirty="0">
                <a:solidFill>
                  <a:srgbClr val="000099"/>
                </a:solidFill>
              </a:rPr>
              <a:t>More</a:t>
            </a:r>
            <a:r>
              <a:rPr lang="en-US" altLang="fa-IR" sz="3200" b="1" dirty="0">
                <a:solidFill>
                  <a:srgbClr val="000099"/>
                </a:solidFill>
              </a:rPr>
              <a:t> vulnerability: violence, suicide, homelessness, arrests</a:t>
            </a:r>
          </a:p>
          <a:p>
            <a:pPr lvl="1" eaLnBrk="1" fontAlgn="auto" hangingPunct="1">
              <a:spcAft>
                <a:spcPts val="0"/>
              </a:spcAft>
              <a:defRPr/>
            </a:pPr>
            <a:r>
              <a:rPr lang="en-US" altLang="fa-IR" sz="3200" b="1" u="sng" dirty="0">
                <a:solidFill>
                  <a:srgbClr val="000099"/>
                </a:solidFill>
              </a:rPr>
              <a:t>More</a:t>
            </a:r>
            <a:r>
              <a:rPr lang="en-US" altLang="fa-IR" sz="3200" b="1" dirty="0">
                <a:solidFill>
                  <a:srgbClr val="000099"/>
                </a:solidFill>
              </a:rPr>
              <a:t> illness and earlier deaths</a:t>
            </a:r>
          </a:p>
          <a:p>
            <a:pPr lvl="1" eaLnBrk="1" fontAlgn="auto" hangingPunct="1">
              <a:spcAft>
                <a:spcPts val="0"/>
              </a:spcAft>
              <a:defRPr/>
            </a:pPr>
            <a:r>
              <a:rPr lang="en-US" altLang="fa-IR" sz="3200" b="1" u="sng" dirty="0">
                <a:solidFill>
                  <a:srgbClr val="000099"/>
                </a:solidFill>
              </a:rPr>
              <a:t>More </a:t>
            </a:r>
            <a:r>
              <a:rPr lang="en-US" altLang="fa-IR" sz="3200" b="1" dirty="0">
                <a:solidFill>
                  <a:srgbClr val="000099"/>
                </a:solidFill>
              </a:rPr>
              <a:t>resistance to treatment</a:t>
            </a:r>
            <a:endParaRPr lang="en-US" altLang="fa-IR" b="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anim calcmode="lin" valueType="num">
                                      <p:cBhvr additive="base">
                                        <p:cTn id="7" dur="500" fill="hold"/>
                                        <p:tgtEl>
                                          <p:spTgt spid="68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5059">
                                            <p:txEl>
                                              <p:pRg st="1" end="1"/>
                                            </p:txEl>
                                          </p:spTgt>
                                        </p:tgtEl>
                                        <p:attrNameLst>
                                          <p:attrName>style.visibility</p:attrName>
                                        </p:attrNameLst>
                                      </p:cBhvr>
                                      <p:to>
                                        <p:strVal val="visible"/>
                                      </p:to>
                                    </p:set>
                                    <p:anim calcmode="lin" valueType="num">
                                      <p:cBhvr additive="base">
                                        <p:cTn id="13" dur="500" fill="hold"/>
                                        <p:tgtEl>
                                          <p:spTgt spid="68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5059">
                                            <p:txEl>
                                              <p:pRg st="2" end="2"/>
                                            </p:txEl>
                                          </p:spTgt>
                                        </p:tgtEl>
                                        <p:attrNameLst>
                                          <p:attrName>style.visibility</p:attrName>
                                        </p:attrNameLst>
                                      </p:cBhvr>
                                      <p:to>
                                        <p:strVal val="visible"/>
                                      </p:to>
                                    </p:set>
                                    <p:anim calcmode="lin" valueType="num">
                                      <p:cBhvr additive="base">
                                        <p:cTn id="19" dur="500" fill="hold"/>
                                        <p:tgtEl>
                                          <p:spTgt spid="68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5059">
                                            <p:txEl>
                                              <p:pRg st="3" end="3"/>
                                            </p:txEl>
                                          </p:spTgt>
                                        </p:tgtEl>
                                        <p:attrNameLst>
                                          <p:attrName>style.visibility</p:attrName>
                                        </p:attrNameLst>
                                      </p:cBhvr>
                                      <p:to>
                                        <p:strVal val="visible"/>
                                      </p:to>
                                    </p:set>
                                    <p:anim calcmode="lin" valueType="num">
                                      <p:cBhvr additive="base">
                                        <p:cTn id="25" dur="500" fill="hold"/>
                                        <p:tgtEl>
                                          <p:spTgt spid="68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85059">
                                            <p:txEl>
                                              <p:pRg st="4" end="4"/>
                                            </p:txEl>
                                          </p:spTgt>
                                        </p:tgtEl>
                                        <p:attrNameLst>
                                          <p:attrName>style.visibility</p:attrName>
                                        </p:attrNameLst>
                                      </p:cBhvr>
                                      <p:to>
                                        <p:strVal val="visible"/>
                                      </p:to>
                                    </p:set>
                                    <p:anim calcmode="lin" valueType="num">
                                      <p:cBhvr additive="base">
                                        <p:cTn id="31" dur="500" fill="hold"/>
                                        <p:tgtEl>
                                          <p:spTgt spid="68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85059">
                                            <p:txEl>
                                              <p:pRg st="5" end="5"/>
                                            </p:txEl>
                                          </p:spTgt>
                                        </p:tgtEl>
                                        <p:attrNameLst>
                                          <p:attrName>style.visibility</p:attrName>
                                        </p:attrNameLst>
                                      </p:cBhvr>
                                      <p:to>
                                        <p:strVal val="visible"/>
                                      </p:to>
                                    </p:set>
                                    <p:anim calcmode="lin" valueType="num">
                                      <p:cBhvr additive="base">
                                        <p:cTn id="37" dur="500" fill="hold"/>
                                        <p:tgtEl>
                                          <p:spTgt spid="68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85059">
                                            <p:txEl>
                                              <p:pRg st="6" end="6"/>
                                            </p:txEl>
                                          </p:spTgt>
                                        </p:tgtEl>
                                        <p:attrNameLst>
                                          <p:attrName>style.visibility</p:attrName>
                                        </p:attrNameLst>
                                      </p:cBhvr>
                                      <p:to>
                                        <p:strVal val="visible"/>
                                      </p:to>
                                    </p:set>
                                    <p:anim calcmode="lin" valueType="num">
                                      <p:cBhvr additive="base">
                                        <p:cTn id="43" dur="500" fill="hold"/>
                                        <p:tgtEl>
                                          <p:spTgt spid="6850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8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CB4D679-F7F8-1630-8C38-924F8817905E}"/>
              </a:ext>
            </a:extLst>
          </p:cNvPr>
          <p:cNvSpPr>
            <a:spLocks noGrp="1"/>
          </p:cNvSpPr>
          <p:nvPr>
            <p:ph type="title"/>
          </p:nvPr>
        </p:nvSpPr>
        <p:spPr>
          <a:xfrm>
            <a:off x="1074738" y="617538"/>
            <a:ext cx="7793037" cy="1143000"/>
          </a:xfrm>
        </p:spPr>
        <p:txBody>
          <a:bodyPr/>
          <a:lstStyle/>
          <a:p>
            <a:pPr eaLnBrk="1" fontAlgn="auto" hangingPunct="1">
              <a:spcAft>
                <a:spcPts val="0"/>
              </a:spcAft>
              <a:defRPr/>
            </a:pPr>
            <a:r>
              <a:rPr lang="en-US" altLang="fa-IR"/>
              <a:t>Case 1</a:t>
            </a:r>
          </a:p>
        </p:txBody>
      </p:sp>
      <p:sp>
        <p:nvSpPr>
          <p:cNvPr id="18435" name="Content Placeholder 2">
            <a:extLst>
              <a:ext uri="{FF2B5EF4-FFF2-40B4-BE49-F238E27FC236}">
                <a16:creationId xmlns:a16="http://schemas.microsoft.com/office/drawing/2014/main" id="{351E6317-17A6-7D13-46AE-AF27398517CE}"/>
              </a:ext>
            </a:extLst>
          </p:cNvPr>
          <p:cNvSpPr>
            <a:spLocks noGrp="1"/>
          </p:cNvSpPr>
          <p:nvPr>
            <p:ph idx="1"/>
          </p:nvPr>
        </p:nvSpPr>
        <p:spPr>
          <a:xfrm>
            <a:off x="0" y="2076450"/>
            <a:ext cx="8955088" cy="4303713"/>
          </a:xfrm>
        </p:spPr>
        <p:txBody>
          <a:bodyPr rtlCol="0">
            <a:normAutofit fontScale="92500" lnSpcReduction="20000"/>
          </a:bodyPr>
          <a:lstStyle/>
          <a:p>
            <a:pPr algn="l" rtl="0" eaLnBrk="1" fontAlgn="auto" hangingPunct="1">
              <a:spcAft>
                <a:spcPts val="0"/>
              </a:spcAft>
              <a:defRPr/>
            </a:pPr>
            <a:r>
              <a:rPr lang="en-US" altLang="fa-IR" sz="2800" dirty="0"/>
              <a:t>37 year old man, lives with “wife” &amp; 2 children</a:t>
            </a:r>
          </a:p>
          <a:p>
            <a:pPr algn="l" rtl="0" eaLnBrk="1" fontAlgn="auto" hangingPunct="1">
              <a:spcAft>
                <a:spcPts val="0"/>
              </a:spcAft>
              <a:defRPr/>
            </a:pPr>
            <a:r>
              <a:rPr lang="en-US" altLang="fa-IR" sz="2800" dirty="0"/>
              <a:t>Inner city, dropped out in 10</a:t>
            </a:r>
            <a:r>
              <a:rPr lang="en-US" altLang="fa-IR" sz="2800" baseline="30000" dirty="0"/>
              <a:t>th</a:t>
            </a:r>
            <a:r>
              <a:rPr lang="en-US" altLang="fa-IR" sz="2800" dirty="0"/>
              <a:t> grade, skilled worker</a:t>
            </a:r>
          </a:p>
          <a:p>
            <a:pPr algn="l" rtl="0" eaLnBrk="1" fontAlgn="auto" hangingPunct="1">
              <a:spcAft>
                <a:spcPts val="0"/>
              </a:spcAft>
              <a:defRPr/>
            </a:pPr>
            <a:r>
              <a:rPr lang="en-US" altLang="fa-IR" sz="2800" dirty="0"/>
              <a:t>Parents are substance users</a:t>
            </a:r>
          </a:p>
          <a:p>
            <a:pPr algn="l" rtl="0" eaLnBrk="1" fontAlgn="auto" hangingPunct="1">
              <a:spcAft>
                <a:spcPts val="0"/>
              </a:spcAft>
              <a:defRPr/>
            </a:pPr>
            <a:r>
              <a:rPr lang="en-US" altLang="fa-IR" sz="2800" dirty="0"/>
              <a:t>10 years heroin use IV &amp; intranasal cocaine &amp; alcohol</a:t>
            </a:r>
          </a:p>
          <a:p>
            <a:pPr algn="l" rtl="0" eaLnBrk="1" fontAlgn="auto" hangingPunct="1">
              <a:spcAft>
                <a:spcPts val="0"/>
              </a:spcAft>
              <a:defRPr/>
            </a:pPr>
            <a:r>
              <a:rPr lang="en-US" altLang="fa-IR" sz="2800" dirty="0"/>
              <a:t>1 treatment: “detox” 6 years ago</a:t>
            </a:r>
          </a:p>
          <a:p>
            <a:pPr algn="l" rtl="0" eaLnBrk="1" fontAlgn="auto" hangingPunct="1">
              <a:spcAft>
                <a:spcPts val="0"/>
              </a:spcAft>
              <a:defRPr/>
            </a:pPr>
            <a:r>
              <a:rPr lang="en-US" altLang="fa-IR" sz="2800" dirty="0"/>
              <a:t>15 years incarcerated since age 15: possession, intent to distribute, armed robbery, 3</a:t>
            </a:r>
            <a:r>
              <a:rPr lang="en-US" altLang="fa-IR" sz="2800" baseline="30000" dirty="0"/>
              <a:t>rd</a:t>
            </a:r>
            <a:r>
              <a:rPr lang="en-US" altLang="fa-IR" sz="2800" dirty="0"/>
              <a:t> degree sexual offense</a:t>
            </a:r>
          </a:p>
          <a:p>
            <a:pPr algn="l" rtl="0" eaLnBrk="1" fontAlgn="auto" hangingPunct="1">
              <a:spcAft>
                <a:spcPts val="0"/>
              </a:spcAft>
              <a:defRPr/>
            </a:pPr>
            <a:r>
              <a:rPr lang="en-US" altLang="fa-IR" sz="2800" dirty="0"/>
              <a:t>Wants </a:t>
            </a:r>
            <a:r>
              <a:rPr lang="en-US" altLang="fa-IR" sz="2800" dirty="0" err="1"/>
              <a:t>help:”I</a:t>
            </a:r>
            <a:r>
              <a:rPr lang="en-US" altLang="fa-IR" sz="2800" dirty="0"/>
              <a:t> can’t keep living this way”</a:t>
            </a:r>
          </a:p>
          <a:p>
            <a:pPr eaLnBrk="1" fontAlgn="auto" hangingPunct="1">
              <a:spcAft>
                <a:spcPts val="0"/>
              </a:spcAft>
              <a:defRPr/>
            </a:pPr>
            <a:endParaRPr lang="en-US" altLang="fa-I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D3CE378B-2502-F4E1-5760-09A4F894A97C}"/>
              </a:ext>
            </a:extLst>
          </p:cNvPr>
          <p:cNvSpPr>
            <a:spLocks noGrp="1" noChangeArrowheads="1"/>
          </p:cNvSpPr>
          <p:nvPr>
            <p:ph type="title"/>
          </p:nvPr>
        </p:nvSpPr>
        <p:spPr>
          <a:xfrm>
            <a:off x="893763" y="369888"/>
            <a:ext cx="8250237" cy="857250"/>
          </a:xfrm>
        </p:spPr>
        <p:txBody>
          <a:bodyPr>
            <a:normAutofit fontScale="90000"/>
          </a:bodyPr>
          <a:lstStyle/>
          <a:p>
            <a:pPr eaLnBrk="1" fontAlgn="auto" hangingPunct="1">
              <a:spcAft>
                <a:spcPts val="0"/>
              </a:spcAft>
              <a:defRPr/>
            </a:pPr>
            <a:r>
              <a:rPr lang="en-US" altLang="fa-IR" sz="4000" b="1"/>
              <a:t>Co-Occurring Disorders = COD</a:t>
            </a:r>
          </a:p>
        </p:txBody>
      </p:sp>
      <p:sp>
        <p:nvSpPr>
          <p:cNvPr id="400387" name="Rectangle 3">
            <a:extLst>
              <a:ext uri="{FF2B5EF4-FFF2-40B4-BE49-F238E27FC236}">
                <a16:creationId xmlns:a16="http://schemas.microsoft.com/office/drawing/2014/main" id="{8FCFE96E-E315-89F0-9BEB-0B5A40411404}"/>
              </a:ext>
            </a:extLst>
          </p:cNvPr>
          <p:cNvSpPr>
            <a:spLocks noGrp="1" noChangeArrowheads="1"/>
          </p:cNvSpPr>
          <p:nvPr>
            <p:ph idx="1"/>
          </p:nvPr>
        </p:nvSpPr>
        <p:spPr>
          <a:xfrm>
            <a:off x="1182688" y="2017713"/>
            <a:ext cx="7772400" cy="4495800"/>
          </a:xfrm>
        </p:spPr>
        <p:txBody>
          <a:bodyPr/>
          <a:lstStyle/>
          <a:p>
            <a:pPr algn="l" rtl="0" eaLnBrk="1" hangingPunct="1"/>
            <a:r>
              <a:rPr lang="en-US" altLang="en-US" b="1">
                <a:solidFill>
                  <a:srgbClr val="000099"/>
                </a:solidFill>
              </a:rPr>
              <a:t>Mood Disorder+:</a:t>
            </a:r>
            <a:r>
              <a:rPr lang="en-US" altLang="en-US"/>
              <a:t>  24-40% have a co-occurring substance abuse disorder</a:t>
            </a:r>
          </a:p>
          <a:p>
            <a:pPr algn="l" rtl="0" eaLnBrk="1" hangingPunct="1">
              <a:spcBef>
                <a:spcPct val="50000"/>
              </a:spcBef>
            </a:pPr>
            <a:r>
              <a:rPr lang="en-US" altLang="en-US" b="1">
                <a:solidFill>
                  <a:srgbClr val="000099"/>
                </a:solidFill>
              </a:rPr>
              <a:t>Alcoholism+:</a:t>
            </a:r>
            <a:r>
              <a:rPr lang="en-US" altLang="en-US"/>
              <a:t>  65% of females and 44% of male alcoholics have co-occurring mental health disorder(s)</a:t>
            </a:r>
          </a:p>
          <a:p>
            <a:pPr lvl="1" algn="l" rtl="0" eaLnBrk="1" hangingPunct="1"/>
            <a:r>
              <a:rPr lang="en-US" altLang="en-US" b="1">
                <a:solidFill>
                  <a:srgbClr val="000099"/>
                </a:solidFill>
              </a:rPr>
              <a:t>THE MAJOR ONE = DEPRESSION</a:t>
            </a:r>
            <a:br>
              <a:rPr lang="en-US" altLang="en-US"/>
            </a:br>
            <a:r>
              <a:rPr lang="en-US" altLang="en-US"/>
              <a:t>19% of female alcoholics, 4x the rate for men</a:t>
            </a:r>
          </a:p>
          <a:p>
            <a:pPr eaLnBrk="1" hangingPunct="1"/>
            <a:endParaRPr lang="en-US" alt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0386"/>
                                        </p:tgtEl>
                                        <p:attrNameLst>
                                          <p:attrName>style.visibility</p:attrName>
                                        </p:attrNameLst>
                                      </p:cBhvr>
                                      <p:to>
                                        <p:strVal val="visible"/>
                                      </p:to>
                                    </p:set>
                                    <p:animEffect transition="in" filter="fade">
                                      <p:cBhvr>
                                        <p:cTn id="7" dur="2000"/>
                                        <p:tgtEl>
                                          <p:spTgt spid="400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0387">
                                            <p:txEl>
                                              <p:pRg st="0" end="0"/>
                                            </p:txEl>
                                          </p:spTgt>
                                        </p:tgtEl>
                                        <p:attrNameLst>
                                          <p:attrName>style.visibility</p:attrName>
                                        </p:attrNameLst>
                                      </p:cBhvr>
                                      <p:to>
                                        <p:strVal val="visible"/>
                                      </p:to>
                                    </p:set>
                                    <p:animEffect transition="in" filter="fade">
                                      <p:cBhvr>
                                        <p:cTn id="12" dur="2000"/>
                                        <p:tgtEl>
                                          <p:spTgt spid="400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0387">
                                            <p:txEl>
                                              <p:pRg st="1" end="1"/>
                                            </p:txEl>
                                          </p:spTgt>
                                        </p:tgtEl>
                                        <p:attrNameLst>
                                          <p:attrName>style.visibility</p:attrName>
                                        </p:attrNameLst>
                                      </p:cBhvr>
                                      <p:to>
                                        <p:strVal val="visible"/>
                                      </p:to>
                                    </p:set>
                                    <p:animEffect transition="in" filter="fade">
                                      <p:cBhvr>
                                        <p:cTn id="17" dur="2000"/>
                                        <p:tgtEl>
                                          <p:spTgt spid="400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400387">
                                            <p:txEl>
                                              <p:pRg st="2" end="2"/>
                                            </p:txEl>
                                          </p:spTgt>
                                        </p:tgtEl>
                                        <p:attrNameLst>
                                          <p:attrName>style.visibility</p:attrName>
                                        </p:attrNameLst>
                                      </p:cBhvr>
                                      <p:to>
                                        <p:strVal val="visible"/>
                                      </p:to>
                                    </p:set>
                                    <p:animEffect transition="in" filter="plus(in)">
                                      <p:cBhvr>
                                        <p:cTn id="22" dur="2000"/>
                                        <p:tgtEl>
                                          <p:spTgt spid="400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P spid="40038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D587F96A-EEB6-AAF8-02A0-F3DC3C9A8F1B}"/>
              </a:ext>
            </a:extLst>
          </p:cNvPr>
          <p:cNvSpPr>
            <a:spLocks noGrp="1" noChangeArrowheads="1"/>
          </p:cNvSpPr>
          <p:nvPr>
            <p:ph type="title"/>
          </p:nvPr>
        </p:nvSpPr>
        <p:spPr>
          <a:xfrm>
            <a:off x="893763" y="369888"/>
            <a:ext cx="8250237" cy="857250"/>
          </a:xfrm>
        </p:spPr>
        <p:txBody>
          <a:bodyPr>
            <a:normAutofit fontScale="90000"/>
          </a:bodyPr>
          <a:lstStyle/>
          <a:p>
            <a:pPr eaLnBrk="1" fontAlgn="auto" hangingPunct="1">
              <a:spcAft>
                <a:spcPts val="0"/>
              </a:spcAft>
              <a:defRPr/>
            </a:pPr>
            <a:r>
              <a:rPr lang="en-US" altLang="fa-IR" sz="4000" b="1"/>
              <a:t>Co-Occurring Disorders = COD</a:t>
            </a:r>
          </a:p>
        </p:txBody>
      </p:sp>
      <p:sp>
        <p:nvSpPr>
          <p:cNvPr id="634883" name="Rectangle 3">
            <a:extLst>
              <a:ext uri="{FF2B5EF4-FFF2-40B4-BE49-F238E27FC236}">
                <a16:creationId xmlns:a16="http://schemas.microsoft.com/office/drawing/2014/main" id="{B3141E03-556E-B3DA-F796-27717AE25CFB}"/>
              </a:ext>
            </a:extLst>
          </p:cNvPr>
          <p:cNvSpPr>
            <a:spLocks noGrp="1" noChangeArrowheads="1"/>
          </p:cNvSpPr>
          <p:nvPr>
            <p:ph idx="1"/>
          </p:nvPr>
        </p:nvSpPr>
        <p:spPr>
          <a:xfrm>
            <a:off x="1182688" y="2017713"/>
            <a:ext cx="7772400" cy="4495800"/>
          </a:xfrm>
        </p:spPr>
        <p:txBody>
          <a:bodyPr/>
          <a:lstStyle/>
          <a:p>
            <a:pPr algn="l" rtl="0" eaLnBrk="1" hangingPunct="1">
              <a:spcBef>
                <a:spcPct val="50000"/>
              </a:spcBef>
            </a:pPr>
            <a:r>
              <a:rPr lang="en-US" altLang="en-US" b="1">
                <a:solidFill>
                  <a:srgbClr val="000099"/>
                </a:solidFill>
              </a:rPr>
              <a:t>Addiction+:</a:t>
            </a:r>
            <a:r>
              <a:rPr lang="en-US" altLang="en-US"/>
              <a:t>  30-59% of women in treatment have </a:t>
            </a:r>
            <a:r>
              <a:rPr lang="en-US" altLang="en-US">
                <a:solidFill>
                  <a:srgbClr val="000099"/>
                </a:solidFill>
              </a:rPr>
              <a:t>PTSD</a:t>
            </a:r>
            <a:r>
              <a:rPr lang="en-US" altLang="en-US"/>
              <a:t>, 2-3 times the rate for men</a:t>
            </a:r>
          </a:p>
          <a:p>
            <a:pPr algn="l" rtl="0" eaLnBrk="1" hangingPunct="1">
              <a:spcBef>
                <a:spcPct val="50000"/>
              </a:spcBef>
            </a:pPr>
            <a:r>
              <a:rPr lang="en-US" altLang="en-US" b="1">
                <a:solidFill>
                  <a:srgbClr val="000099"/>
                </a:solidFill>
              </a:rPr>
              <a:t>Prescriptions:</a:t>
            </a:r>
            <a:r>
              <a:rPr lang="en-US" altLang="en-US"/>
              <a:t>  1:7 women &gt;64 years old take medication for a mental health disorder</a:t>
            </a:r>
          </a:p>
          <a:p>
            <a:pPr algn="l" rtl="0" eaLnBrk="1" hangingPunct="1">
              <a:spcBef>
                <a:spcPct val="50000"/>
              </a:spcBef>
            </a:pPr>
            <a:r>
              <a:rPr lang="en-US" altLang="en-US" b="1">
                <a:solidFill>
                  <a:srgbClr val="000099"/>
                </a:solidFill>
              </a:rPr>
              <a:t>Don’t Forget Physical Effects:</a:t>
            </a:r>
            <a:r>
              <a:rPr lang="en-US" altLang="en-US">
                <a:solidFill>
                  <a:srgbClr val="0000EC"/>
                </a:solidFill>
              </a:rPr>
              <a:t> </a:t>
            </a:r>
            <a:r>
              <a:rPr lang="en-US" altLang="en-US"/>
              <a:t>body/brain breakdown </a:t>
            </a:r>
          </a:p>
          <a:p>
            <a:pPr eaLnBrk="1" hangingPunct="1"/>
            <a:endParaRPr lang="en-US" alt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882"/>
                                        </p:tgtEl>
                                        <p:attrNameLst>
                                          <p:attrName>style.visibility</p:attrName>
                                        </p:attrNameLst>
                                      </p:cBhvr>
                                      <p:to>
                                        <p:strVal val="visible"/>
                                      </p:to>
                                    </p:set>
                                    <p:animEffect transition="in" filter="fade">
                                      <p:cBhvr>
                                        <p:cTn id="7" dur="2000"/>
                                        <p:tgtEl>
                                          <p:spTgt spid="634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883">
                                            <p:txEl>
                                              <p:pRg st="0" end="0"/>
                                            </p:txEl>
                                          </p:spTgt>
                                        </p:tgtEl>
                                        <p:attrNameLst>
                                          <p:attrName>style.visibility</p:attrName>
                                        </p:attrNameLst>
                                      </p:cBhvr>
                                      <p:to>
                                        <p:strVal val="visible"/>
                                      </p:to>
                                    </p:set>
                                    <p:animEffect transition="in" filter="fade">
                                      <p:cBhvr>
                                        <p:cTn id="12" dur="2000"/>
                                        <p:tgtEl>
                                          <p:spTgt spid="634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883">
                                            <p:txEl>
                                              <p:pRg st="1" end="1"/>
                                            </p:txEl>
                                          </p:spTgt>
                                        </p:tgtEl>
                                        <p:attrNameLst>
                                          <p:attrName>style.visibility</p:attrName>
                                        </p:attrNameLst>
                                      </p:cBhvr>
                                      <p:to>
                                        <p:strVal val="visible"/>
                                      </p:to>
                                    </p:set>
                                    <p:animEffect transition="in" filter="fade">
                                      <p:cBhvr>
                                        <p:cTn id="17" dur="2000"/>
                                        <p:tgtEl>
                                          <p:spTgt spid="6348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4883">
                                            <p:txEl>
                                              <p:pRg st="2" end="2"/>
                                            </p:txEl>
                                          </p:spTgt>
                                        </p:tgtEl>
                                        <p:attrNameLst>
                                          <p:attrName>style.visibility</p:attrName>
                                        </p:attrNameLst>
                                      </p:cBhvr>
                                      <p:to>
                                        <p:strVal val="visible"/>
                                      </p:to>
                                    </p:set>
                                    <p:animEffect transition="in" filter="fade">
                                      <p:cBhvr>
                                        <p:cTn id="22" dur="2000"/>
                                        <p:tgtEl>
                                          <p:spTgt spid="634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2" grpId="0"/>
      <p:bldP spid="6348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00FC89B-102F-3286-D955-928172136458}"/>
              </a:ext>
            </a:extLst>
          </p:cNvPr>
          <p:cNvSpPr>
            <a:spLocks noGrp="1"/>
          </p:cNvSpPr>
          <p:nvPr>
            <p:ph type="title"/>
          </p:nvPr>
        </p:nvSpPr>
        <p:spPr/>
        <p:txBody>
          <a:bodyPr/>
          <a:lstStyle/>
          <a:p>
            <a:pPr eaLnBrk="1" fontAlgn="auto" hangingPunct="1">
              <a:spcAft>
                <a:spcPts val="0"/>
              </a:spcAft>
              <a:defRPr/>
            </a:pPr>
            <a:r>
              <a:rPr lang="en-US" altLang="fa-IR"/>
              <a:t>Questions 7 and 8</a:t>
            </a:r>
          </a:p>
        </p:txBody>
      </p:sp>
      <p:sp>
        <p:nvSpPr>
          <p:cNvPr id="93187" name="Content Placeholder 2">
            <a:extLst>
              <a:ext uri="{FF2B5EF4-FFF2-40B4-BE49-F238E27FC236}">
                <a16:creationId xmlns:a16="http://schemas.microsoft.com/office/drawing/2014/main" id="{B4D13476-18D7-902F-0EA1-88C9027FEED0}"/>
              </a:ext>
            </a:extLst>
          </p:cNvPr>
          <p:cNvSpPr>
            <a:spLocks noGrp="1" noChangeArrowheads="1"/>
          </p:cNvSpPr>
          <p:nvPr>
            <p:ph idx="1"/>
          </p:nvPr>
        </p:nvSpPr>
        <p:spPr/>
        <p:txBody>
          <a:bodyPr/>
          <a:lstStyle/>
          <a:p>
            <a:pPr algn="l" eaLnBrk="1" hangingPunct="1">
              <a:buFont typeface="Wingdings" panose="05000000000000000000" pitchFamily="2" charset="2"/>
              <a:buNone/>
            </a:pPr>
            <a:r>
              <a:rPr lang="en-US" altLang="fa-IR"/>
              <a:t>True or False: most addicted people have co-occurring disorders.</a:t>
            </a:r>
          </a:p>
          <a:p>
            <a:pPr algn="l" eaLnBrk="1" hangingPunct="1">
              <a:buFont typeface="Wingdings" panose="05000000000000000000" pitchFamily="2" charset="2"/>
              <a:buNone/>
            </a:pPr>
            <a:endParaRPr lang="en-US" altLang="fa-IR"/>
          </a:p>
          <a:p>
            <a:pPr algn="l" eaLnBrk="1" hangingPunct="1">
              <a:buFont typeface="Wingdings" panose="05000000000000000000" pitchFamily="2" charset="2"/>
              <a:buNone/>
            </a:pPr>
            <a:r>
              <a:rPr lang="en-US" altLang="fa-IR"/>
              <a:t>True or False: the social and clinical outcomes for people with co-occurring disorders is worse than for those with primary substance abuse or addiction.</a:t>
            </a:r>
          </a:p>
          <a:p>
            <a:pPr eaLnBrk="1" hangingPunct="1">
              <a:buFont typeface="Wingdings" panose="05000000000000000000" pitchFamily="2" charset="2"/>
              <a:buNone/>
            </a:pPr>
            <a:endParaRPr lang="en-US" altLang="fa-IR"/>
          </a:p>
          <a:p>
            <a:pPr eaLnBrk="1" hangingPunct="1">
              <a:buFont typeface="Wingdings" panose="05000000000000000000" pitchFamily="2" charset="2"/>
              <a:buNone/>
            </a:pPr>
            <a:endParaRPr lang="en-US" altLang="fa-I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234BE46-9D19-1C2B-10A0-9FBC517741E3}"/>
              </a:ext>
            </a:extLst>
          </p:cNvPr>
          <p:cNvSpPr>
            <a:spLocks noGrp="1" noChangeArrowheads="1"/>
          </p:cNvSpPr>
          <p:nvPr>
            <p:ph type="title"/>
          </p:nvPr>
        </p:nvSpPr>
        <p:spPr/>
        <p:txBody>
          <a:bodyPr/>
          <a:lstStyle/>
          <a:p>
            <a:pPr eaLnBrk="1" fontAlgn="auto" hangingPunct="1">
              <a:spcAft>
                <a:spcPts val="0"/>
              </a:spcAft>
              <a:defRPr/>
            </a:pPr>
            <a:endParaRPr lang="fa-IR" altLang="fa-IR"/>
          </a:p>
        </p:txBody>
      </p:sp>
      <p:sp>
        <p:nvSpPr>
          <p:cNvPr id="94211" name="Rectangle 3">
            <a:extLst>
              <a:ext uri="{FF2B5EF4-FFF2-40B4-BE49-F238E27FC236}">
                <a16:creationId xmlns:a16="http://schemas.microsoft.com/office/drawing/2014/main" id="{60EB31B8-4A71-3330-37F6-43CBD8E8B255}"/>
              </a:ext>
            </a:extLst>
          </p:cNvPr>
          <p:cNvSpPr>
            <a:spLocks noGrp="1" noChangeArrowheads="1"/>
          </p:cNvSpPr>
          <p:nvPr>
            <p:ph idx="1"/>
          </p:nvPr>
        </p:nvSpPr>
        <p:spPr>
          <a:xfrm>
            <a:off x="0" y="2017713"/>
            <a:ext cx="9144000" cy="4114800"/>
          </a:xfrm>
        </p:spPr>
        <p:txBody>
          <a:bodyPr/>
          <a:lstStyle/>
          <a:p>
            <a:pPr algn="ctr" eaLnBrk="1" hangingPunct="1">
              <a:buFont typeface="Wingdings" panose="05000000000000000000" pitchFamily="2" charset="2"/>
              <a:buNone/>
            </a:pPr>
            <a:endParaRPr lang="en-US" altLang="fa-IR" sz="6000" b="1">
              <a:solidFill>
                <a:srgbClr val="0000EC"/>
              </a:solidFill>
              <a:ea typeface="Arial Unicode MS" pitchFamily="34" charset="-128"/>
            </a:endParaRPr>
          </a:p>
          <a:p>
            <a:pPr algn="ctr" eaLnBrk="1" hangingPunct="1">
              <a:buFont typeface="Wingdings" panose="05000000000000000000" pitchFamily="2" charset="2"/>
              <a:buNone/>
            </a:pPr>
            <a:r>
              <a:rPr lang="en-US" altLang="fa-IR" sz="6600" b="1" i="1">
                <a:solidFill>
                  <a:srgbClr val="000099"/>
                </a:solidFill>
                <a:ea typeface="Arial Unicode MS" pitchFamily="34" charset="-128"/>
              </a:rPr>
              <a:t>TREATMENT WORKS</a:t>
            </a:r>
          </a:p>
        </p:txBody>
      </p:sp>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843EF49-DBBF-F7F4-D9E7-2E799C49388F}"/>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dirty="0">
                <a:solidFill>
                  <a:srgbClr val="000099"/>
                </a:solidFill>
              </a:rPr>
              <a:t>How Can We Enable Recovery?</a:t>
            </a:r>
          </a:p>
        </p:txBody>
      </p:sp>
      <p:sp>
        <p:nvSpPr>
          <p:cNvPr id="95235" name="Rectangle 3">
            <a:extLst>
              <a:ext uri="{FF2B5EF4-FFF2-40B4-BE49-F238E27FC236}">
                <a16:creationId xmlns:a16="http://schemas.microsoft.com/office/drawing/2014/main" id="{C8754F11-73BA-7A7C-A32E-8BFACAB60787}"/>
              </a:ext>
            </a:extLst>
          </p:cNvPr>
          <p:cNvSpPr>
            <a:spLocks noGrp="1" noChangeArrowheads="1"/>
          </p:cNvSpPr>
          <p:nvPr>
            <p:ph idx="1"/>
          </p:nvPr>
        </p:nvSpPr>
        <p:spPr/>
        <p:txBody>
          <a:bodyPr/>
          <a:lstStyle/>
          <a:p>
            <a:pPr algn="l" rtl="0" eaLnBrk="1" hangingPunct="1"/>
            <a:r>
              <a:rPr lang="en-US" altLang="fa-IR">
                <a:solidFill>
                  <a:srgbClr val="000099"/>
                </a:solidFill>
              </a:rPr>
              <a:t>Education</a:t>
            </a:r>
          </a:p>
          <a:p>
            <a:pPr algn="l" rtl="0" eaLnBrk="1" hangingPunct="1"/>
            <a:r>
              <a:rPr lang="en-US" altLang="fa-IR">
                <a:solidFill>
                  <a:srgbClr val="000099"/>
                </a:solidFill>
              </a:rPr>
              <a:t>Curiosity</a:t>
            </a:r>
          </a:p>
          <a:p>
            <a:pPr algn="l" rtl="0" eaLnBrk="1" hangingPunct="1"/>
            <a:r>
              <a:rPr lang="en-US" altLang="fa-IR">
                <a:solidFill>
                  <a:srgbClr val="000099"/>
                </a:solidFill>
              </a:rPr>
              <a:t>Setting reasonable and legal limits</a:t>
            </a:r>
          </a:p>
          <a:p>
            <a:pPr algn="l" rtl="0" eaLnBrk="1" hangingPunct="1"/>
            <a:r>
              <a:rPr lang="en-US" altLang="fa-IR">
                <a:solidFill>
                  <a:srgbClr val="000099"/>
                </a:solidFill>
              </a:rPr>
              <a:t>Patience </a:t>
            </a:r>
          </a:p>
          <a:p>
            <a:pPr algn="l" rtl="0" eaLnBrk="1" hangingPunct="1"/>
            <a:r>
              <a:rPr lang="en-US" altLang="fa-IR">
                <a:solidFill>
                  <a:srgbClr val="000099"/>
                </a:solidFill>
              </a:rPr>
              <a:t>Humility</a:t>
            </a:r>
          </a:p>
          <a:p>
            <a:pPr algn="l" rtl="0" eaLnBrk="1" hangingPunct="1"/>
            <a:r>
              <a:rPr lang="en-US" altLang="fa-IR">
                <a:solidFill>
                  <a:srgbClr val="000099"/>
                </a:solidFill>
              </a:rPr>
              <a:t>Organizing a system of care</a:t>
            </a:r>
          </a:p>
          <a:p>
            <a:pPr algn="l" rtl="0" eaLnBrk="1" hangingPunct="1"/>
            <a:r>
              <a:rPr lang="en-US" altLang="fa-IR">
                <a:solidFill>
                  <a:srgbClr val="000099"/>
                </a:solidFill>
              </a:rPr>
              <a:t>Avoid scapegoating and stigmatization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Integrated Recovery Model2">
            <a:extLst>
              <a:ext uri="{FF2B5EF4-FFF2-40B4-BE49-F238E27FC236}">
                <a16:creationId xmlns:a16="http://schemas.microsoft.com/office/drawing/2014/main" id="{162E1965-4F08-8EC3-F87F-7A9E6A2AC7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457200"/>
            <a:ext cx="8534400" cy="5999163"/>
          </a:xfrm>
          <a:noFill/>
        </p:spPr>
      </p:pic>
      <p:sp>
        <p:nvSpPr>
          <p:cNvPr id="96259" name="Text Box 3">
            <a:extLst>
              <a:ext uri="{FF2B5EF4-FFF2-40B4-BE49-F238E27FC236}">
                <a16:creationId xmlns:a16="http://schemas.microsoft.com/office/drawing/2014/main" id="{082986FD-1FA7-F4C7-46E1-D15AA50417EB}"/>
              </a:ext>
            </a:extLst>
          </p:cNvPr>
          <p:cNvSpPr txBox="1">
            <a:spLocks noChangeArrowheads="1"/>
          </p:cNvSpPr>
          <p:nvPr/>
        </p:nvSpPr>
        <p:spPr bwMode="auto">
          <a:xfrm>
            <a:off x="3429000" y="6477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r>
              <a:rPr lang="en-US" altLang="fa-IR" sz="1800" b="1">
                <a:latin typeface="Arial" panose="020B0604020202020204" pitchFamily="34" charset="0"/>
              </a:rPr>
              <a:t>Thanks to David R. McDuff 2005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3903073-A2EC-4B09-D94A-73D688BADB8D}"/>
              </a:ext>
            </a:extLst>
          </p:cNvPr>
          <p:cNvSpPr>
            <a:spLocks noGrp="1" noChangeArrowheads="1"/>
          </p:cNvSpPr>
          <p:nvPr>
            <p:ph type="title"/>
          </p:nvPr>
        </p:nvSpPr>
        <p:spPr/>
        <p:txBody>
          <a:bodyPr/>
          <a:lstStyle/>
          <a:p>
            <a:pPr eaLnBrk="1" fontAlgn="auto" hangingPunct="1">
              <a:spcAft>
                <a:spcPts val="0"/>
              </a:spcAft>
              <a:defRPr/>
            </a:pPr>
            <a:endParaRPr lang="fa-IR" altLang="fa-IR"/>
          </a:p>
        </p:txBody>
      </p:sp>
      <p:pic>
        <p:nvPicPr>
          <p:cNvPr id="98307" name="Picture 3" descr="Integrated Recovery Model">
            <a:extLst>
              <a:ext uri="{FF2B5EF4-FFF2-40B4-BE49-F238E27FC236}">
                <a16:creationId xmlns:a16="http://schemas.microsoft.com/office/drawing/2014/main" id="{E67AB5BF-0B4A-A198-A4A3-A499126002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457200"/>
            <a:ext cx="8534400" cy="5943600"/>
          </a:xfrm>
          <a:noFill/>
        </p:spPr>
      </p:pic>
      <p:sp>
        <p:nvSpPr>
          <p:cNvPr id="98308" name="Rectangle 4">
            <a:extLst>
              <a:ext uri="{FF2B5EF4-FFF2-40B4-BE49-F238E27FC236}">
                <a16:creationId xmlns:a16="http://schemas.microsoft.com/office/drawing/2014/main" id="{01FB835E-C3B7-1970-363F-7D189E13C71E}"/>
              </a:ext>
            </a:extLst>
          </p:cNvPr>
          <p:cNvSpPr>
            <a:spLocks noChangeArrowheads="1"/>
          </p:cNvSpPr>
          <p:nvPr/>
        </p:nvSpPr>
        <p:spPr bwMode="auto">
          <a:xfrm>
            <a:off x="3581400" y="6491288"/>
            <a:ext cx="365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r>
              <a:rPr lang="en-US" altLang="fa-IR" sz="1800" b="1">
                <a:latin typeface="Arial" panose="020B0604020202020204" pitchFamily="34" charset="0"/>
              </a:rPr>
              <a:t>Thanks to David R. McDuff 2005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DBC1A00-FE60-0E28-3F8A-848B25E57BF3}"/>
              </a:ext>
            </a:extLst>
          </p:cNvPr>
          <p:cNvSpPr>
            <a:spLocks noChangeArrowheads="1"/>
          </p:cNvSpPr>
          <p:nvPr/>
        </p:nvSpPr>
        <p:spPr bwMode="auto">
          <a:xfrm>
            <a:off x="0" y="100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graphicFrame>
        <p:nvGraphicFramePr>
          <p:cNvPr id="100355" name="Object 3">
            <a:extLst>
              <a:ext uri="{FF2B5EF4-FFF2-40B4-BE49-F238E27FC236}">
                <a16:creationId xmlns:a16="http://schemas.microsoft.com/office/drawing/2014/main" id="{17BF99A3-7788-9D8A-4E18-B2A3B97891F0}"/>
              </a:ext>
            </a:extLst>
          </p:cNvPr>
          <p:cNvGraphicFramePr>
            <a:graphicFrameLocks noChangeAspect="1"/>
          </p:cNvGraphicFramePr>
          <p:nvPr/>
        </p:nvGraphicFramePr>
        <p:xfrm>
          <a:off x="0" y="100013"/>
          <a:ext cx="8982075" cy="6529387"/>
        </p:xfrm>
        <a:graphic>
          <a:graphicData uri="http://schemas.openxmlformats.org/presentationml/2006/ole">
            <mc:AlternateContent xmlns:mc="http://schemas.openxmlformats.org/markup-compatibility/2006">
              <mc:Choice xmlns:v="urn:schemas-microsoft-com:vml" Requires="v">
                <p:oleObj name="Slide" r:id="rId2" imgW="4441011" imgH="3331310" progId="PowerPoint.Slide.8">
                  <p:embed/>
                </p:oleObj>
              </mc:Choice>
              <mc:Fallback>
                <p:oleObj name="Slide" r:id="rId2" imgW="4441011" imgH="3331310" progId="PowerPoint.Slid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8982075" cy="65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6" name="Rectangle 4">
            <a:extLst>
              <a:ext uri="{FF2B5EF4-FFF2-40B4-BE49-F238E27FC236}">
                <a16:creationId xmlns:a16="http://schemas.microsoft.com/office/drawing/2014/main" id="{BBF7CC39-5683-BCEE-AEE3-2146FFDF4C11}"/>
              </a:ext>
            </a:extLst>
          </p:cNvPr>
          <p:cNvSpPr>
            <a:spLocks noChangeArrowheads="1"/>
          </p:cNvSpPr>
          <p:nvPr/>
        </p:nvSpPr>
        <p:spPr bwMode="auto">
          <a:xfrm>
            <a:off x="2819400" y="6491288"/>
            <a:ext cx="365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r>
              <a:rPr lang="en-US" altLang="fa-IR" sz="1800" b="1">
                <a:latin typeface="Arial" panose="020B0604020202020204" pitchFamily="34" charset="0"/>
              </a:rPr>
              <a:t>Thanks to David R. McDuff 2005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B9C8BD6-5458-F5CA-04DD-BAA6B160A424}"/>
              </a:ext>
            </a:extLst>
          </p:cNvPr>
          <p:cNvSpPr>
            <a:spLocks noGrp="1" noChangeArrowheads="1"/>
          </p:cNvSpPr>
          <p:nvPr>
            <p:ph type="title"/>
          </p:nvPr>
        </p:nvSpPr>
        <p:spPr>
          <a:xfrm>
            <a:off x="0" y="457200"/>
            <a:ext cx="9144000" cy="1143000"/>
          </a:xfrm>
        </p:spPr>
        <p:txBody>
          <a:bodyPr/>
          <a:lstStyle/>
          <a:p>
            <a:pPr algn="ctr" eaLnBrk="1" fontAlgn="auto" hangingPunct="1">
              <a:spcAft>
                <a:spcPts val="0"/>
              </a:spcAft>
              <a:defRPr/>
            </a:pPr>
            <a:r>
              <a:rPr lang="en-US" altLang="fa-IR" b="1">
                <a:solidFill>
                  <a:srgbClr val="000099"/>
                </a:solidFill>
              </a:rPr>
              <a:t>To Recover </a:t>
            </a:r>
            <a:br>
              <a:rPr lang="en-US" altLang="fa-IR" b="1">
                <a:solidFill>
                  <a:srgbClr val="000099"/>
                </a:solidFill>
              </a:rPr>
            </a:br>
            <a:r>
              <a:rPr lang="en-US" altLang="fa-IR" b="1">
                <a:solidFill>
                  <a:srgbClr val="000099"/>
                </a:solidFill>
              </a:rPr>
              <a:t>Or Discover?</a:t>
            </a:r>
          </a:p>
        </p:txBody>
      </p:sp>
      <p:sp>
        <p:nvSpPr>
          <p:cNvPr id="101379" name="Rectangle 3">
            <a:extLst>
              <a:ext uri="{FF2B5EF4-FFF2-40B4-BE49-F238E27FC236}">
                <a16:creationId xmlns:a16="http://schemas.microsoft.com/office/drawing/2014/main" id="{2A822F57-F664-602D-5709-01B31244427B}"/>
              </a:ext>
            </a:extLst>
          </p:cNvPr>
          <p:cNvSpPr>
            <a:spLocks noGrp="1" noChangeArrowheads="1"/>
          </p:cNvSpPr>
          <p:nvPr>
            <p:ph idx="1"/>
          </p:nvPr>
        </p:nvSpPr>
        <p:spPr>
          <a:xfrm>
            <a:off x="685800" y="2057400"/>
            <a:ext cx="7753350" cy="4648200"/>
          </a:xfrm>
          <a:solidFill>
            <a:schemeClr val="bg1">
              <a:alpha val="25882"/>
            </a:schemeClr>
          </a:solidFill>
          <a:ln w="12700">
            <a:solidFill>
              <a:schemeClr val="tx1"/>
            </a:solidFill>
            <a:miter lim="800000"/>
            <a:headEnd/>
            <a:tailEnd/>
          </a:ln>
        </p:spPr>
        <p:txBody>
          <a:bodyPr/>
          <a:lstStyle/>
          <a:p>
            <a:pPr marL="0" indent="0" algn="ctr" eaLnBrk="1" hangingPunct="1">
              <a:buFont typeface="Wingdings" panose="05000000000000000000" pitchFamily="2" charset="2"/>
              <a:buNone/>
            </a:pPr>
            <a:r>
              <a:rPr lang="en-US" altLang="fa-IR" b="1">
                <a:solidFill>
                  <a:srgbClr val="000099"/>
                </a:solidFill>
              </a:rPr>
              <a:t>A process of growing</a:t>
            </a:r>
          </a:p>
          <a:p>
            <a:pPr marL="0" indent="0" algn="ctr" eaLnBrk="1" hangingPunct="1">
              <a:buFont typeface="Wingdings" panose="05000000000000000000" pitchFamily="2" charset="2"/>
              <a:buNone/>
            </a:pPr>
            <a:endParaRPr lang="en-US" altLang="fa-IR" b="1">
              <a:solidFill>
                <a:srgbClr val="000099"/>
              </a:solidFill>
            </a:endParaRPr>
          </a:p>
          <a:p>
            <a:pPr marL="0" indent="0" algn="ctr" eaLnBrk="1" hangingPunct="1">
              <a:buFont typeface="Wingdings" panose="05000000000000000000" pitchFamily="2" charset="2"/>
              <a:buNone/>
            </a:pPr>
            <a:r>
              <a:rPr lang="en-US" altLang="fa-IR" b="1">
                <a:solidFill>
                  <a:srgbClr val="000099"/>
                </a:solidFill>
              </a:rPr>
              <a:t>Accepting the illness</a:t>
            </a:r>
          </a:p>
          <a:p>
            <a:pPr marL="0" indent="0" algn="ctr" eaLnBrk="1" hangingPunct="1">
              <a:buFont typeface="Wingdings" panose="05000000000000000000" pitchFamily="2" charset="2"/>
              <a:buNone/>
            </a:pPr>
            <a:br>
              <a:rPr lang="en-US" altLang="fa-IR" b="1">
                <a:solidFill>
                  <a:srgbClr val="000099"/>
                </a:solidFill>
              </a:rPr>
            </a:br>
            <a:r>
              <a:rPr lang="en-US" altLang="fa-IR" b="1">
                <a:solidFill>
                  <a:srgbClr val="000099"/>
                </a:solidFill>
              </a:rPr>
              <a:t>Making healthy choices about treatment and living in the world</a:t>
            </a:r>
          </a:p>
          <a:p>
            <a:pPr marL="0" indent="0" algn="ctr" eaLnBrk="1" hangingPunct="1">
              <a:buFont typeface="Wingdings" panose="05000000000000000000" pitchFamily="2" charset="2"/>
              <a:buNone/>
            </a:pPr>
            <a:endParaRPr lang="en-US" altLang="fa-IR" b="1">
              <a:solidFill>
                <a:srgbClr val="000099"/>
              </a:solidFill>
            </a:endParaRPr>
          </a:p>
          <a:p>
            <a:pPr marL="0" indent="0" algn="ctr" eaLnBrk="1" hangingPunct="1">
              <a:buFont typeface="Wingdings" panose="05000000000000000000" pitchFamily="2" charset="2"/>
              <a:buNone/>
            </a:pPr>
            <a:r>
              <a:rPr lang="en-US" altLang="fa-IR" b="1">
                <a:solidFill>
                  <a:srgbClr val="000099"/>
                </a:solidFill>
              </a:rPr>
              <a:t>Being motivated and hopeful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886DAD76-F9B0-9FFF-12D5-E6DA0BEDB3CE}"/>
              </a:ext>
            </a:extLst>
          </p:cNvPr>
          <p:cNvSpPr>
            <a:spLocks noGrp="1" noChangeArrowheads="1"/>
          </p:cNvSpPr>
          <p:nvPr>
            <p:ph type="title"/>
          </p:nvPr>
        </p:nvSpPr>
        <p:spPr>
          <a:xfrm>
            <a:off x="1503363" y="500063"/>
            <a:ext cx="7640637" cy="893762"/>
          </a:xfrm>
        </p:spPr>
        <p:txBody>
          <a:bodyPr lIns="90488" tIns="44450" rIns="90488" bIns="44450" anchor="ctr">
            <a:normAutofit fontScale="90000"/>
          </a:bodyPr>
          <a:lstStyle/>
          <a:p>
            <a:pPr eaLnBrk="1" fontAlgn="auto" hangingPunct="1">
              <a:spcAft>
                <a:spcPts val="0"/>
              </a:spcAft>
              <a:defRPr/>
            </a:pPr>
            <a:r>
              <a:rPr lang="en-US" altLang="fa-IR" b="1" dirty="0">
                <a:solidFill>
                  <a:srgbClr val="000099"/>
                </a:solidFill>
              </a:rPr>
              <a:t>What is Recovered in Recovery ?</a:t>
            </a:r>
          </a:p>
        </p:txBody>
      </p:sp>
      <p:sp>
        <p:nvSpPr>
          <p:cNvPr id="408579" name="Rectangle 3">
            <a:extLst>
              <a:ext uri="{FF2B5EF4-FFF2-40B4-BE49-F238E27FC236}">
                <a16:creationId xmlns:a16="http://schemas.microsoft.com/office/drawing/2014/main" id="{435133FE-1D91-7046-4DFE-0C7E611B25F6}"/>
              </a:ext>
            </a:extLst>
          </p:cNvPr>
          <p:cNvSpPr>
            <a:spLocks noGrp="1" noChangeArrowheads="1"/>
          </p:cNvSpPr>
          <p:nvPr>
            <p:ph idx="1"/>
          </p:nvPr>
        </p:nvSpPr>
        <p:spPr>
          <a:xfrm>
            <a:off x="1166813" y="2133600"/>
            <a:ext cx="6926262" cy="4114800"/>
          </a:xfrm>
        </p:spPr>
        <p:txBody>
          <a:bodyPr lIns="90488" tIns="44450" rIns="90488" bIns="44450"/>
          <a:lstStyle/>
          <a:p>
            <a:pPr algn="l" rtl="0" eaLnBrk="1" hangingPunct="1"/>
            <a:r>
              <a:rPr lang="en-US" altLang="fa-IR" b="1">
                <a:solidFill>
                  <a:srgbClr val="000099"/>
                </a:solidFill>
              </a:rPr>
              <a:t>Abstinence</a:t>
            </a:r>
            <a:br>
              <a:rPr lang="en-US" altLang="fa-IR" b="1">
                <a:solidFill>
                  <a:srgbClr val="000099"/>
                </a:solidFill>
              </a:rPr>
            </a:br>
            <a:endParaRPr lang="en-US" altLang="fa-IR" b="1">
              <a:solidFill>
                <a:srgbClr val="000099"/>
              </a:solidFill>
            </a:endParaRPr>
          </a:p>
          <a:p>
            <a:pPr algn="l" rtl="0" eaLnBrk="1" hangingPunct="1"/>
            <a:r>
              <a:rPr lang="en-US" altLang="fa-IR" b="1">
                <a:solidFill>
                  <a:srgbClr val="000099"/>
                </a:solidFill>
              </a:rPr>
              <a:t>Sense of Responsibility</a:t>
            </a:r>
          </a:p>
          <a:p>
            <a:pPr algn="l" rtl="0" eaLnBrk="1" hangingPunct="1"/>
            <a:endParaRPr lang="en-US" altLang="fa-IR" b="1">
              <a:solidFill>
                <a:srgbClr val="000099"/>
              </a:solidFill>
            </a:endParaRPr>
          </a:p>
          <a:p>
            <a:pPr algn="l" rtl="0" eaLnBrk="1" hangingPunct="1"/>
            <a:r>
              <a:rPr lang="en-US" altLang="fa-IR" b="1">
                <a:solidFill>
                  <a:srgbClr val="000099"/>
                </a:solidFill>
              </a:rPr>
              <a:t>Range of Emotions</a:t>
            </a:r>
          </a:p>
          <a:p>
            <a:pPr eaLnBrk="1" hangingPunct="1"/>
            <a:endParaRPr lang="en-US" altLang="fa-IR" b="1">
              <a:solidFill>
                <a:srgbClr val="000099"/>
              </a:solidFill>
            </a:endParaRPr>
          </a:p>
          <a:p>
            <a:pPr eaLnBrk="1" hangingPunct="1"/>
            <a:r>
              <a:rPr lang="en-US" altLang="fa-IR" b="1">
                <a:solidFill>
                  <a:srgbClr val="000099"/>
                </a:solidFill>
              </a:rPr>
              <a:t>Intimacy</a:t>
            </a:r>
          </a:p>
        </p:txBody>
      </p:sp>
      <p:graphicFrame>
        <p:nvGraphicFramePr>
          <p:cNvPr id="103428" name="Object 4">
            <a:hlinkClick r:id="" action="ppaction://ole?verb=0"/>
            <a:extLst>
              <a:ext uri="{FF2B5EF4-FFF2-40B4-BE49-F238E27FC236}">
                <a16:creationId xmlns:a16="http://schemas.microsoft.com/office/drawing/2014/main" id="{6DE9E6A0-1F03-FB04-D266-D5609BCE949D}"/>
              </a:ext>
            </a:extLst>
          </p:cNvPr>
          <p:cNvGraphicFramePr>
            <a:graphicFrameLocks/>
          </p:cNvGraphicFramePr>
          <p:nvPr/>
        </p:nvGraphicFramePr>
        <p:xfrm>
          <a:off x="5668963" y="4179888"/>
          <a:ext cx="3203575" cy="2336800"/>
        </p:xfrm>
        <a:graphic>
          <a:graphicData uri="http://schemas.openxmlformats.org/presentationml/2006/ole">
            <mc:AlternateContent xmlns:mc="http://schemas.openxmlformats.org/markup-compatibility/2006">
              <mc:Choice xmlns:v="urn:schemas-microsoft-com:vml" Requires="v">
                <p:oleObj name="Microsoft ClipArt Gallery" r:id="rId3" imgW="4054475" imgH="2538413" progId="MS_ClipArt_Gallery">
                  <p:embed/>
                </p:oleObj>
              </mc:Choice>
              <mc:Fallback>
                <p:oleObj name="Microsoft ClipArt Gallery" r:id="rId3" imgW="4054475" imgH="2538413" progId="MS_ClipArt_Gallery">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963" y="4179888"/>
                        <a:ext cx="3203575"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08578"/>
                                        </p:tgtEl>
                                        <p:attrNameLst>
                                          <p:attrName>style.visibility</p:attrName>
                                        </p:attrNameLst>
                                      </p:cBhvr>
                                      <p:to>
                                        <p:strVal val="visible"/>
                                      </p:to>
                                    </p:set>
                                    <p:animEffect transition="in" filter="fade">
                                      <p:cBhvr>
                                        <p:cTn id="7" dur="1000">
                                          <p:stCondLst>
                                            <p:cond delay="0"/>
                                          </p:stCondLst>
                                        </p:cTn>
                                        <p:tgtEl>
                                          <p:spTgt spid="408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08579">
                                            <p:txEl>
                                              <p:pRg st="0" end="0"/>
                                            </p:txEl>
                                          </p:spTgt>
                                        </p:tgtEl>
                                        <p:attrNameLst>
                                          <p:attrName>style.visibility</p:attrName>
                                        </p:attrNameLst>
                                      </p:cBhvr>
                                      <p:to>
                                        <p:strVal val="visible"/>
                                      </p:to>
                                    </p:set>
                                    <p:animEffect transition="in" filter="fade">
                                      <p:cBhvr>
                                        <p:cTn id="12" dur="500">
                                          <p:stCondLst>
                                            <p:cond delay="0"/>
                                          </p:stCondLst>
                                        </p:cTn>
                                        <p:tgtEl>
                                          <p:spTgt spid="408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08579">
                                            <p:txEl>
                                              <p:pRg st="1" end="1"/>
                                            </p:txEl>
                                          </p:spTgt>
                                        </p:tgtEl>
                                        <p:attrNameLst>
                                          <p:attrName>style.visibility</p:attrName>
                                        </p:attrNameLst>
                                      </p:cBhvr>
                                      <p:to>
                                        <p:strVal val="visible"/>
                                      </p:to>
                                    </p:set>
                                    <p:animEffect transition="in" filter="fade">
                                      <p:cBhvr>
                                        <p:cTn id="17" dur="500">
                                          <p:stCondLst>
                                            <p:cond delay="0"/>
                                          </p:stCondLst>
                                        </p:cTn>
                                        <p:tgtEl>
                                          <p:spTgt spid="408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08579">
                                            <p:txEl>
                                              <p:pRg st="3" end="3"/>
                                            </p:txEl>
                                          </p:spTgt>
                                        </p:tgtEl>
                                        <p:attrNameLst>
                                          <p:attrName>style.visibility</p:attrName>
                                        </p:attrNameLst>
                                      </p:cBhvr>
                                      <p:to>
                                        <p:strVal val="visible"/>
                                      </p:to>
                                    </p:set>
                                    <p:animEffect transition="in" filter="fade">
                                      <p:cBhvr>
                                        <p:cTn id="22" dur="500">
                                          <p:stCondLst>
                                            <p:cond delay="0"/>
                                          </p:stCondLst>
                                        </p:cTn>
                                        <p:tgtEl>
                                          <p:spTgt spid="408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08579">
                                            <p:txEl>
                                              <p:pRg st="5" end="5"/>
                                            </p:txEl>
                                          </p:spTgt>
                                        </p:tgtEl>
                                        <p:attrNameLst>
                                          <p:attrName>style.visibility</p:attrName>
                                        </p:attrNameLst>
                                      </p:cBhvr>
                                      <p:to>
                                        <p:strVal val="visible"/>
                                      </p:to>
                                    </p:set>
                                    <p:animEffect transition="in" filter="fade">
                                      <p:cBhvr>
                                        <p:cTn id="27" dur="500">
                                          <p:stCondLst>
                                            <p:cond delay="0"/>
                                          </p:stCondLst>
                                        </p:cTn>
                                        <p:tgtEl>
                                          <p:spTgt spid="408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p:bldP spid="408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ven Habits (Alcohol)">
            <a:extLst>
              <a:ext uri="{FF2B5EF4-FFF2-40B4-BE49-F238E27FC236}">
                <a16:creationId xmlns:a16="http://schemas.microsoft.com/office/drawing/2014/main" id="{2DD1C927-7C3A-0729-702C-0AD511C32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92405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5DA1D6BE-24ED-2EC4-D7C5-61380AC5F345}"/>
              </a:ext>
            </a:extLst>
          </p:cNvPr>
          <p:cNvSpPr>
            <a:spLocks noGrp="1" noChangeArrowheads="1"/>
          </p:cNvSpPr>
          <p:nvPr>
            <p:ph type="title"/>
          </p:nvPr>
        </p:nvSpPr>
        <p:spPr/>
        <p:txBody>
          <a:bodyPr/>
          <a:lstStyle/>
          <a:p>
            <a:pPr eaLnBrk="1" fontAlgn="auto" hangingPunct="1">
              <a:spcAft>
                <a:spcPts val="0"/>
              </a:spcAft>
              <a:defRPr/>
            </a:pPr>
            <a:r>
              <a:rPr lang="en-US" altLang="fa-IR" b="1" dirty="0"/>
              <a:t>Nature of Substance Abuse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FAAA450-57EF-2E97-C45F-428C805AF79C}"/>
              </a:ext>
            </a:extLst>
          </p:cNvPr>
          <p:cNvSpPr>
            <a:spLocks noGrp="1" noChangeArrowheads="1"/>
          </p:cNvSpPr>
          <p:nvPr>
            <p:ph type="title"/>
          </p:nvPr>
        </p:nvSpPr>
        <p:spPr>
          <a:xfrm>
            <a:off x="1131888" y="617538"/>
            <a:ext cx="7793037" cy="1143000"/>
          </a:xfrm>
        </p:spPr>
        <p:txBody>
          <a:bodyPr lIns="90488" tIns="44450" rIns="90488" bIns="44450" anchor="ctr"/>
          <a:lstStyle/>
          <a:p>
            <a:pPr eaLnBrk="1" fontAlgn="auto" hangingPunct="1">
              <a:spcAft>
                <a:spcPts val="0"/>
              </a:spcAft>
              <a:defRPr/>
            </a:pPr>
            <a:r>
              <a:rPr lang="en-US" altLang="fa-IR" b="1" dirty="0">
                <a:solidFill>
                  <a:srgbClr val="000099"/>
                </a:solidFill>
              </a:rPr>
              <a:t>Abstinence and Sobriety</a:t>
            </a:r>
          </a:p>
        </p:txBody>
      </p:sp>
      <p:sp>
        <p:nvSpPr>
          <p:cNvPr id="409603" name="Rectangle 3">
            <a:extLst>
              <a:ext uri="{FF2B5EF4-FFF2-40B4-BE49-F238E27FC236}">
                <a16:creationId xmlns:a16="http://schemas.microsoft.com/office/drawing/2014/main" id="{97468BBA-3434-6FED-3951-7F865C59BFA1}"/>
              </a:ext>
            </a:extLst>
          </p:cNvPr>
          <p:cNvSpPr>
            <a:spLocks noGrp="1" noChangeArrowheads="1"/>
          </p:cNvSpPr>
          <p:nvPr>
            <p:ph idx="1"/>
          </p:nvPr>
        </p:nvSpPr>
        <p:spPr>
          <a:xfrm>
            <a:off x="534988" y="2017713"/>
            <a:ext cx="7772400" cy="3898900"/>
          </a:xfrm>
        </p:spPr>
        <p:txBody>
          <a:bodyPr lIns="90488" tIns="44450" rIns="90488" bIns="44450" rtlCol="0">
            <a:normAutofit lnSpcReduction="10000"/>
          </a:bodyPr>
          <a:lstStyle/>
          <a:p>
            <a:pPr eaLnBrk="1" fontAlgn="auto" hangingPunct="1">
              <a:lnSpc>
                <a:spcPct val="90000"/>
              </a:lnSpc>
              <a:spcAft>
                <a:spcPts val="0"/>
              </a:spcAft>
              <a:defRPr/>
            </a:pPr>
            <a:endParaRPr lang="en-US" altLang="fa-IR" sz="2800" dirty="0">
              <a:solidFill>
                <a:srgbClr val="000099"/>
              </a:solidFill>
            </a:endParaRPr>
          </a:p>
          <a:p>
            <a:pPr algn="ctr" eaLnBrk="1" fontAlgn="auto" hangingPunct="1">
              <a:lnSpc>
                <a:spcPct val="90000"/>
              </a:lnSpc>
              <a:spcAft>
                <a:spcPts val="0"/>
              </a:spcAft>
              <a:buFont typeface="Wingdings" panose="05000000000000000000" pitchFamily="2" charset="2"/>
              <a:buNone/>
              <a:defRPr/>
            </a:pPr>
            <a:r>
              <a:rPr lang="en-US" altLang="fa-IR" sz="2800" b="1" dirty="0">
                <a:solidFill>
                  <a:srgbClr val="000099"/>
                </a:solidFill>
              </a:rPr>
              <a:t>Abstinence</a:t>
            </a:r>
            <a:r>
              <a:rPr lang="en-US" altLang="fa-IR" sz="2800" dirty="0">
                <a:solidFill>
                  <a:srgbClr val="000099"/>
                </a:solidFill>
              </a:rPr>
              <a:t> </a:t>
            </a:r>
          </a:p>
          <a:p>
            <a:pPr algn="ctr" eaLnBrk="1" fontAlgn="auto" hangingPunct="1">
              <a:lnSpc>
                <a:spcPct val="90000"/>
              </a:lnSpc>
              <a:spcAft>
                <a:spcPts val="0"/>
              </a:spcAft>
              <a:buFont typeface="Wingdings" panose="05000000000000000000" pitchFamily="2" charset="2"/>
              <a:buNone/>
              <a:defRPr/>
            </a:pPr>
            <a:r>
              <a:rPr lang="en-US" altLang="fa-IR" sz="2800" dirty="0">
                <a:solidFill>
                  <a:srgbClr val="000099"/>
                </a:solidFill>
              </a:rPr>
              <a:t>Stopping Alcohol Or Illicit Substance Abuse For A Period Of Time</a:t>
            </a:r>
          </a:p>
          <a:p>
            <a:pPr algn="ctr" eaLnBrk="1" fontAlgn="auto" hangingPunct="1">
              <a:lnSpc>
                <a:spcPct val="90000"/>
              </a:lnSpc>
              <a:spcAft>
                <a:spcPts val="0"/>
              </a:spcAft>
              <a:buFont typeface="Wingdings" panose="05000000000000000000" pitchFamily="2" charset="2"/>
              <a:buNone/>
              <a:defRPr/>
            </a:pPr>
            <a:r>
              <a:rPr lang="en-US" altLang="fa-IR" sz="2800" dirty="0">
                <a:solidFill>
                  <a:srgbClr val="000099"/>
                </a:solidFill>
                <a:sym typeface="Wingdings" panose="05000000000000000000" pitchFamily="2" charset="2"/>
              </a:rPr>
              <a:t></a:t>
            </a:r>
          </a:p>
          <a:p>
            <a:pPr algn="ctr" eaLnBrk="1" fontAlgn="auto" hangingPunct="1">
              <a:lnSpc>
                <a:spcPct val="90000"/>
              </a:lnSpc>
              <a:spcAft>
                <a:spcPts val="0"/>
              </a:spcAft>
              <a:buFont typeface="Wingdings" panose="05000000000000000000" pitchFamily="2" charset="2"/>
              <a:buNone/>
              <a:defRPr/>
            </a:pPr>
            <a:r>
              <a:rPr lang="en-US" altLang="fa-IR" sz="2800" b="1" dirty="0">
                <a:solidFill>
                  <a:srgbClr val="000099"/>
                </a:solidFill>
              </a:rPr>
              <a:t>Sobriety </a:t>
            </a:r>
          </a:p>
          <a:p>
            <a:pPr algn="ctr" eaLnBrk="1" fontAlgn="auto" hangingPunct="1">
              <a:lnSpc>
                <a:spcPct val="90000"/>
              </a:lnSpc>
              <a:spcAft>
                <a:spcPts val="0"/>
              </a:spcAft>
              <a:buFont typeface="Wingdings" panose="05000000000000000000" pitchFamily="2" charset="2"/>
              <a:buNone/>
              <a:defRPr/>
            </a:pPr>
            <a:r>
              <a:rPr lang="en-US" altLang="fa-IR" sz="2800" dirty="0">
                <a:solidFill>
                  <a:srgbClr val="000099"/>
                </a:solidFill>
              </a:rPr>
              <a:t>A Lifestyle Based On Treatment </a:t>
            </a:r>
          </a:p>
          <a:p>
            <a:pPr algn="ctr" eaLnBrk="1" fontAlgn="auto" hangingPunct="1">
              <a:lnSpc>
                <a:spcPct val="90000"/>
              </a:lnSpc>
              <a:spcAft>
                <a:spcPts val="0"/>
              </a:spcAft>
              <a:buFont typeface="Wingdings" panose="05000000000000000000" pitchFamily="2" charset="2"/>
              <a:buNone/>
              <a:defRPr/>
            </a:pPr>
            <a:r>
              <a:rPr lang="en-US" altLang="fa-IR" sz="2800" dirty="0">
                <a:solidFill>
                  <a:srgbClr val="000099"/>
                </a:solidFill>
              </a:rPr>
              <a:t>And Personal Change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409603">
                                            <p:txEl>
                                              <p:pRg st="1" end="1"/>
                                            </p:txEl>
                                          </p:spTgt>
                                        </p:tgtEl>
                                        <p:attrNameLst>
                                          <p:attrName>style.opacity</p:attrName>
                                        </p:attrNameLst>
                                      </p:cBhvr>
                                      <p:to>
                                        <p:strVal val="0.25"/>
                                      </p:to>
                                    </p:set>
                                    <p:animEffect filter="image" prLst="opacity: 0.25">
                                      <p:cBhvr rctx="IE">
                                        <p:cTn id="7" dur="indefinite"/>
                                        <p:tgtEl>
                                          <p:spTgt spid="409603">
                                            <p:txEl>
                                              <p:pRg st="1" end="1"/>
                                            </p:txEl>
                                          </p:spTgt>
                                        </p:tgtEl>
                                      </p:cBhvr>
                                    </p:animEffect>
                                  </p:childTnLst>
                                </p:cTn>
                              </p:par>
                              <p:par>
                                <p:cTn id="8" presetID="9" presetClass="emph" presetSubtype="0" grpId="0" nodeType="withEffect">
                                  <p:stCondLst>
                                    <p:cond delay="0"/>
                                  </p:stCondLst>
                                  <p:childTnLst>
                                    <p:set>
                                      <p:cBhvr rctx="PPT">
                                        <p:cTn id="9" dur="indefinite"/>
                                        <p:tgtEl>
                                          <p:spTgt spid="409603">
                                            <p:txEl>
                                              <p:pRg st="2" end="2"/>
                                            </p:txEl>
                                          </p:spTgt>
                                        </p:tgtEl>
                                        <p:attrNameLst>
                                          <p:attrName>style.opacity</p:attrName>
                                        </p:attrNameLst>
                                      </p:cBhvr>
                                      <p:to>
                                        <p:strVal val="0.25"/>
                                      </p:to>
                                    </p:set>
                                    <p:animEffect filter="image" prLst="opacity: 0.25">
                                      <p:cBhvr rctx="IE">
                                        <p:cTn id="10" dur="indefinite"/>
                                        <p:tgtEl>
                                          <p:spTgt spid="409603">
                                            <p:txEl>
                                              <p:pRg st="2" end="2"/>
                                            </p:txEl>
                                          </p:spTgt>
                                        </p:tgtEl>
                                      </p:cBhvr>
                                    </p:animEffect>
                                  </p:childTnLst>
                                </p:cTn>
                              </p:par>
                              <p:par>
                                <p:cTn id="11" presetID="9" presetClass="emph" presetSubtype="0" grpId="0" nodeType="withEffect">
                                  <p:stCondLst>
                                    <p:cond delay="0"/>
                                  </p:stCondLst>
                                  <p:childTnLst>
                                    <p:set>
                                      <p:cBhvr rctx="PPT">
                                        <p:cTn id="12" dur="indefinite"/>
                                        <p:tgtEl>
                                          <p:spTgt spid="409603">
                                            <p:txEl>
                                              <p:pRg st="3" end="3"/>
                                            </p:txEl>
                                          </p:spTgt>
                                        </p:tgtEl>
                                        <p:attrNameLst>
                                          <p:attrName>style.opacity</p:attrName>
                                        </p:attrNameLst>
                                      </p:cBhvr>
                                      <p:to>
                                        <p:strVal val="0.25"/>
                                      </p:to>
                                    </p:set>
                                    <p:animEffect filter="image" prLst="opacity: 0.25">
                                      <p:cBhvr rctx="IE">
                                        <p:cTn id="13" dur="indefinite"/>
                                        <p:tgtEl>
                                          <p:spTgt spid="409603">
                                            <p:txEl>
                                              <p:pRg st="3" end="3"/>
                                            </p:txEl>
                                          </p:spTgt>
                                        </p:tgtEl>
                                      </p:cBhvr>
                                    </p:animEffect>
                                  </p:childTnLst>
                                </p:cTn>
                              </p:par>
                              <p:par>
                                <p:cTn id="14" presetID="9" presetClass="emph" presetSubtype="0" grpId="0" nodeType="withEffect">
                                  <p:stCondLst>
                                    <p:cond delay="0"/>
                                  </p:stCondLst>
                                  <p:childTnLst>
                                    <p:set>
                                      <p:cBhvr rctx="PPT">
                                        <p:cTn id="15" dur="indefinite"/>
                                        <p:tgtEl>
                                          <p:spTgt spid="409603">
                                            <p:txEl>
                                              <p:pRg st="4" end="4"/>
                                            </p:txEl>
                                          </p:spTgt>
                                        </p:tgtEl>
                                        <p:attrNameLst>
                                          <p:attrName>style.opacity</p:attrName>
                                        </p:attrNameLst>
                                      </p:cBhvr>
                                      <p:to>
                                        <p:strVal val="0.25"/>
                                      </p:to>
                                    </p:set>
                                    <p:animEffect filter="image" prLst="opacity: 0.25">
                                      <p:cBhvr rctx="IE">
                                        <p:cTn id="16" dur="indefinite"/>
                                        <p:tgtEl>
                                          <p:spTgt spid="409603">
                                            <p:txEl>
                                              <p:pRg st="4" end="4"/>
                                            </p:txEl>
                                          </p:spTgt>
                                        </p:tgtEl>
                                      </p:cBhvr>
                                    </p:animEffect>
                                  </p:childTnLst>
                                </p:cTn>
                              </p:par>
                              <p:par>
                                <p:cTn id="17" presetID="9" presetClass="emph" presetSubtype="0" grpId="0" nodeType="withEffect">
                                  <p:stCondLst>
                                    <p:cond delay="0"/>
                                  </p:stCondLst>
                                  <p:childTnLst>
                                    <p:set>
                                      <p:cBhvr rctx="PPT">
                                        <p:cTn id="18" dur="indefinite"/>
                                        <p:tgtEl>
                                          <p:spTgt spid="409603">
                                            <p:txEl>
                                              <p:pRg st="5" end="5"/>
                                            </p:txEl>
                                          </p:spTgt>
                                        </p:tgtEl>
                                        <p:attrNameLst>
                                          <p:attrName>style.opacity</p:attrName>
                                        </p:attrNameLst>
                                      </p:cBhvr>
                                      <p:to>
                                        <p:strVal val="0.25"/>
                                      </p:to>
                                    </p:set>
                                    <p:animEffect filter="image" prLst="opacity: 0.25">
                                      <p:cBhvr rctx="IE">
                                        <p:cTn id="19" dur="indefinite"/>
                                        <p:tgtEl>
                                          <p:spTgt spid="409603">
                                            <p:txEl>
                                              <p:pRg st="5" end="5"/>
                                            </p:txEl>
                                          </p:spTgt>
                                        </p:tgtEl>
                                      </p:cBhvr>
                                    </p:animEffect>
                                  </p:childTnLst>
                                </p:cTn>
                              </p:par>
                              <p:par>
                                <p:cTn id="20" presetID="9" presetClass="emph" presetSubtype="0" grpId="0" nodeType="withEffect">
                                  <p:stCondLst>
                                    <p:cond delay="0"/>
                                  </p:stCondLst>
                                  <p:childTnLst>
                                    <p:set>
                                      <p:cBhvr rctx="PPT">
                                        <p:cTn id="21" dur="indefinite"/>
                                        <p:tgtEl>
                                          <p:spTgt spid="409603">
                                            <p:txEl>
                                              <p:pRg st="6" end="6"/>
                                            </p:txEl>
                                          </p:spTgt>
                                        </p:tgtEl>
                                        <p:attrNameLst>
                                          <p:attrName>style.opacity</p:attrName>
                                        </p:attrNameLst>
                                      </p:cBhvr>
                                      <p:to>
                                        <p:strVal val="0.25"/>
                                      </p:to>
                                    </p:set>
                                    <p:animEffect filter="image" prLst="opacity: 0.25">
                                      <p:cBhvr rctx="IE">
                                        <p:cTn id="22" dur="indefinite"/>
                                        <p:tgtEl>
                                          <p:spTgt spid="40960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mph" presetSubtype="0" grpId="1" nodeType="clickEffect">
                                  <p:stCondLst>
                                    <p:cond delay="0"/>
                                  </p:stCondLst>
                                  <p:endCondLst>
                                    <p:cond evt="onNext" delay="0">
                                      <p:tgtEl>
                                        <p:sldTgt/>
                                      </p:tgtEl>
                                    </p:cond>
                                  </p:endCondLst>
                                  <p:childTnLst>
                                    <p:set>
                                      <p:cBhvr rctx="PPT">
                                        <p:cTn id="26" dur="indefinite"/>
                                        <p:tgtEl>
                                          <p:spTgt spid="409603">
                                            <p:txEl>
                                              <p:pRg st="1" end="1"/>
                                            </p:txEl>
                                          </p:spTgt>
                                        </p:tgtEl>
                                        <p:attrNameLst>
                                          <p:attrName>style.opacity</p:attrName>
                                        </p:attrNameLst>
                                      </p:cBhvr>
                                      <p:to>
                                        <p:strVal val="1.0"/>
                                      </p:to>
                                    </p:set>
                                    <p:animEffect filter="image" prLst="opacity: 1.0">
                                      <p:cBhvr rctx="IE">
                                        <p:cTn id="27" dur="indefinite"/>
                                        <p:tgtEl>
                                          <p:spTgt spid="40960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mph" presetSubtype="0" grpId="1" nodeType="clickEffect">
                                  <p:stCondLst>
                                    <p:cond delay="0"/>
                                  </p:stCondLst>
                                  <p:endCondLst>
                                    <p:cond evt="onNext" delay="0">
                                      <p:tgtEl>
                                        <p:sldTgt/>
                                      </p:tgtEl>
                                    </p:cond>
                                  </p:endCondLst>
                                  <p:childTnLst>
                                    <p:set>
                                      <p:cBhvr rctx="PPT">
                                        <p:cTn id="31" dur="indefinite"/>
                                        <p:tgtEl>
                                          <p:spTgt spid="409603">
                                            <p:txEl>
                                              <p:pRg st="2" end="2"/>
                                            </p:txEl>
                                          </p:spTgt>
                                        </p:tgtEl>
                                        <p:attrNameLst>
                                          <p:attrName>style.opacity</p:attrName>
                                        </p:attrNameLst>
                                      </p:cBhvr>
                                      <p:to>
                                        <p:strVal val="1.0"/>
                                      </p:to>
                                    </p:set>
                                    <p:animEffect filter="image" prLst="opacity: 1.0">
                                      <p:cBhvr rctx="IE">
                                        <p:cTn id="32" dur="indefinite"/>
                                        <p:tgtEl>
                                          <p:spTgt spid="40960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mph" presetSubtype="0" grpId="1" nodeType="clickEffect">
                                  <p:stCondLst>
                                    <p:cond delay="0"/>
                                  </p:stCondLst>
                                  <p:endCondLst>
                                    <p:cond evt="onNext" delay="0">
                                      <p:tgtEl>
                                        <p:sldTgt/>
                                      </p:tgtEl>
                                    </p:cond>
                                  </p:endCondLst>
                                  <p:childTnLst>
                                    <p:set>
                                      <p:cBhvr rctx="PPT">
                                        <p:cTn id="36" dur="indefinite"/>
                                        <p:tgtEl>
                                          <p:spTgt spid="409603">
                                            <p:txEl>
                                              <p:pRg st="3" end="3"/>
                                            </p:txEl>
                                          </p:spTgt>
                                        </p:tgtEl>
                                        <p:attrNameLst>
                                          <p:attrName>style.opacity</p:attrName>
                                        </p:attrNameLst>
                                      </p:cBhvr>
                                      <p:to>
                                        <p:strVal val="1.0"/>
                                      </p:to>
                                    </p:set>
                                    <p:animEffect filter="image" prLst="opacity: 1.0">
                                      <p:cBhvr rctx="IE">
                                        <p:cTn id="37" dur="indefinite"/>
                                        <p:tgtEl>
                                          <p:spTgt spid="40960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mph" presetSubtype="0" grpId="1" nodeType="clickEffect">
                                  <p:stCondLst>
                                    <p:cond delay="0"/>
                                  </p:stCondLst>
                                  <p:endCondLst>
                                    <p:cond evt="onNext" delay="0">
                                      <p:tgtEl>
                                        <p:sldTgt/>
                                      </p:tgtEl>
                                    </p:cond>
                                  </p:endCondLst>
                                  <p:childTnLst>
                                    <p:set>
                                      <p:cBhvr rctx="PPT">
                                        <p:cTn id="41" dur="indefinite"/>
                                        <p:tgtEl>
                                          <p:spTgt spid="409603">
                                            <p:txEl>
                                              <p:pRg st="4" end="4"/>
                                            </p:txEl>
                                          </p:spTgt>
                                        </p:tgtEl>
                                        <p:attrNameLst>
                                          <p:attrName>style.opacity</p:attrName>
                                        </p:attrNameLst>
                                      </p:cBhvr>
                                      <p:to>
                                        <p:strVal val="1.0"/>
                                      </p:to>
                                    </p:set>
                                    <p:animEffect filter="image" prLst="opacity: 1.0">
                                      <p:cBhvr rctx="IE">
                                        <p:cTn id="42" dur="indefinite"/>
                                        <p:tgtEl>
                                          <p:spTgt spid="40960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mph" presetSubtype="0" grpId="1" nodeType="clickEffect">
                                  <p:stCondLst>
                                    <p:cond delay="0"/>
                                  </p:stCondLst>
                                  <p:endCondLst>
                                    <p:cond evt="onNext" delay="0">
                                      <p:tgtEl>
                                        <p:sldTgt/>
                                      </p:tgtEl>
                                    </p:cond>
                                  </p:endCondLst>
                                  <p:childTnLst>
                                    <p:set>
                                      <p:cBhvr rctx="PPT">
                                        <p:cTn id="46" dur="indefinite"/>
                                        <p:tgtEl>
                                          <p:spTgt spid="409603">
                                            <p:txEl>
                                              <p:pRg st="5" end="5"/>
                                            </p:txEl>
                                          </p:spTgt>
                                        </p:tgtEl>
                                        <p:attrNameLst>
                                          <p:attrName>style.opacity</p:attrName>
                                        </p:attrNameLst>
                                      </p:cBhvr>
                                      <p:to>
                                        <p:strVal val="1.0"/>
                                      </p:to>
                                    </p:set>
                                    <p:animEffect filter="image" prLst="opacity: 1.0">
                                      <p:cBhvr rctx="IE">
                                        <p:cTn id="47" dur="indefinite"/>
                                        <p:tgtEl>
                                          <p:spTgt spid="409603">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mph" presetSubtype="0" grpId="1" nodeType="clickEffect">
                                  <p:stCondLst>
                                    <p:cond delay="0"/>
                                  </p:stCondLst>
                                  <p:endCondLst>
                                    <p:cond evt="onNext" delay="0">
                                      <p:tgtEl>
                                        <p:sldTgt/>
                                      </p:tgtEl>
                                    </p:cond>
                                  </p:endCondLst>
                                  <p:childTnLst>
                                    <p:set>
                                      <p:cBhvr rctx="PPT">
                                        <p:cTn id="51" dur="indefinite"/>
                                        <p:tgtEl>
                                          <p:spTgt spid="409603">
                                            <p:txEl>
                                              <p:pRg st="6" end="6"/>
                                            </p:txEl>
                                          </p:spTgt>
                                        </p:tgtEl>
                                        <p:attrNameLst>
                                          <p:attrName>style.opacity</p:attrName>
                                        </p:attrNameLst>
                                      </p:cBhvr>
                                      <p:to>
                                        <p:strVal val="1.0"/>
                                      </p:to>
                                    </p:set>
                                    <p:animEffect filter="image" prLst="opacity: 1.0">
                                      <p:cBhvr rctx="IE">
                                        <p:cTn id="52" dur="indefinite"/>
                                        <p:tgtEl>
                                          <p:spTgt spid="409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allAtOnce"/>
      <p:bldP spid="409603" grpI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16986D7D-129B-8BD0-B478-82FD32E9C85A}"/>
              </a:ext>
            </a:extLst>
          </p:cNvPr>
          <p:cNvSpPr>
            <a:spLocks noGrp="1" noChangeArrowheads="1"/>
          </p:cNvSpPr>
          <p:nvPr>
            <p:ph type="title"/>
          </p:nvPr>
        </p:nvSpPr>
        <p:spPr/>
        <p:txBody>
          <a:bodyPr/>
          <a:lstStyle/>
          <a:p>
            <a:pPr eaLnBrk="1" fontAlgn="auto" hangingPunct="1">
              <a:spcAft>
                <a:spcPts val="0"/>
              </a:spcAft>
              <a:defRPr/>
            </a:pPr>
            <a:r>
              <a:rPr lang="en-US" altLang="fa-IR" b="1" dirty="0">
                <a:solidFill>
                  <a:srgbClr val="000099"/>
                </a:solidFill>
              </a:rPr>
              <a:t>Phases of Recovery</a:t>
            </a:r>
          </a:p>
        </p:txBody>
      </p:sp>
      <p:sp>
        <p:nvSpPr>
          <p:cNvPr id="414723" name="Rectangle 3">
            <a:extLst>
              <a:ext uri="{FF2B5EF4-FFF2-40B4-BE49-F238E27FC236}">
                <a16:creationId xmlns:a16="http://schemas.microsoft.com/office/drawing/2014/main" id="{F0F83F98-7460-9C3C-9E42-BE02D91F933C}"/>
              </a:ext>
            </a:extLst>
          </p:cNvPr>
          <p:cNvSpPr>
            <a:spLocks noGrp="1" noChangeArrowheads="1"/>
          </p:cNvSpPr>
          <p:nvPr>
            <p:ph idx="1"/>
          </p:nvPr>
        </p:nvSpPr>
        <p:spPr>
          <a:xfrm>
            <a:off x="1371600" y="1731963"/>
            <a:ext cx="7772400" cy="4511675"/>
          </a:xfrm>
        </p:spPr>
        <p:txBody>
          <a:bodyPr rtlCol="0">
            <a:normAutofit fontScale="92500"/>
          </a:bodyPr>
          <a:lstStyle/>
          <a:p>
            <a:pPr algn="l" rtl="0" eaLnBrk="1" fontAlgn="auto" hangingPunct="1">
              <a:lnSpc>
                <a:spcPct val="200000"/>
              </a:lnSpc>
              <a:spcAft>
                <a:spcPts val="0"/>
              </a:spcAft>
              <a:defRPr/>
            </a:pPr>
            <a:r>
              <a:rPr lang="en-US" altLang="fa-IR" sz="3600" b="1" dirty="0">
                <a:solidFill>
                  <a:srgbClr val="000099"/>
                </a:solidFill>
              </a:rPr>
              <a:t>Crisis</a:t>
            </a:r>
          </a:p>
          <a:p>
            <a:pPr algn="l" rtl="0" eaLnBrk="1" fontAlgn="auto" hangingPunct="1">
              <a:lnSpc>
                <a:spcPct val="200000"/>
              </a:lnSpc>
              <a:spcAft>
                <a:spcPts val="0"/>
              </a:spcAft>
              <a:defRPr/>
            </a:pPr>
            <a:r>
              <a:rPr lang="en-US" altLang="fa-IR" sz="3600" b="1" dirty="0">
                <a:solidFill>
                  <a:srgbClr val="000099"/>
                </a:solidFill>
              </a:rPr>
              <a:t>Stability and Structure</a:t>
            </a:r>
          </a:p>
          <a:p>
            <a:pPr algn="l" rtl="0" eaLnBrk="1" fontAlgn="auto" hangingPunct="1">
              <a:lnSpc>
                <a:spcPct val="200000"/>
              </a:lnSpc>
              <a:spcAft>
                <a:spcPts val="0"/>
              </a:spcAft>
              <a:defRPr/>
            </a:pPr>
            <a:r>
              <a:rPr lang="en-US" altLang="fa-IR" sz="3600" b="1" dirty="0">
                <a:solidFill>
                  <a:srgbClr val="000099"/>
                </a:solidFill>
              </a:rPr>
              <a:t>Consistency and Balance</a:t>
            </a:r>
          </a:p>
          <a:p>
            <a:pPr algn="l" rtl="0" eaLnBrk="1" fontAlgn="auto" hangingPunct="1">
              <a:lnSpc>
                <a:spcPct val="200000"/>
              </a:lnSpc>
              <a:spcAft>
                <a:spcPts val="0"/>
              </a:spcAft>
              <a:defRPr/>
            </a:pPr>
            <a:r>
              <a:rPr lang="en-US" altLang="fa-IR" sz="3600" b="1" dirty="0">
                <a:solidFill>
                  <a:srgbClr val="000099"/>
                </a:solidFill>
              </a:rPr>
              <a:t>Attachment and Intimacy</a:t>
            </a:r>
          </a:p>
          <a:p>
            <a:pPr eaLnBrk="1" fontAlgn="auto" hangingPunct="1">
              <a:spcAft>
                <a:spcPts val="0"/>
              </a:spcAft>
              <a:defRPr/>
            </a:pPr>
            <a:endParaRPr lang="en-US" altLang="fa-IR" sz="3600" b="1" dirty="0">
              <a:solidFill>
                <a:srgbClr val="000099"/>
              </a:solidFill>
            </a:endParaRPr>
          </a:p>
        </p:txBody>
      </p:sp>
      <p:sp>
        <p:nvSpPr>
          <p:cNvPr id="107524" name="Text Box 4">
            <a:extLst>
              <a:ext uri="{FF2B5EF4-FFF2-40B4-BE49-F238E27FC236}">
                <a16:creationId xmlns:a16="http://schemas.microsoft.com/office/drawing/2014/main" id="{7C92E1E0-141C-F116-7C4A-5061E0B61DDF}"/>
              </a:ext>
            </a:extLst>
          </p:cNvPr>
          <p:cNvSpPr txBox="1">
            <a:spLocks noChangeArrowheads="1"/>
          </p:cNvSpPr>
          <p:nvPr/>
        </p:nvSpPr>
        <p:spPr bwMode="auto">
          <a:xfrm>
            <a:off x="1306513" y="5240338"/>
            <a:ext cx="6632575" cy="3667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a:lnSpc>
                <a:spcPct val="100000"/>
              </a:lnSpc>
              <a:spcBef>
                <a:spcPct val="50000"/>
              </a:spcBef>
              <a:buClrTx/>
              <a:buSzTx/>
              <a:buFontTx/>
              <a:buNone/>
            </a:pPr>
            <a:endParaRPr lang="fa-IR" altLang="fa-IR" sz="1800">
              <a:solidFill>
                <a:srgbClr val="000099"/>
              </a:solidFill>
            </a:endParaRPr>
          </a:p>
        </p:txBody>
      </p:sp>
      <p:sp>
        <p:nvSpPr>
          <p:cNvPr id="107525" name="Text Box 5">
            <a:extLst>
              <a:ext uri="{FF2B5EF4-FFF2-40B4-BE49-F238E27FC236}">
                <a16:creationId xmlns:a16="http://schemas.microsoft.com/office/drawing/2014/main" id="{98ACCB42-83BD-34CA-6477-2AF8B3DA9C00}"/>
              </a:ext>
            </a:extLst>
          </p:cNvPr>
          <p:cNvSpPr txBox="1">
            <a:spLocks noChangeArrowheads="1"/>
          </p:cNvSpPr>
          <p:nvPr/>
        </p:nvSpPr>
        <p:spPr bwMode="auto">
          <a:xfrm>
            <a:off x="1319213" y="2016125"/>
            <a:ext cx="782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a:lnSpc>
                <a:spcPct val="100000"/>
              </a:lnSpc>
              <a:spcBef>
                <a:spcPct val="50000"/>
              </a:spcBef>
              <a:buClrTx/>
              <a:buSzTx/>
              <a:buFontTx/>
              <a:buNone/>
            </a:pPr>
            <a:endParaRPr lang="fa-IR" altLang="fa-IR" b="1">
              <a:solidFill>
                <a:srgbClr val="000099"/>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14722"/>
                                        </p:tgtEl>
                                        <p:attrNameLst>
                                          <p:attrName>style.visibility</p:attrName>
                                        </p:attrNameLst>
                                      </p:cBhvr>
                                      <p:to>
                                        <p:strVal val="visible"/>
                                      </p:to>
                                    </p:set>
                                    <p:animEffect transition="in" filter="fade">
                                      <p:cBhvr>
                                        <p:cTn id="7" dur="1000">
                                          <p:stCondLst>
                                            <p:cond delay="0"/>
                                          </p:stCondLst>
                                        </p:cTn>
                                        <p:tgtEl>
                                          <p:spTgt spid="414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14723">
                                            <p:txEl>
                                              <p:pRg st="0" end="0"/>
                                            </p:txEl>
                                          </p:spTgt>
                                        </p:tgtEl>
                                        <p:attrNameLst>
                                          <p:attrName>style.visibility</p:attrName>
                                        </p:attrNameLst>
                                      </p:cBhvr>
                                      <p:to>
                                        <p:strVal val="visible"/>
                                      </p:to>
                                    </p:set>
                                    <p:animEffect transition="in" filter="fade">
                                      <p:cBhvr>
                                        <p:cTn id="12" dur="500">
                                          <p:stCondLst>
                                            <p:cond delay="0"/>
                                          </p:stCondLst>
                                        </p:cTn>
                                        <p:tgtEl>
                                          <p:spTgt spid="414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14723">
                                            <p:txEl>
                                              <p:pRg st="1" end="1"/>
                                            </p:txEl>
                                          </p:spTgt>
                                        </p:tgtEl>
                                        <p:attrNameLst>
                                          <p:attrName>style.visibility</p:attrName>
                                        </p:attrNameLst>
                                      </p:cBhvr>
                                      <p:to>
                                        <p:strVal val="visible"/>
                                      </p:to>
                                    </p:set>
                                    <p:animEffect transition="in" filter="fade">
                                      <p:cBhvr>
                                        <p:cTn id="17" dur="500">
                                          <p:stCondLst>
                                            <p:cond delay="0"/>
                                          </p:stCondLst>
                                        </p:cTn>
                                        <p:tgtEl>
                                          <p:spTgt spid="414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14723">
                                            <p:txEl>
                                              <p:pRg st="2" end="2"/>
                                            </p:txEl>
                                          </p:spTgt>
                                        </p:tgtEl>
                                        <p:attrNameLst>
                                          <p:attrName>style.visibility</p:attrName>
                                        </p:attrNameLst>
                                      </p:cBhvr>
                                      <p:to>
                                        <p:strVal val="visible"/>
                                      </p:to>
                                    </p:set>
                                    <p:animEffect transition="in" filter="fade">
                                      <p:cBhvr>
                                        <p:cTn id="22" dur="500">
                                          <p:stCondLst>
                                            <p:cond delay="0"/>
                                          </p:stCondLst>
                                        </p:cTn>
                                        <p:tgtEl>
                                          <p:spTgt spid="4147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14723">
                                            <p:txEl>
                                              <p:pRg st="3" end="3"/>
                                            </p:txEl>
                                          </p:spTgt>
                                        </p:tgtEl>
                                        <p:attrNameLst>
                                          <p:attrName>style.visibility</p:attrName>
                                        </p:attrNameLst>
                                      </p:cBhvr>
                                      <p:to>
                                        <p:strVal val="visible"/>
                                      </p:to>
                                    </p:set>
                                    <p:animEffect transition="in" filter="fade">
                                      <p:cBhvr>
                                        <p:cTn id="27" dur="500">
                                          <p:stCondLst>
                                            <p:cond delay="0"/>
                                          </p:stCondLst>
                                        </p:cTn>
                                        <p:tgtEl>
                                          <p:spTgt spid="414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2" grpId="0"/>
      <p:bldP spid="41472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72BD8EF0-7438-B9B8-9F8A-B097BAFC46C2}"/>
              </a:ext>
            </a:extLst>
          </p:cNvPr>
          <p:cNvSpPr>
            <a:spLocks noGrp="1" noChangeArrowheads="1"/>
          </p:cNvSpPr>
          <p:nvPr>
            <p:ph type="title"/>
          </p:nvPr>
        </p:nvSpPr>
        <p:spPr>
          <a:xfrm>
            <a:off x="1443038" y="804863"/>
            <a:ext cx="6572250" cy="1058862"/>
          </a:xfrm>
        </p:spPr>
        <p:txBody>
          <a:bodyPr>
            <a:normAutofit fontScale="90000"/>
          </a:bodyPr>
          <a:lstStyle/>
          <a:p>
            <a:pPr eaLnBrk="1" fontAlgn="auto" hangingPunct="1">
              <a:spcAft>
                <a:spcPts val="0"/>
              </a:spcAft>
              <a:defRPr/>
            </a:pPr>
            <a:r>
              <a:rPr lang="en-US" altLang="fa-IR" sz="4000" b="1">
                <a:solidFill>
                  <a:srgbClr val="000099"/>
                </a:solidFill>
              </a:rPr>
              <a:t>What Complicates Recovery?</a:t>
            </a:r>
          </a:p>
        </p:txBody>
      </p:sp>
      <p:sp>
        <p:nvSpPr>
          <p:cNvPr id="513027" name="Rectangle 1027">
            <a:extLst>
              <a:ext uri="{FF2B5EF4-FFF2-40B4-BE49-F238E27FC236}">
                <a16:creationId xmlns:a16="http://schemas.microsoft.com/office/drawing/2014/main" id="{871811AF-9290-9B06-969E-42BB56ABB352}"/>
              </a:ext>
            </a:extLst>
          </p:cNvPr>
          <p:cNvSpPr>
            <a:spLocks noGrp="1" noChangeArrowheads="1"/>
          </p:cNvSpPr>
          <p:nvPr>
            <p:ph sz="half" idx="1"/>
          </p:nvPr>
        </p:nvSpPr>
        <p:spPr>
          <a:xfrm>
            <a:off x="1443038" y="2014538"/>
            <a:ext cx="3125787" cy="3436937"/>
          </a:xfrm>
        </p:spPr>
        <p:txBody>
          <a:bodyPr rtlCol="0">
            <a:normAutofit lnSpcReduction="10000"/>
          </a:bodyPr>
          <a:lstStyle/>
          <a:p>
            <a:pPr algn="l" rtl="0" eaLnBrk="1" fontAlgn="auto" hangingPunct="1">
              <a:lnSpc>
                <a:spcPct val="90000"/>
              </a:lnSpc>
              <a:spcAft>
                <a:spcPts val="0"/>
              </a:spcAft>
              <a:buClrTx/>
              <a:buSzTx/>
              <a:buFontTx/>
              <a:buChar char="•"/>
              <a:defRPr/>
            </a:pPr>
            <a:r>
              <a:rPr lang="en-US" altLang="fa-IR" sz="3000" dirty="0">
                <a:solidFill>
                  <a:srgbClr val="000099"/>
                </a:solidFill>
              </a:rPr>
              <a:t>Socio-economic</a:t>
            </a:r>
          </a:p>
          <a:p>
            <a:pPr algn="l" rtl="0" eaLnBrk="1" fontAlgn="auto" hangingPunct="1">
              <a:lnSpc>
                <a:spcPct val="90000"/>
              </a:lnSpc>
              <a:spcAft>
                <a:spcPts val="0"/>
              </a:spcAft>
              <a:buClrTx/>
              <a:buSzTx/>
              <a:buFontTx/>
              <a:buChar char="•"/>
              <a:defRPr/>
            </a:pPr>
            <a:r>
              <a:rPr lang="en-US" altLang="fa-IR" sz="3000" dirty="0">
                <a:solidFill>
                  <a:srgbClr val="000099"/>
                </a:solidFill>
              </a:rPr>
              <a:t>Single parent</a:t>
            </a:r>
          </a:p>
          <a:p>
            <a:pPr algn="l" rtl="0" eaLnBrk="1" fontAlgn="auto" hangingPunct="1">
              <a:lnSpc>
                <a:spcPct val="90000"/>
              </a:lnSpc>
              <a:spcAft>
                <a:spcPts val="0"/>
              </a:spcAft>
              <a:buClrTx/>
              <a:buSzTx/>
              <a:buFontTx/>
              <a:buChar char="•"/>
              <a:defRPr/>
            </a:pPr>
            <a:r>
              <a:rPr lang="en-US" altLang="fa-IR" sz="3000" dirty="0">
                <a:solidFill>
                  <a:srgbClr val="000099"/>
                </a:solidFill>
              </a:rPr>
              <a:t>Ethnic</a:t>
            </a:r>
          </a:p>
          <a:p>
            <a:pPr algn="l" rtl="0" eaLnBrk="1" fontAlgn="auto" hangingPunct="1">
              <a:lnSpc>
                <a:spcPct val="90000"/>
              </a:lnSpc>
              <a:spcAft>
                <a:spcPts val="0"/>
              </a:spcAft>
              <a:buClrTx/>
              <a:buSzTx/>
              <a:buFontTx/>
              <a:buChar char="•"/>
              <a:defRPr/>
            </a:pPr>
            <a:r>
              <a:rPr lang="en-US" altLang="fa-IR" sz="3000" dirty="0">
                <a:solidFill>
                  <a:srgbClr val="000099"/>
                </a:solidFill>
              </a:rPr>
              <a:t>Matriarch/</a:t>
            </a:r>
            <a:br>
              <a:rPr lang="en-US" altLang="fa-IR" sz="3000" dirty="0">
                <a:solidFill>
                  <a:srgbClr val="000099"/>
                </a:solidFill>
              </a:rPr>
            </a:br>
            <a:r>
              <a:rPr lang="en-US" altLang="fa-IR" sz="3000" dirty="0">
                <a:solidFill>
                  <a:srgbClr val="000099"/>
                </a:solidFill>
              </a:rPr>
              <a:t>Patriarch</a:t>
            </a:r>
          </a:p>
          <a:p>
            <a:pPr algn="l" rtl="0" eaLnBrk="1" fontAlgn="auto" hangingPunct="1">
              <a:lnSpc>
                <a:spcPct val="90000"/>
              </a:lnSpc>
              <a:spcAft>
                <a:spcPts val="0"/>
              </a:spcAft>
              <a:buClrTx/>
              <a:buSzTx/>
              <a:buFontTx/>
              <a:buChar char="•"/>
              <a:defRPr/>
            </a:pPr>
            <a:r>
              <a:rPr lang="en-US" altLang="fa-IR" sz="3000" dirty="0">
                <a:solidFill>
                  <a:srgbClr val="000099"/>
                </a:solidFill>
              </a:rPr>
              <a:t>Gender</a:t>
            </a:r>
          </a:p>
          <a:p>
            <a:pPr algn="l" rtl="0" eaLnBrk="1" fontAlgn="auto" hangingPunct="1">
              <a:lnSpc>
                <a:spcPct val="90000"/>
              </a:lnSpc>
              <a:spcAft>
                <a:spcPts val="0"/>
              </a:spcAft>
              <a:buClrTx/>
              <a:buSzTx/>
              <a:buFontTx/>
              <a:buChar char="•"/>
              <a:defRPr/>
            </a:pPr>
            <a:r>
              <a:rPr lang="en-US" altLang="fa-IR" sz="3000" dirty="0">
                <a:solidFill>
                  <a:srgbClr val="000099"/>
                </a:solidFill>
              </a:rPr>
              <a:t>Religion</a:t>
            </a:r>
            <a:endParaRPr lang="en-US" altLang="fa-IR" dirty="0">
              <a:solidFill>
                <a:srgbClr val="000099"/>
              </a:solidFill>
            </a:endParaRPr>
          </a:p>
        </p:txBody>
      </p:sp>
      <p:sp>
        <p:nvSpPr>
          <p:cNvPr id="513028" name="Rectangle 1028">
            <a:extLst>
              <a:ext uri="{FF2B5EF4-FFF2-40B4-BE49-F238E27FC236}">
                <a16:creationId xmlns:a16="http://schemas.microsoft.com/office/drawing/2014/main" id="{C817149B-18BD-CB73-5681-8152C3556750}"/>
              </a:ext>
            </a:extLst>
          </p:cNvPr>
          <p:cNvSpPr>
            <a:spLocks noGrp="1" noChangeArrowheads="1"/>
          </p:cNvSpPr>
          <p:nvPr>
            <p:ph sz="half" idx="2"/>
          </p:nvPr>
        </p:nvSpPr>
        <p:spPr>
          <a:xfrm>
            <a:off x="4448175" y="2017713"/>
            <a:ext cx="3810000" cy="4114800"/>
          </a:xfrm>
        </p:spPr>
        <p:txBody>
          <a:bodyPr rtlCol="0">
            <a:normAutofit lnSpcReduction="10000"/>
          </a:bodyPr>
          <a:lstStyle/>
          <a:p>
            <a:pPr algn="l" rtl="0" eaLnBrk="1" fontAlgn="auto" hangingPunct="1">
              <a:spcAft>
                <a:spcPts val="0"/>
              </a:spcAft>
              <a:buClrTx/>
              <a:buSzTx/>
              <a:buFontTx/>
              <a:buChar char="•"/>
              <a:defRPr/>
            </a:pPr>
            <a:r>
              <a:rPr lang="en-US" altLang="fa-IR" sz="3000" dirty="0">
                <a:solidFill>
                  <a:srgbClr val="000099"/>
                </a:solidFill>
              </a:rPr>
              <a:t>Treatment method</a:t>
            </a:r>
          </a:p>
          <a:p>
            <a:pPr algn="l" rtl="0" eaLnBrk="1" fontAlgn="auto" hangingPunct="1">
              <a:spcAft>
                <a:spcPts val="0"/>
              </a:spcAft>
              <a:buClrTx/>
              <a:buSzTx/>
              <a:buFontTx/>
              <a:buChar char="•"/>
              <a:defRPr/>
            </a:pPr>
            <a:r>
              <a:rPr lang="en-US" altLang="fa-IR" sz="3000" dirty="0">
                <a:solidFill>
                  <a:srgbClr val="000099"/>
                </a:solidFill>
              </a:rPr>
              <a:t>Co-dependency</a:t>
            </a:r>
          </a:p>
          <a:p>
            <a:pPr algn="l" rtl="0" eaLnBrk="1" fontAlgn="auto" hangingPunct="1">
              <a:spcAft>
                <a:spcPts val="0"/>
              </a:spcAft>
              <a:buClrTx/>
              <a:buSzTx/>
              <a:buFontTx/>
              <a:buChar char="•"/>
              <a:defRPr/>
            </a:pPr>
            <a:r>
              <a:rPr lang="en-US" altLang="fa-IR" sz="3000" dirty="0">
                <a:solidFill>
                  <a:srgbClr val="000099"/>
                </a:solidFill>
              </a:rPr>
              <a:t>Employment</a:t>
            </a:r>
          </a:p>
          <a:p>
            <a:pPr algn="l" rtl="0" eaLnBrk="1" fontAlgn="auto" hangingPunct="1">
              <a:spcAft>
                <a:spcPts val="0"/>
              </a:spcAft>
              <a:buClrTx/>
              <a:buSzTx/>
              <a:buFontTx/>
              <a:buChar char="•"/>
              <a:defRPr/>
            </a:pPr>
            <a:r>
              <a:rPr lang="en-US" altLang="fa-IR" sz="3000" dirty="0">
                <a:solidFill>
                  <a:srgbClr val="000099"/>
                </a:solidFill>
              </a:rPr>
              <a:t>Domestic violence</a:t>
            </a:r>
          </a:p>
          <a:p>
            <a:pPr algn="l" rtl="0" eaLnBrk="1" fontAlgn="auto" hangingPunct="1">
              <a:spcAft>
                <a:spcPts val="0"/>
              </a:spcAft>
              <a:buClrTx/>
              <a:buSzTx/>
              <a:buFontTx/>
              <a:buChar char="•"/>
              <a:defRPr/>
            </a:pPr>
            <a:r>
              <a:rPr lang="en-US" altLang="fa-IR" sz="3000" dirty="0">
                <a:solidFill>
                  <a:srgbClr val="000099"/>
                </a:solidFill>
              </a:rPr>
              <a:t>Living situation</a:t>
            </a:r>
          </a:p>
          <a:p>
            <a:pPr algn="l" rtl="0" eaLnBrk="1" fontAlgn="auto" hangingPunct="1">
              <a:spcAft>
                <a:spcPts val="0"/>
              </a:spcAft>
              <a:buClrTx/>
              <a:buSzTx/>
              <a:buFontTx/>
              <a:buChar char="•"/>
              <a:defRPr/>
            </a:pPr>
            <a:r>
              <a:rPr lang="en-US" altLang="fa-IR" sz="3000" dirty="0">
                <a:solidFill>
                  <a:srgbClr val="000099"/>
                </a:solidFill>
              </a:rPr>
              <a:t>Extended family</a:t>
            </a:r>
          </a:p>
          <a:p>
            <a:pPr eaLnBrk="1" fontAlgn="auto" hangingPunct="1">
              <a:spcAft>
                <a:spcPts val="0"/>
              </a:spcAft>
              <a:buClrTx/>
              <a:buSzTx/>
              <a:buFontTx/>
              <a:buNone/>
              <a:defRPr/>
            </a:pPr>
            <a:endParaRPr lang="en-US" altLang="fa-IR"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028">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028">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3028">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3028">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3028">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30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p:bldP spid="51302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B0AC9FA-39AD-F9E1-9A07-0A40AE4A4730}"/>
              </a:ext>
            </a:extLst>
          </p:cNvPr>
          <p:cNvSpPr>
            <a:spLocks noGrp="1"/>
          </p:cNvSpPr>
          <p:nvPr>
            <p:ph type="title"/>
          </p:nvPr>
        </p:nvSpPr>
        <p:spPr>
          <a:xfrm>
            <a:off x="1443038" y="804863"/>
            <a:ext cx="6572250" cy="1058862"/>
          </a:xfrm>
        </p:spPr>
        <p:txBody>
          <a:bodyPr/>
          <a:lstStyle/>
          <a:p>
            <a:pPr eaLnBrk="1" fontAlgn="auto" hangingPunct="1">
              <a:spcAft>
                <a:spcPts val="0"/>
              </a:spcAft>
              <a:defRPr/>
            </a:pPr>
            <a:r>
              <a:rPr lang="en-US" altLang="fa-IR"/>
              <a:t>Question 10</a:t>
            </a:r>
          </a:p>
        </p:txBody>
      </p:sp>
      <p:sp>
        <p:nvSpPr>
          <p:cNvPr id="3" name="Content Placeholder 2">
            <a:extLst>
              <a:ext uri="{FF2B5EF4-FFF2-40B4-BE49-F238E27FC236}">
                <a16:creationId xmlns:a16="http://schemas.microsoft.com/office/drawing/2014/main" id="{E0BABA4D-9909-2936-340B-852B978B9B2F}"/>
              </a:ext>
            </a:extLst>
          </p:cNvPr>
          <p:cNvSpPr>
            <a:spLocks noGrp="1"/>
          </p:cNvSpPr>
          <p:nvPr>
            <p:ph sz="half" idx="1"/>
          </p:nvPr>
        </p:nvSpPr>
        <p:spPr>
          <a:xfrm>
            <a:off x="1182688" y="2017713"/>
            <a:ext cx="7275512" cy="4114800"/>
          </a:xfrm>
        </p:spPr>
        <p:txBody>
          <a:bodyPr rtlCol="0">
            <a:normAutofit/>
          </a:bodyPr>
          <a:lstStyle/>
          <a:p>
            <a:pPr algn="l" rtl="0" eaLnBrk="1" fontAlgn="auto" hangingPunct="1">
              <a:spcAft>
                <a:spcPts val="0"/>
              </a:spcAft>
              <a:defRPr/>
            </a:pPr>
            <a:r>
              <a:rPr lang="en-US" dirty="0"/>
              <a:t>Which is not true?</a:t>
            </a:r>
          </a:p>
          <a:p>
            <a:pPr algn="l" rtl="0" eaLnBrk="1" fontAlgn="auto" hangingPunct="1">
              <a:spcAft>
                <a:spcPts val="0"/>
              </a:spcAft>
              <a:defRPr/>
            </a:pPr>
            <a:endParaRPr lang="en-US" dirty="0"/>
          </a:p>
          <a:p>
            <a:pPr marL="514350" indent="-514350" algn="l" rtl="0" eaLnBrk="1" fontAlgn="auto" hangingPunct="1">
              <a:spcAft>
                <a:spcPts val="0"/>
              </a:spcAft>
              <a:buFont typeface="Wingdings" panose="05000000000000000000" pitchFamily="2" charset="2"/>
              <a:buAutoNum type="alphaUcPeriod"/>
              <a:defRPr/>
            </a:pPr>
            <a:r>
              <a:rPr lang="en-US" dirty="0"/>
              <a:t>Professionals need a timeline to help plan someone’s recovery</a:t>
            </a:r>
          </a:p>
          <a:p>
            <a:pPr marL="514350" indent="-514350" algn="l" rtl="0" eaLnBrk="1" fontAlgn="auto" hangingPunct="1">
              <a:spcAft>
                <a:spcPts val="0"/>
              </a:spcAft>
              <a:buFont typeface="Wingdings" panose="05000000000000000000" pitchFamily="2" charset="2"/>
              <a:buAutoNum type="alphaUcPeriod"/>
              <a:defRPr/>
            </a:pPr>
            <a:r>
              <a:rPr lang="en-US" dirty="0"/>
              <a:t>Most people who are in treatment are in the crisis stage</a:t>
            </a:r>
          </a:p>
          <a:p>
            <a:pPr marL="514350" indent="-514350" algn="l" rtl="0" eaLnBrk="1" fontAlgn="auto" hangingPunct="1">
              <a:spcAft>
                <a:spcPts val="0"/>
              </a:spcAft>
              <a:buFont typeface="Wingdings" panose="05000000000000000000" pitchFamily="2" charset="2"/>
              <a:buAutoNum type="alphaUcPeriod"/>
              <a:defRPr/>
            </a:pPr>
            <a:r>
              <a:rPr lang="en-US" dirty="0"/>
              <a:t>People with sobriety are usually abstinent</a:t>
            </a:r>
          </a:p>
          <a:p>
            <a:pPr marL="514350" indent="-514350" algn="l" rtl="0" eaLnBrk="1" fontAlgn="auto" hangingPunct="1">
              <a:spcAft>
                <a:spcPts val="0"/>
              </a:spcAft>
              <a:buFont typeface="Wingdings" panose="05000000000000000000" pitchFamily="2" charset="2"/>
              <a:buAutoNum type="alphaUcPeriod"/>
              <a:defRPr/>
            </a:pPr>
            <a:r>
              <a:rPr lang="en-US" dirty="0"/>
              <a:t>Recovery is a process, not a goal</a:t>
            </a:r>
          </a:p>
          <a:p>
            <a:pPr eaLnBrk="1" fontAlgn="auto" hangingPunct="1">
              <a:spcAft>
                <a:spcPts val="0"/>
              </a:spcAft>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DA8F756-23DB-4553-DEA3-4C9E68B92B77}"/>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Who needs treatment?</a:t>
            </a:r>
          </a:p>
        </p:txBody>
      </p:sp>
      <p:sp>
        <p:nvSpPr>
          <p:cNvPr id="502787" name="Text Box 3">
            <a:extLst>
              <a:ext uri="{FF2B5EF4-FFF2-40B4-BE49-F238E27FC236}">
                <a16:creationId xmlns:a16="http://schemas.microsoft.com/office/drawing/2014/main" id="{67C93542-2C71-17EB-4694-B8DF98B0C337}"/>
              </a:ext>
            </a:extLst>
          </p:cNvPr>
          <p:cNvSpPr txBox="1">
            <a:spLocks noChangeArrowheads="1"/>
          </p:cNvSpPr>
          <p:nvPr/>
        </p:nvSpPr>
        <p:spPr bwMode="auto">
          <a:xfrm>
            <a:off x="652463" y="2452688"/>
            <a:ext cx="7794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r>
              <a:rPr lang="en-US" altLang="fa-IR" sz="3600">
                <a:solidFill>
                  <a:srgbClr val="000099"/>
                </a:solidFill>
                <a:latin typeface="Tahoma" panose="020B0604030504040204" pitchFamily="34" charset="0"/>
              </a:rPr>
              <a:t>13 to 16 million Americans need treatment for alcohol and/or other drug abuse in any year</a:t>
            </a:r>
          </a:p>
          <a:p>
            <a:pPr algn="l" rtl="0" eaLnBrk="1" hangingPunct="1">
              <a:lnSpc>
                <a:spcPct val="100000"/>
              </a:lnSpc>
              <a:spcBef>
                <a:spcPct val="50000"/>
              </a:spcBef>
              <a:buClrTx/>
              <a:buSzTx/>
              <a:buFontTx/>
              <a:buNone/>
            </a:pPr>
            <a:r>
              <a:rPr lang="en-US" altLang="fa-IR" sz="3600">
                <a:solidFill>
                  <a:srgbClr val="000099"/>
                </a:solidFill>
                <a:latin typeface="Tahoma" panose="020B0604030504040204" pitchFamily="34" charset="0"/>
              </a:rPr>
              <a:t>BUT…</a:t>
            </a:r>
          </a:p>
          <a:p>
            <a:pPr algn="l" rtl="0" eaLnBrk="1" hangingPunct="1">
              <a:lnSpc>
                <a:spcPct val="100000"/>
              </a:lnSpc>
              <a:spcBef>
                <a:spcPct val="50000"/>
              </a:spcBef>
              <a:buClrTx/>
              <a:buSzTx/>
              <a:buFontTx/>
              <a:buNone/>
            </a:pPr>
            <a:r>
              <a:rPr lang="en-US" altLang="fa-IR" sz="3600">
                <a:solidFill>
                  <a:srgbClr val="000099"/>
                </a:solidFill>
                <a:latin typeface="Tahoma" panose="020B0604030504040204" pitchFamily="34" charset="0"/>
              </a:rPr>
              <a:t>Only 3 million receive care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02787">
                                            <p:txEl>
                                              <p:pRg st="2" end="2"/>
                                            </p:txEl>
                                          </p:spTgt>
                                        </p:tgtEl>
                                        <p:attrNameLst>
                                          <p:attrName>style.visibility</p:attrName>
                                        </p:attrNameLst>
                                      </p:cBhvr>
                                      <p:to>
                                        <p:strVal val="visible"/>
                                      </p:to>
                                    </p:set>
                                    <p:animEffect transition="in" filter="diamond(in)">
                                      <p:cBhvr>
                                        <p:cTn id="7" dur="2000"/>
                                        <p:tgtEl>
                                          <p:spTgt spid="502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64EAB89-9A7C-D17C-BCBA-E64E94FF6939}"/>
              </a:ext>
            </a:extLst>
          </p:cNvPr>
          <p:cNvSpPr>
            <a:spLocks noGrp="1" noChangeArrowheads="1"/>
          </p:cNvSpPr>
          <p:nvPr>
            <p:ph type="title"/>
          </p:nvPr>
        </p:nvSpPr>
        <p:spPr/>
        <p:txBody>
          <a:bodyPr/>
          <a:lstStyle/>
          <a:p>
            <a:pPr eaLnBrk="1" fontAlgn="auto" hangingPunct="1">
              <a:spcAft>
                <a:spcPts val="0"/>
              </a:spcAft>
              <a:defRPr/>
            </a:pPr>
            <a:r>
              <a:rPr lang="en-US" altLang="fa-IR">
                <a:solidFill>
                  <a:srgbClr val="000099"/>
                </a:solidFill>
              </a:rPr>
              <a:t>In Maryland FY2005</a:t>
            </a:r>
          </a:p>
        </p:txBody>
      </p:sp>
      <p:sp>
        <p:nvSpPr>
          <p:cNvPr id="628739" name="Rectangle 3">
            <a:extLst>
              <a:ext uri="{FF2B5EF4-FFF2-40B4-BE49-F238E27FC236}">
                <a16:creationId xmlns:a16="http://schemas.microsoft.com/office/drawing/2014/main" id="{9378F857-D45F-4579-EE15-1811F1E00800}"/>
              </a:ext>
            </a:extLst>
          </p:cNvPr>
          <p:cNvSpPr>
            <a:spLocks noGrp="1" noChangeArrowheads="1"/>
          </p:cNvSpPr>
          <p:nvPr>
            <p:ph idx="1"/>
          </p:nvPr>
        </p:nvSpPr>
        <p:spPr/>
        <p:txBody>
          <a:bodyPr rtlCol="0">
            <a:normAutofit fontScale="92500" lnSpcReduction="20000"/>
          </a:bodyPr>
          <a:lstStyle/>
          <a:p>
            <a:pPr algn="l" rtl="0" eaLnBrk="1" fontAlgn="auto" hangingPunct="1">
              <a:lnSpc>
                <a:spcPct val="90000"/>
              </a:lnSpc>
              <a:spcAft>
                <a:spcPts val="0"/>
              </a:spcAft>
              <a:defRPr/>
            </a:pPr>
            <a:r>
              <a:rPr lang="en-US" altLang="fa-IR" sz="2800" dirty="0">
                <a:solidFill>
                  <a:srgbClr val="000099"/>
                </a:solidFill>
              </a:rPr>
              <a:t>~ 290,000 Maryland adults need alcohol or drug treatment vs. 76,538 admissions to treatment (~26%)</a:t>
            </a:r>
          </a:p>
          <a:p>
            <a:pPr algn="l" rtl="0" eaLnBrk="1" fontAlgn="auto" hangingPunct="1">
              <a:lnSpc>
                <a:spcPct val="90000"/>
              </a:lnSpc>
              <a:spcAft>
                <a:spcPts val="0"/>
              </a:spcAft>
              <a:defRPr/>
            </a:pPr>
            <a:r>
              <a:rPr lang="en-US" altLang="fa-IR" sz="2800" dirty="0">
                <a:solidFill>
                  <a:srgbClr val="000099"/>
                </a:solidFill>
              </a:rPr>
              <a:t>Young adults 18 to 25 have the highest unmet need for alcohol and drug treatment in the state</a:t>
            </a:r>
          </a:p>
          <a:p>
            <a:pPr algn="l" rtl="0" eaLnBrk="1" fontAlgn="auto" hangingPunct="1">
              <a:lnSpc>
                <a:spcPct val="90000"/>
              </a:lnSpc>
              <a:spcAft>
                <a:spcPts val="0"/>
              </a:spcAft>
              <a:defRPr/>
            </a:pPr>
            <a:r>
              <a:rPr lang="en-US" altLang="fa-IR" sz="2800" dirty="0">
                <a:solidFill>
                  <a:srgbClr val="000099"/>
                </a:solidFill>
              </a:rPr>
              <a:t>Estimated Costs Per Year</a:t>
            </a:r>
          </a:p>
          <a:p>
            <a:pPr algn="l" rtl="0" eaLnBrk="1" fontAlgn="auto" hangingPunct="1">
              <a:lnSpc>
                <a:spcPct val="90000"/>
              </a:lnSpc>
              <a:spcAft>
                <a:spcPts val="0"/>
              </a:spcAft>
              <a:buFont typeface="Wingdings" panose="05000000000000000000" pitchFamily="2" charset="2"/>
              <a:buNone/>
              <a:defRPr/>
            </a:pPr>
            <a:r>
              <a:rPr lang="en-US" altLang="fa-IR" sz="2800" dirty="0">
                <a:solidFill>
                  <a:srgbClr val="000099"/>
                </a:solidFill>
              </a:rPr>
              <a:t>	Alcohol abuse     &gt; $3 billion </a:t>
            </a:r>
          </a:p>
          <a:p>
            <a:pPr algn="l" rtl="0" eaLnBrk="1" fontAlgn="auto" hangingPunct="1">
              <a:lnSpc>
                <a:spcPct val="90000"/>
              </a:lnSpc>
              <a:spcAft>
                <a:spcPts val="0"/>
              </a:spcAft>
              <a:buFont typeface="Wingdings" panose="05000000000000000000" pitchFamily="2" charset="2"/>
              <a:buNone/>
              <a:defRPr/>
            </a:pPr>
            <a:r>
              <a:rPr lang="en-US" altLang="fa-IR" sz="2800" dirty="0">
                <a:solidFill>
                  <a:srgbClr val="000099"/>
                </a:solidFill>
              </a:rPr>
              <a:t>	Illicit drug abuse &gt; $2 billion</a:t>
            </a:r>
          </a:p>
          <a:p>
            <a:pPr eaLnBrk="1" fontAlgn="auto" hangingPunct="1">
              <a:lnSpc>
                <a:spcPct val="90000"/>
              </a:lnSpc>
              <a:spcAft>
                <a:spcPts val="0"/>
              </a:spcAft>
              <a:defRPr/>
            </a:pPr>
            <a:endParaRPr lang="en-US" altLang="fa-IR"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28739">
                                            <p:txEl>
                                              <p:pRg st="0" end="0"/>
                                            </p:txEl>
                                          </p:spTgt>
                                        </p:tgtEl>
                                        <p:attrNameLst>
                                          <p:attrName>style.visibility</p:attrName>
                                        </p:attrNameLst>
                                      </p:cBhvr>
                                      <p:to>
                                        <p:strVal val="visible"/>
                                      </p:to>
                                    </p:set>
                                    <p:animEffect transition="in" filter="randombar(horizontal)">
                                      <p:cBhvr>
                                        <p:cTn id="7" dur="500"/>
                                        <p:tgtEl>
                                          <p:spTgt spid="628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28739">
                                            <p:txEl>
                                              <p:pRg st="1" end="1"/>
                                            </p:txEl>
                                          </p:spTgt>
                                        </p:tgtEl>
                                        <p:attrNameLst>
                                          <p:attrName>style.visibility</p:attrName>
                                        </p:attrNameLst>
                                      </p:cBhvr>
                                      <p:to>
                                        <p:strVal val="visible"/>
                                      </p:to>
                                    </p:set>
                                    <p:animEffect transition="in" filter="randombar(horizontal)">
                                      <p:cBhvr>
                                        <p:cTn id="12" dur="500"/>
                                        <p:tgtEl>
                                          <p:spTgt spid="628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28739">
                                            <p:txEl>
                                              <p:pRg st="2" end="2"/>
                                            </p:txEl>
                                          </p:spTgt>
                                        </p:tgtEl>
                                        <p:attrNameLst>
                                          <p:attrName>style.visibility</p:attrName>
                                        </p:attrNameLst>
                                      </p:cBhvr>
                                      <p:to>
                                        <p:strVal val="visible"/>
                                      </p:to>
                                    </p:set>
                                    <p:animEffect transition="in" filter="randombar(horizontal)">
                                      <p:cBhvr>
                                        <p:cTn id="17" dur="500"/>
                                        <p:tgtEl>
                                          <p:spTgt spid="628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28739">
                                            <p:txEl>
                                              <p:pRg st="3" end="3"/>
                                            </p:txEl>
                                          </p:spTgt>
                                        </p:tgtEl>
                                        <p:attrNameLst>
                                          <p:attrName>style.visibility</p:attrName>
                                        </p:attrNameLst>
                                      </p:cBhvr>
                                      <p:to>
                                        <p:strVal val="visible"/>
                                      </p:to>
                                    </p:set>
                                    <p:animEffect transition="in" filter="randombar(horizontal)">
                                      <p:cBhvr>
                                        <p:cTn id="22" dur="500"/>
                                        <p:tgtEl>
                                          <p:spTgt spid="628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628739">
                                            <p:txEl>
                                              <p:pRg st="4" end="4"/>
                                            </p:txEl>
                                          </p:spTgt>
                                        </p:tgtEl>
                                        <p:attrNameLst>
                                          <p:attrName>style.visibility</p:attrName>
                                        </p:attrNameLst>
                                      </p:cBhvr>
                                      <p:to>
                                        <p:strVal val="visible"/>
                                      </p:to>
                                    </p:set>
                                    <p:animEffect transition="in" filter="randombar(horizontal)">
                                      <p:cBhvr>
                                        <p:cTn id="27" dur="500"/>
                                        <p:tgtEl>
                                          <p:spTgt spid="628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8">
            <a:extLst>
              <a:ext uri="{FF2B5EF4-FFF2-40B4-BE49-F238E27FC236}">
                <a16:creationId xmlns:a16="http://schemas.microsoft.com/office/drawing/2014/main" id="{F61BA966-3E5B-F4E6-C1D5-70F783AA8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047875"/>
            <a:ext cx="84042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9">
            <a:extLst>
              <a:ext uri="{FF2B5EF4-FFF2-40B4-BE49-F238E27FC236}">
                <a16:creationId xmlns:a16="http://schemas.microsoft.com/office/drawing/2014/main" id="{2D4B88F7-1F11-6176-FF12-D30586AE0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F0F77BF2-1BDF-41DC-6B1B-83A048E84E1C}"/>
              </a:ext>
            </a:extLst>
          </p:cNvPr>
          <p:cNvSpPr>
            <a:spLocks noGrp="1" noChangeArrowheads="1"/>
          </p:cNvSpPr>
          <p:nvPr>
            <p:ph type="title"/>
          </p:nvPr>
        </p:nvSpPr>
        <p:spPr>
          <a:xfrm>
            <a:off x="1350963" y="846138"/>
            <a:ext cx="7793037" cy="647700"/>
          </a:xfrm>
        </p:spPr>
        <p:txBody>
          <a:bodyPr>
            <a:normAutofit fontScale="90000"/>
          </a:bodyPr>
          <a:lstStyle/>
          <a:p>
            <a:pPr eaLnBrk="1" fontAlgn="auto" hangingPunct="1">
              <a:spcAft>
                <a:spcPts val="0"/>
              </a:spcAft>
              <a:defRPr/>
            </a:pPr>
            <a:r>
              <a:rPr lang="en-US" altLang="fa-IR" sz="3800" b="1">
                <a:solidFill>
                  <a:srgbClr val="000099"/>
                </a:solidFill>
              </a:rPr>
              <a:t>This is a Public Health Problem</a:t>
            </a:r>
          </a:p>
        </p:txBody>
      </p:sp>
      <p:sp>
        <p:nvSpPr>
          <p:cNvPr id="424963" name="Rectangle 3">
            <a:extLst>
              <a:ext uri="{FF2B5EF4-FFF2-40B4-BE49-F238E27FC236}">
                <a16:creationId xmlns:a16="http://schemas.microsoft.com/office/drawing/2014/main" id="{C56BCF25-7925-3132-BF44-0F7261C438AE}"/>
              </a:ext>
            </a:extLst>
          </p:cNvPr>
          <p:cNvSpPr>
            <a:spLocks noGrp="1" noChangeArrowheads="1"/>
          </p:cNvSpPr>
          <p:nvPr>
            <p:ph idx="1"/>
          </p:nvPr>
        </p:nvSpPr>
        <p:spPr>
          <a:xfrm>
            <a:off x="1201738" y="2017713"/>
            <a:ext cx="7753350" cy="4840287"/>
          </a:xfrm>
        </p:spPr>
        <p:txBody>
          <a:bodyPr rtlCol="0">
            <a:normAutofit/>
          </a:bodyPr>
          <a:lstStyle/>
          <a:p>
            <a:pPr algn="l" rtl="0" eaLnBrk="1" fontAlgn="auto" hangingPunct="1">
              <a:lnSpc>
                <a:spcPct val="90000"/>
              </a:lnSpc>
              <a:spcAft>
                <a:spcPts val="0"/>
              </a:spcAft>
              <a:defRPr/>
            </a:pPr>
            <a:r>
              <a:rPr lang="en-US" altLang="en-US" sz="2800" dirty="0">
                <a:solidFill>
                  <a:srgbClr val="000099"/>
                </a:solidFill>
              </a:rPr>
              <a:t>Drug &amp; alcohol treatment is disease prevention</a:t>
            </a:r>
          </a:p>
          <a:p>
            <a:pPr algn="l" rtl="0" eaLnBrk="1" fontAlgn="auto" hangingPunct="1">
              <a:lnSpc>
                <a:spcPct val="90000"/>
              </a:lnSpc>
              <a:spcAft>
                <a:spcPts val="0"/>
              </a:spcAft>
              <a:defRPr/>
            </a:pPr>
            <a:endParaRPr lang="en-US" altLang="en-US" sz="2800" dirty="0">
              <a:solidFill>
                <a:srgbClr val="000099"/>
              </a:solidFill>
            </a:endParaRPr>
          </a:p>
          <a:p>
            <a:pPr algn="l" rtl="0" eaLnBrk="1" fontAlgn="auto" hangingPunct="1">
              <a:lnSpc>
                <a:spcPct val="90000"/>
              </a:lnSpc>
              <a:spcAft>
                <a:spcPts val="0"/>
              </a:spcAft>
              <a:defRPr/>
            </a:pPr>
            <a:r>
              <a:rPr lang="en-US" altLang="en-US" sz="2800" dirty="0">
                <a:solidFill>
                  <a:srgbClr val="000099"/>
                </a:solidFill>
              </a:rPr>
              <a:t>HIV infection in injecting drug users: </a:t>
            </a:r>
            <a:r>
              <a:rPr lang="en-US" altLang="en-US" sz="2800" b="1" dirty="0">
                <a:solidFill>
                  <a:srgbClr val="000099"/>
                </a:solidFill>
              </a:rPr>
              <a:t>6x</a:t>
            </a:r>
            <a:r>
              <a:rPr lang="en-US" altLang="en-US" sz="2800" dirty="0">
                <a:solidFill>
                  <a:srgbClr val="000099"/>
                </a:solidFill>
              </a:rPr>
              <a:t> greater without treatment</a:t>
            </a:r>
          </a:p>
          <a:p>
            <a:pPr algn="l" rtl="0" eaLnBrk="1" fontAlgn="auto" hangingPunct="1">
              <a:lnSpc>
                <a:spcPct val="90000"/>
              </a:lnSpc>
              <a:spcAft>
                <a:spcPts val="0"/>
              </a:spcAft>
              <a:defRPr/>
            </a:pPr>
            <a:endParaRPr lang="en-US" altLang="en-US" sz="2800" dirty="0">
              <a:solidFill>
                <a:srgbClr val="000099"/>
              </a:solidFill>
            </a:endParaRPr>
          </a:p>
          <a:p>
            <a:pPr algn="l" rtl="0" eaLnBrk="1" fontAlgn="auto" hangingPunct="1">
              <a:lnSpc>
                <a:spcPct val="90000"/>
              </a:lnSpc>
              <a:spcAft>
                <a:spcPts val="0"/>
              </a:spcAft>
              <a:defRPr/>
            </a:pPr>
            <a:r>
              <a:rPr lang="en-US" altLang="en-US" sz="2800" dirty="0">
                <a:solidFill>
                  <a:srgbClr val="000099"/>
                </a:solidFill>
              </a:rPr>
              <a:t>&gt;90% injection drug users are infected with Hepatitis C virus</a:t>
            </a:r>
          </a:p>
          <a:p>
            <a:pPr algn="l" rtl="0" eaLnBrk="1" fontAlgn="auto" hangingPunct="1">
              <a:lnSpc>
                <a:spcPct val="90000"/>
              </a:lnSpc>
              <a:spcAft>
                <a:spcPts val="0"/>
              </a:spcAft>
              <a:buFont typeface="Wingdings" panose="05000000000000000000" pitchFamily="2" charset="2"/>
              <a:buNone/>
              <a:defRPr/>
            </a:pPr>
            <a:endParaRPr lang="en-US" altLang="en-US" sz="2800" dirty="0">
              <a:solidFill>
                <a:srgbClr val="000099"/>
              </a:solidFill>
            </a:endParaRPr>
          </a:p>
          <a:p>
            <a:pPr algn="l" rtl="0" eaLnBrk="1" fontAlgn="auto" hangingPunct="1">
              <a:lnSpc>
                <a:spcPct val="90000"/>
              </a:lnSpc>
              <a:spcAft>
                <a:spcPts val="0"/>
              </a:spcAft>
              <a:buFont typeface="Wingdings" panose="05000000000000000000" pitchFamily="2" charset="2"/>
              <a:buNone/>
              <a:defRPr/>
            </a:pPr>
            <a:r>
              <a:rPr lang="en-US" altLang="en-US" b="1" i="1" dirty="0">
                <a:solidFill>
                  <a:srgbClr val="000099"/>
                </a:solidFill>
                <a:effectLst>
                  <a:outerShdw blurRad="38100" dist="38100" dir="2700000" algn="tl">
                    <a:srgbClr val="C0C0C0"/>
                  </a:outerShdw>
                </a:effectLst>
              </a:rPr>
              <a:t>Why Not Harm Avoidance?</a:t>
            </a:r>
            <a:endParaRPr lang="en-US"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4962"/>
                                        </p:tgtEl>
                                        <p:attrNameLst>
                                          <p:attrName>style.visibility</p:attrName>
                                        </p:attrNameLst>
                                      </p:cBhvr>
                                      <p:to>
                                        <p:strVal val="visible"/>
                                      </p:to>
                                    </p:set>
                                    <p:anim calcmode="lin" valueType="num">
                                      <p:cBhvr>
                                        <p:cTn id="7" dur="500" fill="hold"/>
                                        <p:tgtEl>
                                          <p:spTgt spid="424962"/>
                                        </p:tgtEl>
                                        <p:attrNameLst>
                                          <p:attrName>ppt_w</p:attrName>
                                        </p:attrNameLst>
                                      </p:cBhvr>
                                      <p:tavLst>
                                        <p:tav tm="0">
                                          <p:val>
                                            <p:fltVal val="0"/>
                                          </p:val>
                                        </p:tav>
                                        <p:tav tm="100000">
                                          <p:val>
                                            <p:strVal val="#ppt_w"/>
                                          </p:val>
                                        </p:tav>
                                      </p:tavLst>
                                    </p:anim>
                                    <p:anim calcmode="lin" valueType="num">
                                      <p:cBhvr>
                                        <p:cTn id="8" dur="500" fill="hold"/>
                                        <p:tgtEl>
                                          <p:spTgt spid="424962"/>
                                        </p:tgtEl>
                                        <p:attrNameLst>
                                          <p:attrName>ppt_h</p:attrName>
                                        </p:attrNameLst>
                                      </p:cBhvr>
                                      <p:tavLst>
                                        <p:tav tm="0">
                                          <p:val>
                                            <p:fltVal val="0"/>
                                          </p:val>
                                        </p:tav>
                                        <p:tav tm="100000">
                                          <p:val>
                                            <p:strVal val="#ppt_h"/>
                                          </p:val>
                                        </p:tav>
                                      </p:tavLst>
                                    </p:anim>
                                    <p:animEffect transition="in" filter="fade">
                                      <p:cBhvr>
                                        <p:cTn id="9" dur="500"/>
                                        <p:tgtEl>
                                          <p:spTgt spid="4249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24963">
                                            <p:txEl>
                                              <p:pRg st="0" end="0"/>
                                            </p:txEl>
                                          </p:spTgt>
                                        </p:tgtEl>
                                        <p:attrNameLst>
                                          <p:attrName>style.visibility</p:attrName>
                                        </p:attrNameLst>
                                      </p:cBhvr>
                                      <p:to>
                                        <p:strVal val="visible"/>
                                      </p:to>
                                    </p:set>
                                    <p:animEffect transition="in" filter="fade">
                                      <p:cBhvr>
                                        <p:cTn id="14" dur="1000">
                                          <p:stCondLst>
                                            <p:cond delay="0"/>
                                          </p:stCondLst>
                                        </p:cTn>
                                        <p:tgtEl>
                                          <p:spTgt spid="4249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4963">
                                            <p:txEl>
                                              <p:pRg st="2" end="2"/>
                                            </p:txEl>
                                          </p:spTgt>
                                        </p:tgtEl>
                                        <p:attrNameLst>
                                          <p:attrName>style.visibility</p:attrName>
                                        </p:attrNameLst>
                                      </p:cBhvr>
                                      <p:to>
                                        <p:strVal val="visible"/>
                                      </p:to>
                                    </p:set>
                                    <p:animEffect transition="in" filter="fade">
                                      <p:cBhvr>
                                        <p:cTn id="19" dur="1000">
                                          <p:stCondLst>
                                            <p:cond delay="0"/>
                                          </p:stCondLst>
                                        </p:cTn>
                                        <p:tgtEl>
                                          <p:spTgt spid="42496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4963">
                                            <p:txEl>
                                              <p:pRg st="4" end="4"/>
                                            </p:txEl>
                                          </p:spTgt>
                                        </p:tgtEl>
                                        <p:attrNameLst>
                                          <p:attrName>style.visibility</p:attrName>
                                        </p:attrNameLst>
                                      </p:cBhvr>
                                      <p:to>
                                        <p:strVal val="visible"/>
                                      </p:to>
                                    </p:set>
                                    <p:animEffect transition="in" filter="fade">
                                      <p:cBhvr>
                                        <p:cTn id="24" dur="1000">
                                          <p:stCondLst>
                                            <p:cond delay="0"/>
                                          </p:stCondLst>
                                        </p:cTn>
                                        <p:tgtEl>
                                          <p:spTgt spid="42496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4963">
                                            <p:txEl>
                                              <p:pRg st="6" end="6"/>
                                            </p:txEl>
                                          </p:spTgt>
                                        </p:tgtEl>
                                        <p:attrNameLst>
                                          <p:attrName>style.visibility</p:attrName>
                                        </p:attrNameLst>
                                      </p:cBhvr>
                                      <p:to>
                                        <p:strVal val="visible"/>
                                      </p:to>
                                    </p:set>
                                    <p:animEffect transition="in" filter="fade">
                                      <p:cBhvr>
                                        <p:cTn id="29" dur="1000">
                                          <p:stCondLst>
                                            <p:cond delay="0"/>
                                          </p:stCondLst>
                                        </p:cTn>
                                        <p:tgtEl>
                                          <p:spTgt spid="424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p:bldP spid="42496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DD2E7FDA-1776-C7DA-D6AC-E98F438E533A}"/>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a:solidFill>
                  <a:srgbClr val="000099"/>
                </a:solidFill>
              </a:rPr>
              <a:t>Matching Treatment </a:t>
            </a:r>
            <a:br>
              <a:rPr lang="en-US" altLang="fa-IR" sz="4000" b="1">
                <a:solidFill>
                  <a:srgbClr val="000099"/>
                </a:solidFill>
              </a:rPr>
            </a:br>
            <a:r>
              <a:rPr lang="en-US" altLang="fa-IR" sz="4000" b="1">
                <a:solidFill>
                  <a:srgbClr val="000099"/>
                </a:solidFill>
              </a:rPr>
              <a:t>with the Individual’s Needs</a:t>
            </a:r>
          </a:p>
        </p:txBody>
      </p:sp>
      <p:sp>
        <p:nvSpPr>
          <p:cNvPr id="503811" name="Rectangle 3">
            <a:extLst>
              <a:ext uri="{FF2B5EF4-FFF2-40B4-BE49-F238E27FC236}">
                <a16:creationId xmlns:a16="http://schemas.microsoft.com/office/drawing/2014/main" id="{88A56B48-81E3-AA1A-45CC-7E46375AE90C}"/>
              </a:ext>
            </a:extLst>
          </p:cNvPr>
          <p:cNvSpPr>
            <a:spLocks noGrp="1" noChangeArrowheads="1"/>
          </p:cNvSpPr>
          <p:nvPr>
            <p:ph idx="1"/>
          </p:nvPr>
        </p:nvSpPr>
        <p:spPr>
          <a:xfrm>
            <a:off x="1182688" y="2017713"/>
            <a:ext cx="7772400" cy="4840287"/>
          </a:xfrm>
        </p:spPr>
        <p:txBody>
          <a:bodyPr/>
          <a:lstStyle/>
          <a:p>
            <a:pPr eaLnBrk="1" hangingPunct="1">
              <a:spcBef>
                <a:spcPct val="40000"/>
              </a:spcBef>
              <a:buClrTx/>
              <a:buSzTx/>
              <a:buFont typeface="Symbol" panose="05050102010706020507" pitchFamily="18" charset="2"/>
              <a:buChar char="·"/>
            </a:pPr>
            <a:r>
              <a:rPr lang="en-US" altLang="en-US" sz="2800">
                <a:solidFill>
                  <a:srgbClr val="000099"/>
                </a:solidFill>
              </a:rPr>
              <a:t>No single treatment is appropriate for all individuals</a:t>
            </a:r>
          </a:p>
          <a:p>
            <a:pPr eaLnBrk="1" hangingPunct="1">
              <a:spcBef>
                <a:spcPct val="40000"/>
              </a:spcBef>
              <a:buClrTx/>
              <a:buSzTx/>
              <a:buFont typeface="Symbol" panose="05050102010706020507" pitchFamily="18" charset="2"/>
              <a:buChar char="·"/>
            </a:pPr>
            <a:r>
              <a:rPr lang="en-US" altLang="en-US" sz="2800">
                <a:solidFill>
                  <a:srgbClr val="000099"/>
                </a:solidFill>
              </a:rPr>
              <a:t>Effective treatment attends to multiple needs of the individual, not just his or her drug use</a:t>
            </a:r>
          </a:p>
          <a:p>
            <a:pPr eaLnBrk="1" hangingPunct="1">
              <a:spcBef>
                <a:spcPct val="40000"/>
              </a:spcBef>
              <a:buClrTx/>
              <a:buSzTx/>
              <a:buFont typeface="Symbol" panose="05050102010706020507" pitchFamily="18" charset="2"/>
              <a:buChar char="·"/>
            </a:pPr>
            <a:r>
              <a:rPr lang="en-US" altLang="en-US" sz="2800">
                <a:solidFill>
                  <a:srgbClr val="000099"/>
                </a:solidFill>
              </a:rPr>
              <a:t>Treatment must address medical, psychological, social, vocational, and  legal problems = </a:t>
            </a:r>
          </a:p>
          <a:p>
            <a:pPr eaLnBrk="1" hangingPunct="1">
              <a:spcBef>
                <a:spcPct val="40000"/>
              </a:spcBef>
              <a:buClrTx/>
              <a:buSzTx/>
              <a:buFont typeface="Symbol" panose="05050102010706020507" pitchFamily="18" charset="2"/>
              <a:buNone/>
            </a:pPr>
            <a:r>
              <a:rPr lang="en-US" altLang="en-US" sz="2800">
                <a:solidFill>
                  <a:srgbClr val="000099"/>
                </a:solidFill>
              </a:rPr>
              <a:t>	</a:t>
            </a:r>
            <a:r>
              <a:rPr lang="en-US" altLang="en-US" sz="2800" b="1">
                <a:solidFill>
                  <a:srgbClr val="000099"/>
                </a:solidFill>
              </a:rPr>
              <a:t>MULTI-SYSTEMIC AND MULTI-MODAL</a:t>
            </a:r>
            <a:endParaRPr lang="en-US" altLang="fa-IR" sz="2800"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3810"/>
                                        </p:tgtEl>
                                        <p:attrNameLst>
                                          <p:attrName>style.visibility</p:attrName>
                                        </p:attrNameLst>
                                      </p:cBhvr>
                                      <p:to>
                                        <p:strVal val="visible"/>
                                      </p:to>
                                    </p:set>
                                    <p:animEffect transition="in" filter="fade">
                                      <p:cBhvr>
                                        <p:cTn id="7" dur="2000"/>
                                        <p:tgtEl>
                                          <p:spTgt spid="503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03811">
                                            <p:txEl>
                                              <p:pRg st="0" end="0"/>
                                            </p:txEl>
                                          </p:spTgt>
                                        </p:tgtEl>
                                        <p:attrNameLst>
                                          <p:attrName>style.visibility</p:attrName>
                                        </p:attrNameLst>
                                      </p:cBhvr>
                                      <p:to>
                                        <p:strVal val="visible"/>
                                      </p:to>
                                    </p:set>
                                    <p:animEffect transition="in" filter="diamond(in)">
                                      <p:cBhvr>
                                        <p:cTn id="12" dur="2000"/>
                                        <p:tgtEl>
                                          <p:spTgt spid="503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03811">
                                            <p:txEl>
                                              <p:pRg st="1" end="1"/>
                                            </p:txEl>
                                          </p:spTgt>
                                        </p:tgtEl>
                                        <p:attrNameLst>
                                          <p:attrName>style.visibility</p:attrName>
                                        </p:attrNameLst>
                                      </p:cBhvr>
                                      <p:to>
                                        <p:strVal val="visible"/>
                                      </p:to>
                                    </p:set>
                                    <p:animEffect transition="in" filter="diamond(in)">
                                      <p:cBhvr>
                                        <p:cTn id="17" dur="2000"/>
                                        <p:tgtEl>
                                          <p:spTgt spid="5038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03811">
                                            <p:txEl>
                                              <p:pRg st="2" end="2"/>
                                            </p:txEl>
                                          </p:spTgt>
                                        </p:tgtEl>
                                        <p:attrNameLst>
                                          <p:attrName>style.visibility</p:attrName>
                                        </p:attrNameLst>
                                      </p:cBhvr>
                                      <p:to>
                                        <p:strVal val="visible"/>
                                      </p:to>
                                    </p:set>
                                    <p:animEffect transition="in" filter="diamond(in)">
                                      <p:cBhvr>
                                        <p:cTn id="22" dur="2000"/>
                                        <p:tgtEl>
                                          <p:spTgt spid="5038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03811">
                                            <p:txEl>
                                              <p:pRg st="3" end="3"/>
                                            </p:txEl>
                                          </p:spTgt>
                                        </p:tgtEl>
                                        <p:attrNameLst>
                                          <p:attrName>style.visibility</p:attrName>
                                        </p:attrNameLst>
                                      </p:cBhvr>
                                      <p:to>
                                        <p:strVal val="visible"/>
                                      </p:to>
                                    </p:set>
                                    <p:animEffect transition="in" filter="checkerboard(across)">
                                      <p:cBhvr>
                                        <p:cTn id="27" dur="500"/>
                                        <p:tgtEl>
                                          <p:spTgt spid="503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484FF37-96F8-B2DE-AA4E-6CC7D84B7ED0}"/>
              </a:ext>
            </a:extLst>
          </p:cNvPr>
          <p:cNvSpPr>
            <a:spLocks noGrp="1" noChangeArrowheads="1"/>
          </p:cNvSpPr>
          <p:nvPr>
            <p:ph type="title"/>
          </p:nvPr>
        </p:nvSpPr>
        <p:spPr>
          <a:xfrm>
            <a:off x="1350963" y="0"/>
            <a:ext cx="7793037" cy="1143000"/>
          </a:xfrm>
        </p:spPr>
        <p:txBody>
          <a:bodyPr/>
          <a:lstStyle/>
          <a:p>
            <a:pPr eaLnBrk="1" fontAlgn="auto" hangingPunct="1">
              <a:spcAft>
                <a:spcPts val="0"/>
              </a:spcAft>
              <a:defRPr/>
            </a:pPr>
            <a:r>
              <a:rPr lang="en-US" altLang="fa-IR">
                <a:solidFill>
                  <a:srgbClr val="000099"/>
                </a:solidFill>
              </a:rPr>
              <a:t>Choose The Level of Care</a:t>
            </a:r>
          </a:p>
        </p:txBody>
      </p:sp>
      <p:pic>
        <p:nvPicPr>
          <p:cNvPr id="120835" name="Picture 3">
            <a:extLst>
              <a:ext uri="{FF2B5EF4-FFF2-40B4-BE49-F238E27FC236}">
                <a16:creationId xmlns:a16="http://schemas.microsoft.com/office/drawing/2014/main" id="{5FE86D7F-6EB4-9FDD-A04B-0CACC4858B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790700"/>
            <a:ext cx="3657600" cy="4819650"/>
          </a:xfrm>
          <a:noFill/>
          <a:ln w="28575">
            <a:solidFill>
              <a:schemeClr val="tx1"/>
            </a:solidFill>
            <a:miter lim="800000"/>
            <a:headEnd/>
            <a:tailEnd/>
          </a:ln>
        </p:spPr>
      </p:pic>
      <p:sp>
        <p:nvSpPr>
          <p:cNvPr id="120836" name="Text Box 4">
            <a:extLst>
              <a:ext uri="{FF2B5EF4-FFF2-40B4-BE49-F238E27FC236}">
                <a16:creationId xmlns:a16="http://schemas.microsoft.com/office/drawing/2014/main" id="{C80A4F21-25CD-20EC-7445-D365DF400B3F}"/>
              </a:ext>
            </a:extLst>
          </p:cNvPr>
          <p:cNvSpPr txBox="1">
            <a:spLocks noChangeArrowheads="1"/>
          </p:cNvSpPr>
          <p:nvPr/>
        </p:nvSpPr>
        <p:spPr bwMode="auto">
          <a:xfrm>
            <a:off x="5181600" y="1790700"/>
            <a:ext cx="3448050" cy="4684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400" b="1">
                <a:solidFill>
                  <a:srgbClr val="000099"/>
                </a:solidFill>
                <a:latin typeface="Arial" panose="020B0604020202020204" pitchFamily="34" charset="0"/>
              </a:rPr>
              <a:t>ASAM</a:t>
            </a:r>
          </a:p>
          <a:p>
            <a:pPr algn="ctr" rtl="0" eaLnBrk="1" hangingPunct="1">
              <a:lnSpc>
                <a:spcPct val="100000"/>
              </a:lnSpc>
              <a:spcBef>
                <a:spcPct val="50000"/>
              </a:spcBef>
              <a:buClrTx/>
              <a:buSzTx/>
              <a:buFontTx/>
              <a:buNone/>
            </a:pPr>
            <a:r>
              <a:rPr lang="en-US" altLang="fa-IR" sz="2400" b="1">
                <a:solidFill>
                  <a:srgbClr val="000099"/>
                </a:solidFill>
                <a:latin typeface="Arial" panose="020B0604020202020204" pitchFamily="34" charset="0"/>
              </a:rPr>
              <a:t>Patient Placement Criteria 2</a:t>
            </a:r>
            <a:r>
              <a:rPr lang="en-US" altLang="fa-IR" sz="2400" b="1" baseline="30000">
                <a:solidFill>
                  <a:srgbClr val="000099"/>
                </a:solidFill>
                <a:latin typeface="Arial" panose="020B0604020202020204" pitchFamily="34" charset="0"/>
              </a:rPr>
              <a:t>nd</a:t>
            </a:r>
            <a:r>
              <a:rPr lang="en-US" altLang="fa-IR" sz="2400" b="1">
                <a:solidFill>
                  <a:srgbClr val="000099"/>
                </a:solidFill>
                <a:latin typeface="Arial" panose="020B0604020202020204" pitchFamily="34" charset="0"/>
              </a:rPr>
              <a:t> Edition</a:t>
            </a:r>
          </a:p>
          <a:p>
            <a:pPr algn="ctr" rtl="0" eaLnBrk="1" hangingPunct="1">
              <a:lnSpc>
                <a:spcPct val="100000"/>
              </a:lnSpc>
              <a:spcBef>
                <a:spcPct val="50000"/>
              </a:spcBef>
              <a:buClrTx/>
              <a:buSzTx/>
              <a:buFontTx/>
              <a:buNone/>
            </a:pPr>
            <a:endParaRPr lang="en-US" altLang="fa-IR" sz="2400" b="1">
              <a:solidFill>
                <a:srgbClr val="000099"/>
              </a:solidFill>
              <a:latin typeface="Arial" panose="020B0604020202020204" pitchFamily="34" charset="0"/>
            </a:endParaRPr>
          </a:p>
          <a:p>
            <a:pPr algn="ctr" rtl="0" eaLnBrk="1" hangingPunct="1">
              <a:lnSpc>
                <a:spcPct val="100000"/>
              </a:lnSpc>
              <a:spcBef>
                <a:spcPct val="50000"/>
              </a:spcBef>
              <a:buClrTx/>
              <a:buSzTx/>
              <a:buFontTx/>
              <a:buNone/>
            </a:pPr>
            <a:endParaRPr lang="en-US" altLang="fa-IR" sz="2400" b="1">
              <a:solidFill>
                <a:srgbClr val="000099"/>
              </a:solidFill>
              <a:latin typeface="Arial" panose="020B0604020202020204" pitchFamily="34" charset="0"/>
            </a:endParaRPr>
          </a:p>
          <a:p>
            <a:pPr algn="ctr" rtl="0" eaLnBrk="1" hangingPunct="1">
              <a:lnSpc>
                <a:spcPct val="100000"/>
              </a:lnSpc>
              <a:spcBef>
                <a:spcPct val="50000"/>
              </a:spcBef>
              <a:buClrTx/>
              <a:buSzTx/>
              <a:buFontTx/>
              <a:buNone/>
            </a:pPr>
            <a:endParaRPr lang="en-US" altLang="fa-IR" sz="2400" b="1">
              <a:solidFill>
                <a:srgbClr val="000099"/>
              </a:solidFill>
              <a:latin typeface="Arial" panose="020B0604020202020204" pitchFamily="34" charset="0"/>
            </a:endParaRPr>
          </a:p>
          <a:p>
            <a:pPr algn="ctr" rtl="0" eaLnBrk="1" hangingPunct="1">
              <a:lnSpc>
                <a:spcPct val="100000"/>
              </a:lnSpc>
              <a:spcBef>
                <a:spcPct val="50000"/>
              </a:spcBef>
              <a:buClrTx/>
              <a:buSzTx/>
              <a:buFontTx/>
              <a:buNone/>
            </a:pPr>
            <a:endParaRPr lang="en-US" altLang="fa-IR" sz="2400" b="1">
              <a:solidFill>
                <a:srgbClr val="000099"/>
              </a:solidFill>
              <a:latin typeface="Arial" panose="020B0604020202020204" pitchFamily="34" charset="0"/>
            </a:endParaRPr>
          </a:p>
          <a:p>
            <a:pPr algn="ctr" rtl="0" eaLnBrk="1" hangingPunct="1">
              <a:lnSpc>
                <a:spcPct val="100000"/>
              </a:lnSpc>
              <a:spcBef>
                <a:spcPct val="50000"/>
              </a:spcBef>
              <a:buClrTx/>
              <a:buSzTx/>
              <a:buFontTx/>
              <a:buNone/>
            </a:pPr>
            <a:endParaRPr lang="en-US" altLang="fa-IR" sz="2400" b="1">
              <a:solidFill>
                <a:srgbClr val="000099"/>
              </a:solidFill>
              <a:latin typeface="Arial" panose="020B0604020202020204" pitchFamily="34" charset="0"/>
            </a:endParaRPr>
          </a:p>
          <a:p>
            <a:pPr algn="ctr" rtl="0" eaLnBrk="1" hangingPunct="1">
              <a:lnSpc>
                <a:spcPct val="100000"/>
              </a:lnSpc>
              <a:spcBef>
                <a:spcPct val="50000"/>
              </a:spcBef>
              <a:buClrTx/>
              <a:buSzTx/>
              <a:buFontTx/>
              <a:buNone/>
            </a:pPr>
            <a:r>
              <a:rPr lang="en-US" altLang="fa-IR" sz="2400" b="1">
                <a:solidFill>
                  <a:srgbClr val="000099"/>
                </a:solidFill>
                <a:latin typeface="Arial" panose="020B0604020202020204" pitchFamily="34" charset="0"/>
              </a:rPr>
              <a:t>PPC-2</a:t>
            </a:r>
          </a:p>
        </p:txBody>
      </p:sp>
      <p:sp>
        <p:nvSpPr>
          <p:cNvPr id="120837" name="AutoShape 5">
            <a:extLst>
              <a:ext uri="{FF2B5EF4-FFF2-40B4-BE49-F238E27FC236}">
                <a16:creationId xmlns:a16="http://schemas.microsoft.com/office/drawing/2014/main" id="{7538EDC7-9AE3-7AB5-1255-EE868D5327F8}"/>
              </a:ext>
            </a:extLst>
          </p:cNvPr>
          <p:cNvSpPr>
            <a:spLocks noChangeArrowheads="1"/>
          </p:cNvSpPr>
          <p:nvPr/>
        </p:nvSpPr>
        <p:spPr bwMode="auto">
          <a:xfrm>
            <a:off x="4533900" y="3733800"/>
            <a:ext cx="685800" cy="304800"/>
          </a:xfrm>
          <a:prstGeom prst="leftRightArrow">
            <a:avLst>
              <a:gd name="adj1" fmla="val 50000"/>
              <a:gd name="adj2" fmla="val 45000"/>
            </a:avLst>
          </a:prstGeom>
          <a:solidFill>
            <a:schemeClr val="tx1"/>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BBB53CA5-AC9C-9CF8-0378-ED5912482120}"/>
              </a:ext>
            </a:extLst>
          </p:cNvPr>
          <p:cNvSpPr>
            <a:spLocks noGrp="1" noChangeArrowheads="1"/>
          </p:cNvSpPr>
          <p:nvPr>
            <p:ph type="title"/>
          </p:nvPr>
        </p:nvSpPr>
        <p:spPr>
          <a:xfrm>
            <a:off x="1285875" y="804863"/>
            <a:ext cx="6572250" cy="1049337"/>
          </a:xfrm>
        </p:spPr>
        <p:txBody>
          <a:bodyPr/>
          <a:lstStyle/>
          <a:p>
            <a:pPr eaLnBrk="1" fontAlgn="auto" hangingPunct="1">
              <a:spcAft>
                <a:spcPts val="0"/>
              </a:spcAft>
              <a:defRPr/>
            </a:pPr>
            <a:r>
              <a:rPr lang="en-US" altLang="fa-IR" b="1" dirty="0"/>
              <a:t>Three “C’s” of Addiction</a:t>
            </a:r>
          </a:p>
        </p:txBody>
      </p:sp>
      <p:sp>
        <p:nvSpPr>
          <p:cNvPr id="233475" name="Rectangle 3">
            <a:extLst>
              <a:ext uri="{FF2B5EF4-FFF2-40B4-BE49-F238E27FC236}">
                <a16:creationId xmlns:a16="http://schemas.microsoft.com/office/drawing/2014/main" id="{E9B1233D-C0F8-09A9-5603-C7B6D66A38D5}"/>
              </a:ext>
            </a:extLst>
          </p:cNvPr>
          <p:cNvSpPr>
            <a:spLocks noGrp="1" noChangeArrowheads="1"/>
          </p:cNvSpPr>
          <p:nvPr>
            <p:ph idx="1"/>
          </p:nvPr>
        </p:nvSpPr>
        <p:spPr>
          <a:xfrm>
            <a:off x="630238" y="2017713"/>
            <a:ext cx="7772400" cy="4035425"/>
          </a:xfrm>
        </p:spPr>
        <p:txBody>
          <a:bodyPr/>
          <a:lstStyle/>
          <a:p>
            <a:pPr algn="ctr" rtl="0" eaLnBrk="1" hangingPunct="1">
              <a:lnSpc>
                <a:spcPct val="80000"/>
              </a:lnSpc>
              <a:buFont typeface="Wingdings" panose="05000000000000000000" pitchFamily="2" charset="2"/>
              <a:buNone/>
            </a:pPr>
            <a:r>
              <a:rPr lang="en-US" altLang="fa-IR" sz="2800" b="1" u="sng">
                <a:solidFill>
                  <a:srgbClr val="000099"/>
                </a:solidFill>
              </a:rPr>
              <a:t>C</a:t>
            </a:r>
            <a:r>
              <a:rPr lang="en-US" altLang="fa-IR" sz="2800" b="1">
                <a:solidFill>
                  <a:srgbClr val="000099"/>
                </a:solidFill>
              </a:rPr>
              <a:t>ontrol</a:t>
            </a:r>
          </a:p>
          <a:p>
            <a:pPr lvl="1" algn="l" rtl="0" eaLnBrk="1" hangingPunct="1">
              <a:lnSpc>
                <a:spcPct val="80000"/>
              </a:lnSpc>
            </a:pPr>
            <a:r>
              <a:rPr lang="en-US" altLang="fa-IR" sz="2400"/>
              <a:t>Early social &amp; recreational use</a:t>
            </a:r>
            <a:endParaRPr lang="en-US" altLang="fa-IR" sz="2400" b="1"/>
          </a:p>
          <a:p>
            <a:pPr lvl="1" algn="l" rtl="0" eaLnBrk="1" hangingPunct="1">
              <a:lnSpc>
                <a:spcPct val="80000"/>
              </a:lnSpc>
              <a:buFont typeface="Wingdings" panose="05000000000000000000" pitchFamily="2" charset="2"/>
              <a:buNone/>
            </a:pPr>
            <a:r>
              <a:rPr lang="en-US" altLang="fa-IR" sz="2400"/>
              <a:t>   </a:t>
            </a:r>
            <a:r>
              <a:rPr lang="en-US" altLang="fa-IR" sz="2400" b="1">
                <a:sym typeface="Symbol" panose="05050102010706020507" pitchFamily="18" charset="2"/>
              </a:rPr>
              <a:t></a:t>
            </a:r>
            <a:r>
              <a:rPr lang="en-US" altLang="fa-IR" sz="2400"/>
              <a:t> Eventual loss of emotional &amp; behavioral control</a:t>
            </a:r>
          </a:p>
          <a:p>
            <a:pPr lvl="1" algn="l" rtl="0" eaLnBrk="1" hangingPunct="1">
              <a:lnSpc>
                <a:spcPct val="80000"/>
              </a:lnSpc>
            </a:pPr>
            <a:r>
              <a:rPr lang="en-US" altLang="fa-IR" sz="2400"/>
              <a:t>Cognitive distortions (denial &amp; minimization) </a:t>
            </a:r>
          </a:p>
          <a:p>
            <a:pPr lvl="1" algn="l" rtl="0" eaLnBrk="1" hangingPunct="1">
              <a:lnSpc>
                <a:spcPct val="80000"/>
              </a:lnSpc>
            </a:pPr>
            <a:r>
              <a:rPr lang="en-US" altLang="fa-IR" sz="2400"/>
              <a:t>Tolerance &amp; Withdrawal= Strictly defined CD</a:t>
            </a:r>
          </a:p>
          <a:p>
            <a:pPr algn="ctr" rtl="0" eaLnBrk="1" hangingPunct="1">
              <a:lnSpc>
                <a:spcPct val="80000"/>
              </a:lnSpc>
              <a:spcBef>
                <a:spcPct val="40000"/>
              </a:spcBef>
              <a:buFont typeface="Wingdings" panose="05000000000000000000" pitchFamily="2" charset="2"/>
              <a:buNone/>
            </a:pPr>
            <a:r>
              <a:rPr lang="en-US" altLang="fa-IR" sz="2800" b="1" u="sng">
                <a:solidFill>
                  <a:srgbClr val="000099"/>
                </a:solidFill>
              </a:rPr>
              <a:t>C</a:t>
            </a:r>
            <a:r>
              <a:rPr lang="en-US" altLang="fa-IR" sz="2800" b="1">
                <a:solidFill>
                  <a:srgbClr val="000099"/>
                </a:solidFill>
              </a:rPr>
              <a:t>ompulsion</a:t>
            </a:r>
          </a:p>
          <a:p>
            <a:pPr lvl="1" algn="l" rtl="0" eaLnBrk="1" hangingPunct="1">
              <a:lnSpc>
                <a:spcPct val="80000"/>
              </a:lnSpc>
            </a:pPr>
            <a:r>
              <a:rPr lang="en-US" altLang="fa-IR" sz="2400"/>
              <a:t>Drug-seeking activities &amp; Craving </a:t>
            </a:r>
            <a:r>
              <a:rPr lang="en-US" altLang="fa-IR" sz="2400">
                <a:sym typeface="Symbol" panose="05050102010706020507" pitchFamily="18" charset="2"/>
              </a:rPr>
              <a:t></a:t>
            </a:r>
            <a:r>
              <a:rPr lang="en-US" altLang="fa-IR" sz="2400"/>
              <a:t> Addiction </a:t>
            </a:r>
          </a:p>
          <a:p>
            <a:pPr lvl="1" algn="l" rtl="0" eaLnBrk="1" hangingPunct="1">
              <a:lnSpc>
                <a:spcPct val="80000"/>
              </a:lnSpc>
            </a:pPr>
            <a:r>
              <a:rPr lang="en-US" altLang="fa-IR" sz="2400"/>
              <a:t>Continued use despite adverse consequences</a:t>
            </a:r>
          </a:p>
          <a:p>
            <a:pPr algn="ctr" rtl="0" eaLnBrk="1" hangingPunct="1">
              <a:lnSpc>
                <a:spcPct val="80000"/>
              </a:lnSpc>
              <a:spcBef>
                <a:spcPct val="40000"/>
              </a:spcBef>
              <a:buFont typeface="Wingdings" panose="05000000000000000000" pitchFamily="2" charset="2"/>
              <a:buNone/>
            </a:pPr>
            <a:r>
              <a:rPr lang="en-US" altLang="fa-IR" sz="2800" b="1" u="sng">
                <a:solidFill>
                  <a:srgbClr val="000099"/>
                </a:solidFill>
              </a:rPr>
              <a:t>C</a:t>
            </a:r>
            <a:r>
              <a:rPr lang="en-US" altLang="fa-IR" sz="2800" b="1">
                <a:solidFill>
                  <a:srgbClr val="000099"/>
                </a:solidFill>
              </a:rPr>
              <a:t>hronicity</a:t>
            </a:r>
          </a:p>
          <a:p>
            <a:pPr lvl="1" algn="l" rtl="0" eaLnBrk="1" hangingPunct="1">
              <a:lnSpc>
                <a:spcPct val="80000"/>
              </a:lnSpc>
            </a:pPr>
            <a:r>
              <a:rPr lang="en-US" altLang="fa-IR" sz="2400"/>
              <a:t>Natural history of multiple relapses preceding stable recovery</a:t>
            </a:r>
          </a:p>
          <a:p>
            <a:pPr lvl="1" algn="l" rtl="0" eaLnBrk="1" hangingPunct="1">
              <a:lnSpc>
                <a:spcPct val="80000"/>
              </a:lnSpc>
            </a:pPr>
            <a:r>
              <a:rPr lang="en-US" altLang="fa-IR" sz="2400"/>
              <a:t>Possible relapse after years of sobriety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fade">
                                      <p:cBhvr>
                                        <p:cTn id="7" dur="2000"/>
                                        <p:tgtEl>
                                          <p:spTgt spid="233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3475">
                                            <p:txEl>
                                              <p:pRg st="0" end="0"/>
                                            </p:txEl>
                                          </p:spTgt>
                                        </p:tgtEl>
                                        <p:attrNameLst>
                                          <p:attrName>style.visibility</p:attrName>
                                        </p:attrNameLst>
                                      </p:cBhvr>
                                      <p:to>
                                        <p:strVal val="visible"/>
                                      </p:to>
                                    </p:set>
                                    <p:animEffect transition="in" filter="blinds(horizontal)">
                                      <p:cBhvr>
                                        <p:cTn id="12" dur="500"/>
                                        <p:tgtEl>
                                          <p:spTgt spid="2334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3475">
                                            <p:txEl>
                                              <p:pRg st="5" end="5"/>
                                            </p:txEl>
                                          </p:spTgt>
                                        </p:tgtEl>
                                        <p:attrNameLst>
                                          <p:attrName>style.visibility</p:attrName>
                                        </p:attrNameLst>
                                      </p:cBhvr>
                                      <p:to>
                                        <p:strVal val="visible"/>
                                      </p:to>
                                    </p:set>
                                    <p:animEffect transition="in" filter="blinds(horizontal)">
                                      <p:cBhvr>
                                        <p:cTn id="17" dur="500"/>
                                        <p:tgtEl>
                                          <p:spTgt spid="23347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3475">
                                            <p:txEl>
                                              <p:pRg st="8" end="8"/>
                                            </p:txEl>
                                          </p:spTgt>
                                        </p:tgtEl>
                                        <p:attrNameLst>
                                          <p:attrName>style.visibility</p:attrName>
                                        </p:attrNameLst>
                                      </p:cBhvr>
                                      <p:to>
                                        <p:strVal val="visible"/>
                                      </p:to>
                                    </p:set>
                                    <p:animEffect transition="in" filter="blinds(horizontal)">
                                      <p:cBhvr>
                                        <p:cTn id="22" dur="500"/>
                                        <p:tgtEl>
                                          <p:spTgt spid="23347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3475">
                                            <p:txEl>
                                              <p:pRg st="1" end="1"/>
                                            </p:txEl>
                                          </p:spTgt>
                                        </p:tgtEl>
                                        <p:attrNameLst>
                                          <p:attrName>style.visibility</p:attrName>
                                        </p:attrNameLst>
                                      </p:cBhvr>
                                      <p:to>
                                        <p:strVal val="visible"/>
                                      </p:to>
                                    </p:set>
                                    <p:animEffect transition="in" filter="blinds(horizontal)">
                                      <p:cBhvr>
                                        <p:cTn id="27" dur="500"/>
                                        <p:tgtEl>
                                          <p:spTgt spid="23347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3475">
                                            <p:txEl>
                                              <p:pRg st="2" end="2"/>
                                            </p:txEl>
                                          </p:spTgt>
                                        </p:tgtEl>
                                        <p:attrNameLst>
                                          <p:attrName>style.visibility</p:attrName>
                                        </p:attrNameLst>
                                      </p:cBhvr>
                                      <p:to>
                                        <p:strVal val="visible"/>
                                      </p:to>
                                    </p:set>
                                    <p:animEffect transition="in" filter="blinds(horizontal)">
                                      <p:cBhvr>
                                        <p:cTn id="32" dur="500"/>
                                        <p:tgtEl>
                                          <p:spTgt spid="233475">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3475">
                                            <p:txEl>
                                              <p:pRg st="3" end="3"/>
                                            </p:txEl>
                                          </p:spTgt>
                                        </p:tgtEl>
                                        <p:attrNameLst>
                                          <p:attrName>style.visibility</p:attrName>
                                        </p:attrNameLst>
                                      </p:cBhvr>
                                      <p:to>
                                        <p:strVal val="visible"/>
                                      </p:to>
                                    </p:set>
                                    <p:animEffect transition="in" filter="blinds(horizontal)">
                                      <p:cBhvr>
                                        <p:cTn id="37" dur="500"/>
                                        <p:tgtEl>
                                          <p:spTgt spid="23347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33475">
                                            <p:txEl>
                                              <p:pRg st="4" end="4"/>
                                            </p:txEl>
                                          </p:spTgt>
                                        </p:tgtEl>
                                        <p:attrNameLst>
                                          <p:attrName>style.visibility</p:attrName>
                                        </p:attrNameLst>
                                      </p:cBhvr>
                                      <p:to>
                                        <p:strVal val="visible"/>
                                      </p:to>
                                    </p:set>
                                    <p:animEffect transition="in" filter="blinds(horizontal)">
                                      <p:cBhvr>
                                        <p:cTn id="42" dur="500"/>
                                        <p:tgtEl>
                                          <p:spTgt spid="233475">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33475">
                                            <p:txEl>
                                              <p:pRg st="6" end="6"/>
                                            </p:txEl>
                                          </p:spTgt>
                                        </p:tgtEl>
                                        <p:attrNameLst>
                                          <p:attrName>style.visibility</p:attrName>
                                        </p:attrNameLst>
                                      </p:cBhvr>
                                      <p:to>
                                        <p:strVal val="visible"/>
                                      </p:to>
                                    </p:set>
                                    <p:animEffect transition="in" filter="blinds(horizontal)">
                                      <p:cBhvr>
                                        <p:cTn id="47" dur="500"/>
                                        <p:tgtEl>
                                          <p:spTgt spid="233475">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33475">
                                            <p:txEl>
                                              <p:pRg st="7" end="7"/>
                                            </p:txEl>
                                          </p:spTgt>
                                        </p:tgtEl>
                                        <p:attrNameLst>
                                          <p:attrName>style.visibility</p:attrName>
                                        </p:attrNameLst>
                                      </p:cBhvr>
                                      <p:to>
                                        <p:strVal val="visible"/>
                                      </p:to>
                                    </p:set>
                                    <p:animEffect transition="in" filter="blinds(horizontal)">
                                      <p:cBhvr>
                                        <p:cTn id="52" dur="500"/>
                                        <p:tgtEl>
                                          <p:spTgt spid="233475">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3475">
                                            <p:txEl>
                                              <p:pRg st="9" end="9"/>
                                            </p:txEl>
                                          </p:spTgt>
                                        </p:tgtEl>
                                        <p:attrNameLst>
                                          <p:attrName>style.visibility</p:attrName>
                                        </p:attrNameLst>
                                      </p:cBhvr>
                                      <p:to>
                                        <p:strVal val="visible"/>
                                      </p:to>
                                    </p:set>
                                    <p:animEffect transition="in" filter="blinds(horizontal)">
                                      <p:cBhvr>
                                        <p:cTn id="57" dur="500"/>
                                        <p:tgtEl>
                                          <p:spTgt spid="233475">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33475">
                                            <p:txEl>
                                              <p:pRg st="10" end="10"/>
                                            </p:txEl>
                                          </p:spTgt>
                                        </p:tgtEl>
                                        <p:attrNameLst>
                                          <p:attrName>style.visibility</p:attrName>
                                        </p:attrNameLst>
                                      </p:cBhvr>
                                      <p:to>
                                        <p:strVal val="visible"/>
                                      </p:to>
                                    </p:set>
                                    <p:animEffect transition="in" filter="blinds(horizontal)">
                                      <p:cBhvr>
                                        <p:cTn id="62" dur="500"/>
                                        <p:tgtEl>
                                          <p:spTgt spid="2334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72966AB2-5902-70A7-8989-F3D1190BDD8A}"/>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b="1">
                <a:solidFill>
                  <a:srgbClr val="000099"/>
                </a:solidFill>
              </a:rPr>
              <a:t>ASAM CRITERIA</a:t>
            </a:r>
            <a:br>
              <a:rPr lang="en-US" altLang="fa-IR" b="1">
                <a:solidFill>
                  <a:srgbClr val="000099"/>
                </a:solidFill>
              </a:rPr>
            </a:br>
            <a:r>
              <a:rPr lang="en-US" altLang="fa-IR" b="1">
                <a:solidFill>
                  <a:srgbClr val="000099"/>
                </a:solidFill>
              </a:rPr>
              <a:t>(AMERICAN SOCIETY OF ADDICTION MEDICINE)</a:t>
            </a:r>
          </a:p>
        </p:txBody>
      </p:sp>
      <p:sp>
        <p:nvSpPr>
          <p:cNvPr id="603139" name="Rectangle 3">
            <a:extLst>
              <a:ext uri="{FF2B5EF4-FFF2-40B4-BE49-F238E27FC236}">
                <a16:creationId xmlns:a16="http://schemas.microsoft.com/office/drawing/2014/main" id="{F6536CE5-0624-7A9D-6F39-076C7BFC39A6}"/>
              </a:ext>
            </a:extLst>
          </p:cNvPr>
          <p:cNvSpPr>
            <a:spLocks noGrp="1" noChangeArrowheads="1"/>
          </p:cNvSpPr>
          <p:nvPr>
            <p:ph idx="1"/>
          </p:nvPr>
        </p:nvSpPr>
        <p:spPr>
          <a:xfrm>
            <a:off x="1182688" y="2017713"/>
            <a:ext cx="7772400" cy="4840287"/>
          </a:xfrm>
        </p:spPr>
        <p:txBody>
          <a:bodyPr/>
          <a:lstStyle/>
          <a:p>
            <a:pPr eaLnBrk="1" hangingPunct="1">
              <a:spcAft>
                <a:spcPct val="40000"/>
              </a:spcAft>
            </a:pPr>
            <a:r>
              <a:rPr lang="en-US" altLang="fa-IR">
                <a:solidFill>
                  <a:srgbClr val="000099"/>
                </a:solidFill>
              </a:rPr>
              <a:t>DEVELOPED OVER 17 YEARS</a:t>
            </a:r>
          </a:p>
          <a:p>
            <a:pPr eaLnBrk="1" hangingPunct="1">
              <a:spcAft>
                <a:spcPct val="40000"/>
              </a:spcAft>
            </a:pPr>
            <a:r>
              <a:rPr lang="en-US" altLang="fa-IR">
                <a:solidFill>
                  <a:srgbClr val="000099"/>
                </a:solidFill>
              </a:rPr>
              <a:t>ADMISSION, CONTINUED SERVICE AND DISCHARGE CRITERIA </a:t>
            </a:r>
          </a:p>
          <a:p>
            <a:pPr eaLnBrk="1" hangingPunct="1">
              <a:spcAft>
                <a:spcPct val="40000"/>
              </a:spcAft>
            </a:pPr>
            <a:r>
              <a:rPr lang="en-US" altLang="fa-IR">
                <a:solidFill>
                  <a:srgbClr val="000099"/>
                </a:solidFill>
              </a:rPr>
              <a:t>SEPARATE CRITERIA FOR ADOLESCENTS AND FOR ADULTS</a:t>
            </a:r>
          </a:p>
          <a:p>
            <a:pPr eaLnBrk="1" hangingPunct="1">
              <a:spcAft>
                <a:spcPct val="40000"/>
              </a:spcAft>
            </a:pPr>
            <a:r>
              <a:rPr lang="en-US" altLang="fa-IR">
                <a:solidFill>
                  <a:srgbClr val="000099"/>
                </a:solidFill>
              </a:rPr>
              <a:t>DETOXIFICATION SERVICES ARE CONSIDERED AT EACH LEVEL OF CARE</a:t>
            </a:r>
          </a:p>
          <a:p>
            <a:pPr eaLnBrk="1" hangingPunct="1"/>
            <a:endParaRPr lang="en-US" altLang="fa-IR">
              <a:solidFill>
                <a:srgbClr val="000099"/>
              </a:solidFill>
            </a:endParaRPr>
          </a:p>
          <a:p>
            <a:pPr lvl="1" eaLnBrk="1" hangingPunct="1"/>
            <a:endParaRPr lang="en-US" altLang="fa-IR">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3138"/>
                                        </p:tgtEl>
                                        <p:attrNameLst>
                                          <p:attrName>style.visibility</p:attrName>
                                        </p:attrNameLst>
                                      </p:cBhvr>
                                      <p:to>
                                        <p:strVal val="visible"/>
                                      </p:to>
                                    </p:set>
                                    <p:animEffect transition="in" filter="fade">
                                      <p:cBhvr>
                                        <p:cTn id="7" dur="2000"/>
                                        <p:tgtEl>
                                          <p:spTgt spid="603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3139">
                                            <p:txEl>
                                              <p:pRg st="0" end="0"/>
                                            </p:txEl>
                                          </p:spTgt>
                                        </p:tgtEl>
                                        <p:attrNameLst>
                                          <p:attrName>style.visibility</p:attrName>
                                        </p:attrNameLst>
                                      </p:cBhvr>
                                      <p:to>
                                        <p:strVal val="visible"/>
                                      </p:to>
                                    </p:set>
                                    <p:animEffect transition="in" filter="wipe(left)">
                                      <p:cBhvr>
                                        <p:cTn id="12" dur="500"/>
                                        <p:tgtEl>
                                          <p:spTgt spid="6031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3139">
                                            <p:txEl>
                                              <p:pRg st="1" end="1"/>
                                            </p:txEl>
                                          </p:spTgt>
                                        </p:tgtEl>
                                        <p:attrNameLst>
                                          <p:attrName>style.visibility</p:attrName>
                                        </p:attrNameLst>
                                      </p:cBhvr>
                                      <p:to>
                                        <p:strVal val="visible"/>
                                      </p:to>
                                    </p:set>
                                    <p:animEffect transition="in" filter="wipe(left)">
                                      <p:cBhvr>
                                        <p:cTn id="17" dur="500"/>
                                        <p:tgtEl>
                                          <p:spTgt spid="6031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3139">
                                            <p:txEl>
                                              <p:pRg st="2" end="2"/>
                                            </p:txEl>
                                          </p:spTgt>
                                        </p:tgtEl>
                                        <p:attrNameLst>
                                          <p:attrName>style.visibility</p:attrName>
                                        </p:attrNameLst>
                                      </p:cBhvr>
                                      <p:to>
                                        <p:strVal val="visible"/>
                                      </p:to>
                                    </p:set>
                                    <p:animEffect transition="in" filter="wipe(left)">
                                      <p:cBhvr>
                                        <p:cTn id="22" dur="500"/>
                                        <p:tgtEl>
                                          <p:spTgt spid="6031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3139">
                                            <p:txEl>
                                              <p:pRg st="3" end="3"/>
                                            </p:txEl>
                                          </p:spTgt>
                                        </p:tgtEl>
                                        <p:attrNameLst>
                                          <p:attrName>style.visibility</p:attrName>
                                        </p:attrNameLst>
                                      </p:cBhvr>
                                      <p:to>
                                        <p:strVal val="visible"/>
                                      </p:to>
                                    </p:set>
                                    <p:animEffect transition="in" filter="wipe(left)">
                                      <p:cBhvr>
                                        <p:cTn id="27" dur="500"/>
                                        <p:tgtEl>
                                          <p:spTgt spid="603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8" grpId="0"/>
      <p:bldP spid="60313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D2D8A474-7E37-9A20-77F5-97D96C227879}"/>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b="1" dirty="0">
                <a:solidFill>
                  <a:srgbClr val="000099"/>
                </a:solidFill>
              </a:rPr>
              <a:t>ASAM CRITERIA</a:t>
            </a:r>
            <a:br>
              <a:rPr lang="en-US" altLang="fa-IR" b="1" dirty="0">
                <a:solidFill>
                  <a:srgbClr val="000099"/>
                </a:solidFill>
              </a:rPr>
            </a:br>
            <a:r>
              <a:rPr lang="en-US" altLang="fa-IR" b="1" dirty="0">
                <a:solidFill>
                  <a:srgbClr val="000099"/>
                </a:solidFill>
              </a:rPr>
              <a:t>(AMERICAN SOCIETY OF ADDICTION MEDICINE)</a:t>
            </a:r>
          </a:p>
        </p:txBody>
      </p:sp>
      <p:sp>
        <p:nvSpPr>
          <p:cNvPr id="642051" name="Rectangle 3">
            <a:extLst>
              <a:ext uri="{FF2B5EF4-FFF2-40B4-BE49-F238E27FC236}">
                <a16:creationId xmlns:a16="http://schemas.microsoft.com/office/drawing/2014/main" id="{3F85F9F2-DB62-C294-EBDB-6BF1339B0F01}"/>
              </a:ext>
            </a:extLst>
          </p:cNvPr>
          <p:cNvSpPr>
            <a:spLocks noGrp="1" noChangeArrowheads="1"/>
          </p:cNvSpPr>
          <p:nvPr>
            <p:ph idx="1"/>
          </p:nvPr>
        </p:nvSpPr>
        <p:spPr>
          <a:xfrm>
            <a:off x="1182688" y="2017713"/>
            <a:ext cx="7772400" cy="4840287"/>
          </a:xfrm>
        </p:spPr>
        <p:txBody>
          <a:bodyPr/>
          <a:lstStyle/>
          <a:p>
            <a:pPr marL="812800" indent="-812800" algn="ctr" eaLnBrk="1" hangingPunct="1">
              <a:lnSpc>
                <a:spcPct val="90000"/>
              </a:lnSpc>
              <a:spcBef>
                <a:spcPct val="10000"/>
              </a:spcBef>
              <a:spcAft>
                <a:spcPct val="10000"/>
              </a:spcAft>
              <a:buFont typeface="Wingdings" panose="05000000000000000000" pitchFamily="2" charset="2"/>
              <a:buNone/>
            </a:pPr>
            <a:r>
              <a:rPr lang="en-US" altLang="fa-IR" sz="2800" b="1" u="sng">
                <a:solidFill>
                  <a:srgbClr val="000099"/>
                </a:solidFill>
              </a:rPr>
              <a:t>FIRST</a:t>
            </a:r>
            <a:r>
              <a:rPr lang="en-US" altLang="fa-IR" sz="2800" b="1">
                <a:solidFill>
                  <a:srgbClr val="000099"/>
                </a:solidFill>
              </a:rPr>
              <a:t>: </a:t>
            </a:r>
            <a:r>
              <a:rPr lang="en-US" altLang="fa-IR" sz="2800" b="1" u="sng">
                <a:solidFill>
                  <a:srgbClr val="000099"/>
                </a:solidFill>
              </a:rPr>
              <a:t>Assess Six Dimensions</a:t>
            </a:r>
          </a:p>
          <a:p>
            <a:pPr marL="812800" indent="-812800" algn="l" rtl="0" eaLnBrk="1" hangingPunct="1">
              <a:lnSpc>
                <a:spcPct val="90000"/>
              </a:lnSpc>
              <a:spcAft>
                <a:spcPct val="40000"/>
              </a:spcAft>
              <a:buSzTx/>
              <a:buFont typeface="Wingdings" panose="05000000000000000000" pitchFamily="2" charset="2"/>
              <a:buAutoNum type="romanUcPeriod"/>
            </a:pPr>
            <a:r>
              <a:rPr lang="en-US" altLang="fa-IR" sz="2400" b="1">
                <a:solidFill>
                  <a:srgbClr val="000099"/>
                </a:solidFill>
              </a:rPr>
              <a:t>Acute Intoxication and/or Withdrawal Potential</a:t>
            </a:r>
          </a:p>
          <a:p>
            <a:pPr marL="812800" indent="-812800" algn="l" rtl="0" eaLnBrk="1" hangingPunct="1">
              <a:lnSpc>
                <a:spcPct val="90000"/>
              </a:lnSpc>
              <a:spcAft>
                <a:spcPct val="40000"/>
              </a:spcAft>
              <a:buSzTx/>
              <a:buFont typeface="Wingdings" panose="05000000000000000000" pitchFamily="2" charset="2"/>
              <a:buAutoNum type="romanUcPeriod"/>
            </a:pPr>
            <a:r>
              <a:rPr lang="en-US" altLang="fa-IR" sz="2400" b="1">
                <a:solidFill>
                  <a:srgbClr val="000099"/>
                </a:solidFill>
              </a:rPr>
              <a:t>Biomedical Conditions</a:t>
            </a:r>
          </a:p>
          <a:p>
            <a:pPr marL="812800" indent="-812800" algn="l" rtl="0" eaLnBrk="1" hangingPunct="1">
              <a:lnSpc>
                <a:spcPct val="90000"/>
              </a:lnSpc>
              <a:spcAft>
                <a:spcPct val="40000"/>
              </a:spcAft>
              <a:buSzTx/>
              <a:buFont typeface="Wingdings" panose="05000000000000000000" pitchFamily="2" charset="2"/>
              <a:buAutoNum type="romanUcPeriod"/>
            </a:pPr>
            <a:r>
              <a:rPr lang="en-US" altLang="fa-IR" sz="2400" b="1">
                <a:solidFill>
                  <a:srgbClr val="000099"/>
                </a:solidFill>
              </a:rPr>
              <a:t>Emotional/Behavioral Conditions &amp; Complications</a:t>
            </a:r>
          </a:p>
          <a:p>
            <a:pPr marL="812800" indent="-812800" algn="l" rtl="0" eaLnBrk="1" hangingPunct="1">
              <a:lnSpc>
                <a:spcPct val="90000"/>
              </a:lnSpc>
              <a:spcAft>
                <a:spcPct val="40000"/>
              </a:spcAft>
              <a:buSzTx/>
              <a:buFont typeface="Wingdings" panose="05000000000000000000" pitchFamily="2" charset="2"/>
              <a:buAutoNum type="romanUcPeriod"/>
            </a:pPr>
            <a:r>
              <a:rPr lang="en-US" altLang="fa-IR" sz="2400" b="1">
                <a:solidFill>
                  <a:srgbClr val="000099"/>
                </a:solidFill>
              </a:rPr>
              <a:t>Treatment Acceptance/Resistance</a:t>
            </a:r>
          </a:p>
          <a:p>
            <a:pPr marL="812800" indent="-812800" algn="l" rtl="0" eaLnBrk="1" hangingPunct="1">
              <a:lnSpc>
                <a:spcPct val="90000"/>
              </a:lnSpc>
              <a:spcAft>
                <a:spcPct val="40000"/>
              </a:spcAft>
              <a:buSzTx/>
              <a:buFont typeface="Wingdings" panose="05000000000000000000" pitchFamily="2" charset="2"/>
              <a:buAutoNum type="romanUcPeriod"/>
            </a:pPr>
            <a:r>
              <a:rPr lang="en-US" altLang="fa-IR" sz="2400" b="1">
                <a:solidFill>
                  <a:srgbClr val="000099"/>
                </a:solidFill>
              </a:rPr>
              <a:t>Relapse/Continued Use Potential</a:t>
            </a:r>
          </a:p>
          <a:p>
            <a:pPr marL="812800" indent="-812800" algn="l" rtl="0" eaLnBrk="1" hangingPunct="1">
              <a:lnSpc>
                <a:spcPct val="90000"/>
              </a:lnSpc>
              <a:spcAft>
                <a:spcPct val="40000"/>
              </a:spcAft>
              <a:buSzTx/>
              <a:buFont typeface="Wingdings" panose="05000000000000000000" pitchFamily="2" charset="2"/>
              <a:buAutoNum type="romanUcPeriod"/>
            </a:pPr>
            <a:r>
              <a:rPr lang="en-US" altLang="fa-IR" sz="2400" b="1">
                <a:solidFill>
                  <a:srgbClr val="000099"/>
                </a:solidFill>
              </a:rPr>
              <a:t>Recovery/Living Environment</a:t>
            </a:r>
            <a:endParaRPr lang="en-US" altLang="fa-IR" sz="24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2050"/>
                                        </p:tgtEl>
                                        <p:attrNameLst>
                                          <p:attrName>style.visibility</p:attrName>
                                        </p:attrNameLst>
                                      </p:cBhvr>
                                      <p:to>
                                        <p:strVal val="visible"/>
                                      </p:to>
                                    </p:set>
                                    <p:animEffect transition="in" filter="fade">
                                      <p:cBhvr>
                                        <p:cTn id="7" dur="2000"/>
                                        <p:tgtEl>
                                          <p:spTgt spid="64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2051">
                                            <p:txEl>
                                              <p:pRg st="0" end="0"/>
                                            </p:txEl>
                                          </p:spTgt>
                                        </p:tgtEl>
                                        <p:attrNameLst>
                                          <p:attrName>style.visibility</p:attrName>
                                        </p:attrNameLst>
                                      </p:cBhvr>
                                      <p:to>
                                        <p:strVal val="visible"/>
                                      </p:to>
                                    </p:set>
                                    <p:animEffect transition="in" filter="wipe(left)">
                                      <p:cBhvr>
                                        <p:cTn id="12" dur="500"/>
                                        <p:tgtEl>
                                          <p:spTgt spid="64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2051">
                                            <p:txEl>
                                              <p:pRg st="1" end="1"/>
                                            </p:txEl>
                                          </p:spTgt>
                                        </p:tgtEl>
                                        <p:attrNameLst>
                                          <p:attrName>style.visibility</p:attrName>
                                        </p:attrNameLst>
                                      </p:cBhvr>
                                      <p:to>
                                        <p:strVal val="visible"/>
                                      </p:to>
                                    </p:set>
                                    <p:animEffect transition="in" filter="wipe(left)">
                                      <p:cBhvr>
                                        <p:cTn id="17" dur="500"/>
                                        <p:tgtEl>
                                          <p:spTgt spid="64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2051">
                                            <p:txEl>
                                              <p:pRg st="2" end="2"/>
                                            </p:txEl>
                                          </p:spTgt>
                                        </p:tgtEl>
                                        <p:attrNameLst>
                                          <p:attrName>style.visibility</p:attrName>
                                        </p:attrNameLst>
                                      </p:cBhvr>
                                      <p:to>
                                        <p:strVal val="visible"/>
                                      </p:to>
                                    </p:set>
                                    <p:animEffect transition="in" filter="wipe(left)">
                                      <p:cBhvr>
                                        <p:cTn id="22" dur="500"/>
                                        <p:tgtEl>
                                          <p:spTgt spid="642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2051">
                                            <p:txEl>
                                              <p:pRg st="3" end="3"/>
                                            </p:txEl>
                                          </p:spTgt>
                                        </p:tgtEl>
                                        <p:attrNameLst>
                                          <p:attrName>style.visibility</p:attrName>
                                        </p:attrNameLst>
                                      </p:cBhvr>
                                      <p:to>
                                        <p:strVal val="visible"/>
                                      </p:to>
                                    </p:set>
                                    <p:animEffect transition="in" filter="wipe(left)">
                                      <p:cBhvr>
                                        <p:cTn id="27" dur="500"/>
                                        <p:tgtEl>
                                          <p:spTgt spid="642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2051">
                                            <p:txEl>
                                              <p:pRg st="4" end="4"/>
                                            </p:txEl>
                                          </p:spTgt>
                                        </p:tgtEl>
                                        <p:attrNameLst>
                                          <p:attrName>style.visibility</p:attrName>
                                        </p:attrNameLst>
                                      </p:cBhvr>
                                      <p:to>
                                        <p:strVal val="visible"/>
                                      </p:to>
                                    </p:set>
                                    <p:animEffect transition="in" filter="wipe(left)">
                                      <p:cBhvr>
                                        <p:cTn id="32" dur="500"/>
                                        <p:tgtEl>
                                          <p:spTgt spid="6420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42051">
                                            <p:txEl>
                                              <p:pRg st="5" end="5"/>
                                            </p:txEl>
                                          </p:spTgt>
                                        </p:tgtEl>
                                        <p:attrNameLst>
                                          <p:attrName>style.visibility</p:attrName>
                                        </p:attrNameLst>
                                      </p:cBhvr>
                                      <p:to>
                                        <p:strVal val="visible"/>
                                      </p:to>
                                    </p:set>
                                    <p:animEffect transition="in" filter="wipe(left)">
                                      <p:cBhvr>
                                        <p:cTn id="37" dur="500"/>
                                        <p:tgtEl>
                                          <p:spTgt spid="6420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42051">
                                            <p:txEl>
                                              <p:pRg st="6" end="6"/>
                                            </p:txEl>
                                          </p:spTgt>
                                        </p:tgtEl>
                                        <p:attrNameLst>
                                          <p:attrName>style.visibility</p:attrName>
                                        </p:attrNameLst>
                                      </p:cBhvr>
                                      <p:to>
                                        <p:strVal val="visible"/>
                                      </p:to>
                                    </p:set>
                                    <p:animEffect transition="in" filter="wipe(left)">
                                      <p:cBhvr>
                                        <p:cTn id="42" dur="500"/>
                                        <p:tgtEl>
                                          <p:spTgt spid="64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0" grpId="0"/>
      <p:bldP spid="642051"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F6B6D091-2740-FC92-7A3B-2F139369EED3}"/>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b="1">
                <a:solidFill>
                  <a:srgbClr val="000099"/>
                </a:solidFill>
              </a:rPr>
              <a:t>ASAM CRITERIA</a:t>
            </a:r>
            <a:br>
              <a:rPr lang="en-US" altLang="fa-IR" b="1">
                <a:solidFill>
                  <a:srgbClr val="000099"/>
                </a:solidFill>
              </a:rPr>
            </a:br>
            <a:r>
              <a:rPr lang="en-US" altLang="fa-IR" b="1">
                <a:solidFill>
                  <a:srgbClr val="000099"/>
                </a:solidFill>
              </a:rPr>
              <a:t>(AMERICAN SOCIETY OF ADDICTION MEDICINE)</a:t>
            </a:r>
          </a:p>
        </p:txBody>
      </p:sp>
      <p:sp>
        <p:nvSpPr>
          <p:cNvPr id="604163" name="Rectangle 3">
            <a:extLst>
              <a:ext uri="{FF2B5EF4-FFF2-40B4-BE49-F238E27FC236}">
                <a16:creationId xmlns:a16="http://schemas.microsoft.com/office/drawing/2014/main" id="{09A4D5D7-5A80-3DE7-2E4C-BD836F261B5D}"/>
              </a:ext>
            </a:extLst>
          </p:cNvPr>
          <p:cNvSpPr>
            <a:spLocks noGrp="1" noChangeArrowheads="1"/>
          </p:cNvSpPr>
          <p:nvPr>
            <p:ph idx="1"/>
          </p:nvPr>
        </p:nvSpPr>
        <p:spPr>
          <a:xfrm>
            <a:off x="1182688" y="2017713"/>
            <a:ext cx="7772400" cy="4840287"/>
          </a:xfrm>
        </p:spPr>
        <p:txBody>
          <a:bodyPr/>
          <a:lstStyle/>
          <a:p>
            <a:pPr eaLnBrk="1" hangingPunct="1">
              <a:lnSpc>
                <a:spcPct val="90000"/>
              </a:lnSpc>
              <a:buFont typeface="Wingdings" panose="05000000000000000000" pitchFamily="2" charset="2"/>
              <a:buNone/>
            </a:pPr>
            <a:r>
              <a:rPr lang="en-US" altLang="fa-IR" sz="2800" b="1" u="sng">
                <a:solidFill>
                  <a:srgbClr val="000099"/>
                </a:solidFill>
              </a:rPr>
              <a:t>SECOND</a:t>
            </a:r>
            <a:r>
              <a:rPr lang="en-US" altLang="fa-IR" sz="2800" b="1">
                <a:solidFill>
                  <a:srgbClr val="000099"/>
                </a:solidFill>
              </a:rPr>
              <a:t>: </a:t>
            </a:r>
            <a:r>
              <a:rPr lang="en-US" altLang="fa-IR" sz="2800" b="1" u="sng">
                <a:solidFill>
                  <a:srgbClr val="000099"/>
                </a:solidFill>
              </a:rPr>
              <a:t>Choose the Level of Care</a:t>
            </a:r>
          </a:p>
          <a:p>
            <a:pPr eaLnBrk="1" hangingPunct="1">
              <a:lnSpc>
                <a:spcPct val="90000"/>
              </a:lnSpc>
              <a:buFont typeface="Wingdings" panose="05000000000000000000" pitchFamily="2" charset="2"/>
              <a:buNone/>
            </a:pPr>
            <a:endParaRPr lang="en-US" altLang="fa-IR" sz="1200" b="1">
              <a:solidFill>
                <a:srgbClr val="000099"/>
              </a:solidFill>
            </a:endParaRPr>
          </a:p>
          <a:p>
            <a:pPr lvl="1" algn="l" rtl="0" eaLnBrk="1" hangingPunct="1">
              <a:lnSpc>
                <a:spcPct val="90000"/>
              </a:lnSpc>
              <a:spcAft>
                <a:spcPct val="40000"/>
              </a:spcAft>
              <a:buClr>
                <a:schemeClr val="folHlink"/>
              </a:buClr>
            </a:pPr>
            <a:r>
              <a:rPr lang="en-US" altLang="fa-IR" sz="2400" b="1">
                <a:solidFill>
                  <a:srgbClr val="000099"/>
                </a:solidFill>
              </a:rPr>
              <a:t>Early intervention</a:t>
            </a:r>
          </a:p>
          <a:p>
            <a:pPr lvl="1" algn="l" rtl="0" eaLnBrk="1" hangingPunct="1">
              <a:lnSpc>
                <a:spcPct val="90000"/>
              </a:lnSpc>
              <a:spcAft>
                <a:spcPct val="40000"/>
              </a:spcAft>
              <a:buClr>
                <a:schemeClr val="folHlink"/>
              </a:buClr>
            </a:pPr>
            <a:r>
              <a:rPr lang="en-US" altLang="fa-IR" sz="2400" b="1">
                <a:solidFill>
                  <a:srgbClr val="000099"/>
                </a:solidFill>
              </a:rPr>
              <a:t>Outpatient Treatment</a:t>
            </a:r>
          </a:p>
          <a:p>
            <a:pPr lvl="1" algn="l" rtl="0" eaLnBrk="1" hangingPunct="1">
              <a:lnSpc>
                <a:spcPct val="90000"/>
              </a:lnSpc>
              <a:spcAft>
                <a:spcPct val="40000"/>
              </a:spcAft>
              <a:buClr>
                <a:schemeClr val="folHlink"/>
              </a:buClr>
            </a:pPr>
            <a:r>
              <a:rPr lang="en-US" altLang="fa-IR" sz="2400" b="1">
                <a:solidFill>
                  <a:srgbClr val="000099"/>
                </a:solidFill>
              </a:rPr>
              <a:t>Intensive outpatient or partial hospitalization </a:t>
            </a:r>
          </a:p>
          <a:p>
            <a:pPr lvl="1" algn="l" rtl="0" eaLnBrk="1" hangingPunct="1">
              <a:lnSpc>
                <a:spcPct val="90000"/>
              </a:lnSpc>
              <a:spcAft>
                <a:spcPct val="40000"/>
              </a:spcAft>
              <a:buClr>
                <a:schemeClr val="folHlink"/>
              </a:buClr>
            </a:pPr>
            <a:r>
              <a:rPr lang="en-US" altLang="fa-IR" sz="2400" b="1">
                <a:solidFill>
                  <a:srgbClr val="000099"/>
                </a:solidFill>
              </a:rPr>
              <a:t>Residential/Inpatient Treatment: 4 sublevels</a:t>
            </a:r>
          </a:p>
          <a:p>
            <a:pPr lvl="1" algn="l" rtl="0" eaLnBrk="1" hangingPunct="1">
              <a:lnSpc>
                <a:spcPct val="90000"/>
              </a:lnSpc>
              <a:spcAft>
                <a:spcPct val="40000"/>
              </a:spcAft>
              <a:buClr>
                <a:schemeClr val="folHlink"/>
              </a:buClr>
            </a:pPr>
            <a:r>
              <a:rPr lang="en-US" altLang="fa-IR" sz="2400" b="1">
                <a:solidFill>
                  <a:srgbClr val="000099"/>
                </a:solidFill>
              </a:rPr>
              <a:t>Medically Managed Intensive Inpatient Treatment</a:t>
            </a:r>
          </a:p>
          <a:p>
            <a:pPr lvl="1" algn="l" rtl="0" eaLnBrk="1" hangingPunct="1">
              <a:lnSpc>
                <a:spcPct val="90000"/>
              </a:lnSpc>
              <a:spcAft>
                <a:spcPct val="40000"/>
              </a:spcAft>
              <a:buClr>
                <a:schemeClr val="folHlink"/>
              </a:buClr>
            </a:pPr>
            <a:r>
              <a:rPr lang="en-US" altLang="fa-IR" sz="2400" b="1">
                <a:solidFill>
                  <a:srgbClr val="000099"/>
                </a:solidFill>
              </a:rPr>
              <a:t>Opioid Maintenance Therapy</a:t>
            </a:r>
            <a:endParaRPr lang="en-US" altLang="fa-IR" sz="20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62"/>
                                        </p:tgtEl>
                                        <p:attrNameLst>
                                          <p:attrName>style.visibility</p:attrName>
                                        </p:attrNameLst>
                                      </p:cBhvr>
                                      <p:to>
                                        <p:strVal val="visible"/>
                                      </p:to>
                                    </p:set>
                                    <p:animEffect transition="in" filter="fade">
                                      <p:cBhvr>
                                        <p:cTn id="7" dur="2000"/>
                                        <p:tgtEl>
                                          <p:spTgt spid="604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4163">
                                            <p:txEl>
                                              <p:pRg st="2" end="2"/>
                                            </p:txEl>
                                          </p:spTgt>
                                        </p:tgtEl>
                                        <p:attrNameLst>
                                          <p:attrName>style.visibility</p:attrName>
                                        </p:attrNameLst>
                                      </p:cBhvr>
                                      <p:to>
                                        <p:strVal val="visible"/>
                                      </p:to>
                                    </p:set>
                                    <p:animEffect transition="in" filter="box(in)">
                                      <p:cBhvr>
                                        <p:cTn id="12" dur="500"/>
                                        <p:tgtEl>
                                          <p:spTgt spid="6041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04163">
                                            <p:txEl>
                                              <p:pRg st="3" end="3"/>
                                            </p:txEl>
                                          </p:spTgt>
                                        </p:tgtEl>
                                        <p:attrNameLst>
                                          <p:attrName>style.visibility</p:attrName>
                                        </p:attrNameLst>
                                      </p:cBhvr>
                                      <p:to>
                                        <p:strVal val="visible"/>
                                      </p:to>
                                    </p:set>
                                    <p:animEffect transition="in" filter="box(in)">
                                      <p:cBhvr>
                                        <p:cTn id="17" dur="500"/>
                                        <p:tgtEl>
                                          <p:spTgt spid="6041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04163">
                                            <p:txEl>
                                              <p:pRg st="4" end="4"/>
                                            </p:txEl>
                                          </p:spTgt>
                                        </p:tgtEl>
                                        <p:attrNameLst>
                                          <p:attrName>style.visibility</p:attrName>
                                        </p:attrNameLst>
                                      </p:cBhvr>
                                      <p:to>
                                        <p:strVal val="visible"/>
                                      </p:to>
                                    </p:set>
                                    <p:animEffect transition="in" filter="box(in)">
                                      <p:cBhvr>
                                        <p:cTn id="22" dur="500"/>
                                        <p:tgtEl>
                                          <p:spTgt spid="6041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04163">
                                            <p:txEl>
                                              <p:pRg st="5" end="5"/>
                                            </p:txEl>
                                          </p:spTgt>
                                        </p:tgtEl>
                                        <p:attrNameLst>
                                          <p:attrName>style.visibility</p:attrName>
                                        </p:attrNameLst>
                                      </p:cBhvr>
                                      <p:to>
                                        <p:strVal val="visible"/>
                                      </p:to>
                                    </p:set>
                                    <p:animEffect transition="in" filter="box(in)">
                                      <p:cBhvr>
                                        <p:cTn id="27" dur="500"/>
                                        <p:tgtEl>
                                          <p:spTgt spid="6041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04163">
                                            <p:txEl>
                                              <p:pRg st="6" end="6"/>
                                            </p:txEl>
                                          </p:spTgt>
                                        </p:tgtEl>
                                        <p:attrNameLst>
                                          <p:attrName>style.visibility</p:attrName>
                                        </p:attrNameLst>
                                      </p:cBhvr>
                                      <p:to>
                                        <p:strVal val="visible"/>
                                      </p:to>
                                    </p:set>
                                    <p:animEffect transition="in" filter="box(in)">
                                      <p:cBhvr>
                                        <p:cTn id="32" dur="500"/>
                                        <p:tgtEl>
                                          <p:spTgt spid="60416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04163">
                                            <p:txEl>
                                              <p:pRg st="7" end="7"/>
                                            </p:txEl>
                                          </p:spTgt>
                                        </p:tgtEl>
                                        <p:attrNameLst>
                                          <p:attrName>style.visibility</p:attrName>
                                        </p:attrNameLst>
                                      </p:cBhvr>
                                      <p:to>
                                        <p:strVal val="visible"/>
                                      </p:to>
                                    </p:set>
                                    <p:animEffect transition="in" filter="box(in)">
                                      <p:cBhvr>
                                        <p:cTn id="37" dur="500"/>
                                        <p:tgtEl>
                                          <p:spTgt spid="6041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6D9EA25-F787-712C-F380-6D861E38396A}"/>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b="1">
                <a:solidFill>
                  <a:srgbClr val="000099"/>
                </a:solidFill>
              </a:rPr>
              <a:t>ASAM CRITERIA</a:t>
            </a:r>
            <a:br>
              <a:rPr lang="en-US" altLang="fa-IR" b="1">
                <a:solidFill>
                  <a:srgbClr val="000099"/>
                </a:solidFill>
              </a:rPr>
            </a:br>
            <a:r>
              <a:rPr lang="en-US" altLang="fa-IR" b="1">
                <a:solidFill>
                  <a:srgbClr val="000099"/>
                </a:solidFill>
              </a:rPr>
              <a:t>(AMERICAN SOCIETY OF ADDICTION MEDICINE)</a:t>
            </a:r>
          </a:p>
        </p:txBody>
      </p:sp>
      <p:sp>
        <p:nvSpPr>
          <p:cNvPr id="605187" name="Rectangle 3">
            <a:extLst>
              <a:ext uri="{FF2B5EF4-FFF2-40B4-BE49-F238E27FC236}">
                <a16:creationId xmlns:a16="http://schemas.microsoft.com/office/drawing/2014/main" id="{8765300F-7B29-867F-6C5A-FE6119D7B967}"/>
              </a:ext>
            </a:extLst>
          </p:cNvPr>
          <p:cNvSpPr>
            <a:spLocks noGrp="1" noChangeArrowheads="1"/>
          </p:cNvSpPr>
          <p:nvPr>
            <p:ph idx="1"/>
          </p:nvPr>
        </p:nvSpPr>
        <p:spPr>
          <a:xfrm>
            <a:off x="1182688" y="2017713"/>
            <a:ext cx="7772400" cy="4840287"/>
          </a:xfrm>
        </p:spPr>
        <p:txBody>
          <a:bodyPr/>
          <a:lstStyle/>
          <a:p>
            <a:pPr eaLnBrk="1" hangingPunct="1">
              <a:lnSpc>
                <a:spcPct val="90000"/>
              </a:lnSpc>
            </a:pPr>
            <a:r>
              <a:rPr lang="en-US" altLang="fa-IR" sz="2800">
                <a:solidFill>
                  <a:srgbClr val="000099"/>
                </a:solidFill>
              </a:rPr>
              <a:t>ASAM DEFINES THE CHARACTERISTICS </a:t>
            </a:r>
          </a:p>
          <a:p>
            <a:pPr eaLnBrk="1" hangingPunct="1">
              <a:lnSpc>
                <a:spcPct val="90000"/>
              </a:lnSpc>
              <a:buFont typeface="Wingdings" panose="05000000000000000000" pitchFamily="2" charset="2"/>
              <a:buNone/>
            </a:pPr>
            <a:r>
              <a:rPr lang="en-US" altLang="fa-IR" sz="2800">
                <a:solidFill>
                  <a:srgbClr val="000099"/>
                </a:solidFill>
              </a:rPr>
              <a:t>        OF EACH LEVEL PROGRAM BY </a:t>
            </a:r>
          </a:p>
          <a:p>
            <a:pPr lvl="1" eaLnBrk="1" hangingPunct="1">
              <a:lnSpc>
                <a:spcPct val="90000"/>
              </a:lnSpc>
            </a:pPr>
            <a:r>
              <a:rPr lang="en-US" altLang="fa-IR" sz="2400">
                <a:solidFill>
                  <a:srgbClr val="000099"/>
                </a:solidFill>
              </a:rPr>
              <a:t>EXAMPLES OF PROGRAM TYPES</a:t>
            </a:r>
          </a:p>
          <a:p>
            <a:pPr lvl="1" eaLnBrk="1" hangingPunct="1">
              <a:lnSpc>
                <a:spcPct val="90000"/>
              </a:lnSpc>
            </a:pPr>
            <a:r>
              <a:rPr lang="en-US" altLang="fa-IR" sz="2400">
                <a:solidFill>
                  <a:srgbClr val="000099"/>
                </a:solidFill>
              </a:rPr>
              <a:t>SETTING (Location)</a:t>
            </a:r>
          </a:p>
          <a:p>
            <a:pPr lvl="1" eaLnBrk="1" hangingPunct="1">
              <a:lnSpc>
                <a:spcPct val="90000"/>
              </a:lnSpc>
            </a:pPr>
            <a:r>
              <a:rPr lang="en-US" altLang="fa-IR" sz="2400">
                <a:solidFill>
                  <a:srgbClr val="000099"/>
                </a:solidFill>
              </a:rPr>
              <a:t>SUPPORT SYSTEMS</a:t>
            </a:r>
          </a:p>
          <a:p>
            <a:pPr lvl="1" eaLnBrk="1" hangingPunct="1">
              <a:lnSpc>
                <a:spcPct val="90000"/>
              </a:lnSpc>
            </a:pPr>
            <a:r>
              <a:rPr lang="en-US" altLang="fa-IR" sz="2400">
                <a:solidFill>
                  <a:srgbClr val="000099"/>
                </a:solidFill>
              </a:rPr>
              <a:t>STAFF NEEDED</a:t>
            </a:r>
          </a:p>
          <a:p>
            <a:pPr lvl="1" eaLnBrk="1" hangingPunct="1">
              <a:lnSpc>
                <a:spcPct val="90000"/>
              </a:lnSpc>
            </a:pPr>
            <a:r>
              <a:rPr lang="en-US" altLang="fa-IR" sz="2400">
                <a:solidFill>
                  <a:srgbClr val="000099"/>
                </a:solidFill>
              </a:rPr>
              <a:t>THERAPIES OFFERED</a:t>
            </a:r>
          </a:p>
          <a:p>
            <a:pPr lvl="1" eaLnBrk="1" hangingPunct="1">
              <a:lnSpc>
                <a:spcPct val="90000"/>
              </a:lnSpc>
            </a:pPr>
            <a:r>
              <a:rPr lang="en-US" altLang="fa-IR" sz="2400">
                <a:solidFill>
                  <a:srgbClr val="000099"/>
                </a:solidFill>
              </a:rPr>
              <a:t>ASSESSMENT AND TREATMENT PLAN REVIEW</a:t>
            </a:r>
          </a:p>
          <a:p>
            <a:pPr lvl="1" eaLnBrk="1" hangingPunct="1">
              <a:lnSpc>
                <a:spcPct val="90000"/>
              </a:lnSpc>
            </a:pPr>
            <a:r>
              <a:rPr lang="en-US" altLang="fa-IR" sz="2400">
                <a:solidFill>
                  <a:srgbClr val="000099"/>
                </a:solidFill>
              </a:rPr>
              <a:t>DOCUMENTATION REQUIRED</a:t>
            </a:r>
          </a:p>
          <a:p>
            <a:pPr lvl="1" eaLnBrk="1" hangingPunct="1">
              <a:lnSpc>
                <a:spcPct val="90000"/>
              </a:lnSpc>
            </a:pPr>
            <a:r>
              <a:rPr lang="en-US" altLang="fa-IR" sz="2400">
                <a:solidFill>
                  <a:srgbClr val="000099"/>
                </a:solidFill>
              </a:rPr>
              <a:t>ADMISSION, CONTINUED SERVICE AND DISCHARGE CRITERIA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5187">
                                            <p:txEl>
                                              <p:pRg st="2" end="2"/>
                                            </p:txEl>
                                          </p:spTgt>
                                        </p:tgtEl>
                                        <p:attrNameLst>
                                          <p:attrName>style.visibility</p:attrName>
                                        </p:attrNameLst>
                                      </p:cBhvr>
                                      <p:to>
                                        <p:strVal val="visible"/>
                                      </p:to>
                                    </p:set>
                                    <p:animEffect transition="in" filter="dissolve">
                                      <p:cBhvr>
                                        <p:cTn id="7" dur="500"/>
                                        <p:tgtEl>
                                          <p:spTgt spid="6051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05187">
                                            <p:txEl>
                                              <p:pRg st="3" end="3"/>
                                            </p:txEl>
                                          </p:spTgt>
                                        </p:tgtEl>
                                        <p:attrNameLst>
                                          <p:attrName>style.visibility</p:attrName>
                                        </p:attrNameLst>
                                      </p:cBhvr>
                                      <p:to>
                                        <p:strVal val="visible"/>
                                      </p:to>
                                    </p:set>
                                    <p:animEffect transition="in" filter="dissolve">
                                      <p:cBhvr>
                                        <p:cTn id="12" dur="500"/>
                                        <p:tgtEl>
                                          <p:spTgt spid="6051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05187">
                                            <p:txEl>
                                              <p:pRg st="4" end="4"/>
                                            </p:txEl>
                                          </p:spTgt>
                                        </p:tgtEl>
                                        <p:attrNameLst>
                                          <p:attrName>style.visibility</p:attrName>
                                        </p:attrNameLst>
                                      </p:cBhvr>
                                      <p:to>
                                        <p:strVal val="visible"/>
                                      </p:to>
                                    </p:set>
                                    <p:animEffect transition="in" filter="dissolve">
                                      <p:cBhvr>
                                        <p:cTn id="17" dur="500"/>
                                        <p:tgtEl>
                                          <p:spTgt spid="6051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05187">
                                            <p:txEl>
                                              <p:pRg st="5" end="5"/>
                                            </p:txEl>
                                          </p:spTgt>
                                        </p:tgtEl>
                                        <p:attrNameLst>
                                          <p:attrName>style.visibility</p:attrName>
                                        </p:attrNameLst>
                                      </p:cBhvr>
                                      <p:to>
                                        <p:strVal val="visible"/>
                                      </p:to>
                                    </p:set>
                                    <p:animEffect transition="in" filter="dissolve">
                                      <p:cBhvr>
                                        <p:cTn id="22" dur="500"/>
                                        <p:tgtEl>
                                          <p:spTgt spid="60518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05187">
                                            <p:txEl>
                                              <p:pRg st="6" end="6"/>
                                            </p:txEl>
                                          </p:spTgt>
                                        </p:tgtEl>
                                        <p:attrNameLst>
                                          <p:attrName>style.visibility</p:attrName>
                                        </p:attrNameLst>
                                      </p:cBhvr>
                                      <p:to>
                                        <p:strVal val="visible"/>
                                      </p:to>
                                    </p:set>
                                    <p:animEffect transition="in" filter="dissolve">
                                      <p:cBhvr>
                                        <p:cTn id="27" dur="500"/>
                                        <p:tgtEl>
                                          <p:spTgt spid="60518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05187">
                                            <p:txEl>
                                              <p:pRg st="7" end="7"/>
                                            </p:txEl>
                                          </p:spTgt>
                                        </p:tgtEl>
                                        <p:attrNameLst>
                                          <p:attrName>style.visibility</p:attrName>
                                        </p:attrNameLst>
                                      </p:cBhvr>
                                      <p:to>
                                        <p:strVal val="visible"/>
                                      </p:to>
                                    </p:set>
                                    <p:animEffect transition="in" filter="dissolve">
                                      <p:cBhvr>
                                        <p:cTn id="32" dur="500"/>
                                        <p:tgtEl>
                                          <p:spTgt spid="60518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05187">
                                            <p:txEl>
                                              <p:pRg st="8" end="8"/>
                                            </p:txEl>
                                          </p:spTgt>
                                        </p:tgtEl>
                                        <p:attrNameLst>
                                          <p:attrName>style.visibility</p:attrName>
                                        </p:attrNameLst>
                                      </p:cBhvr>
                                      <p:to>
                                        <p:strVal val="visible"/>
                                      </p:to>
                                    </p:set>
                                    <p:animEffect transition="in" filter="dissolve">
                                      <p:cBhvr>
                                        <p:cTn id="37" dur="500"/>
                                        <p:tgtEl>
                                          <p:spTgt spid="605187">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05187">
                                            <p:txEl>
                                              <p:pRg st="9" end="9"/>
                                            </p:txEl>
                                          </p:spTgt>
                                        </p:tgtEl>
                                        <p:attrNameLst>
                                          <p:attrName>style.visibility</p:attrName>
                                        </p:attrNameLst>
                                      </p:cBhvr>
                                      <p:to>
                                        <p:strVal val="visible"/>
                                      </p:to>
                                    </p:set>
                                    <p:anim calcmode="lin" valueType="num">
                                      <p:cBhvr additive="base">
                                        <p:cTn id="42" dur="500" fill="hold"/>
                                        <p:tgtEl>
                                          <p:spTgt spid="605187">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051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F417773E-4DDA-0F99-30A5-EBE4F9CF90F7}"/>
              </a:ext>
            </a:extLst>
          </p:cNvPr>
          <p:cNvSpPr>
            <a:spLocks noGrp="1"/>
          </p:cNvSpPr>
          <p:nvPr>
            <p:ph type="title"/>
          </p:nvPr>
        </p:nvSpPr>
        <p:spPr/>
        <p:txBody>
          <a:bodyPr/>
          <a:lstStyle/>
          <a:p>
            <a:pPr eaLnBrk="1" fontAlgn="auto" hangingPunct="1">
              <a:spcAft>
                <a:spcPts val="0"/>
              </a:spcAft>
              <a:defRPr/>
            </a:pPr>
            <a:r>
              <a:rPr lang="en-US" altLang="fa-IR" b="1"/>
              <a:t>What Next?</a:t>
            </a:r>
          </a:p>
        </p:txBody>
      </p:sp>
      <p:sp>
        <p:nvSpPr>
          <p:cNvPr id="71683" name="Content Placeholder 2">
            <a:extLst>
              <a:ext uri="{FF2B5EF4-FFF2-40B4-BE49-F238E27FC236}">
                <a16:creationId xmlns:a16="http://schemas.microsoft.com/office/drawing/2014/main" id="{594A0AD0-87F5-939A-E028-C53BEB50FB08}"/>
              </a:ext>
            </a:extLst>
          </p:cNvPr>
          <p:cNvSpPr>
            <a:spLocks noGrp="1"/>
          </p:cNvSpPr>
          <p:nvPr>
            <p:ph idx="1"/>
          </p:nvPr>
        </p:nvSpPr>
        <p:spPr/>
        <p:txBody>
          <a:bodyPr rtlCol="0">
            <a:normAutofit fontScale="70000" lnSpcReduction="20000"/>
          </a:bodyPr>
          <a:lstStyle/>
          <a:p>
            <a:pPr algn="l" eaLnBrk="1" fontAlgn="auto" hangingPunct="1">
              <a:spcAft>
                <a:spcPts val="0"/>
              </a:spcAft>
              <a:buFont typeface="Wingdings" panose="05000000000000000000" pitchFamily="2" charset="2"/>
              <a:buNone/>
              <a:defRPr/>
            </a:pPr>
            <a:r>
              <a:rPr lang="en-US" altLang="fa-IR" b="1" u="sng" dirty="0">
                <a:solidFill>
                  <a:schemeClr val="tx2"/>
                </a:solidFill>
              </a:rPr>
              <a:t>THIRD</a:t>
            </a:r>
            <a:r>
              <a:rPr lang="en-US" altLang="fa-IR" b="1" dirty="0">
                <a:solidFill>
                  <a:schemeClr val="tx2"/>
                </a:solidFill>
              </a:rPr>
              <a:t>: </a:t>
            </a:r>
            <a:r>
              <a:rPr lang="en-US" altLang="fa-IR" b="1" u="sng" dirty="0">
                <a:solidFill>
                  <a:schemeClr val="tx2"/>
                </a:solidFill>
              </a:rPr>
              <a:t>Create a Treatment Plan</a:t>
            </a:r>
            <a:endParaRPr lang="en-US" altLang="fa-IR" dirty="0">
              <a:solidFill>
                <a:schemeClr val="tx2"/>
              </a:solidFill>
            </a:endParaRPr>
          </a:p>
          <a:p>
            <a:pPr algn="l" eaLnBrk="1" fontAlgn="auto" hangingPunct="1">
              <a:spcAft>
                <a:spcPts val="0"/>
              </a:spcAft>
              <a:defRPr/>
            </a:pPr>
            <a:r>
              <a:rPr lang="en-US" altLang="fa-IR" sz="2800" b="1" dirty="0">
                <a:solidFill>
                  <a:schemeClr val="tx2"/>
                </a:solidFill>
              </a:rPr>
              <a:t>Goals</a:t>
            </a:r>
          </a:p>
          <a:p>
            <a:pPr algn="l" eaLnBrk="1" fontAlgn="auto" hangingPunct="1">
              <a:spcAft>
                <a:spcPts val="0"/>
              </a:spcAft>
              <a:defRPr/>
            </a:pPr>
            <a:r>
              <a:rPr lang="en-US" altLang="fa-IR" sz="2800" b="1" dirty="0">
                <a:solidFill>
                  <a:schemeClr val="tx2"/>
                </a:solidFill>
              </a:rPr>
              <a:t>Treatment priorities</a:t>
            </a:r>
          </a:p>
          <a:p>
            <a:pPr algn="l" eaLnBrk="1" fontAlgn="auto" hangingPunct="1">
              <a:spcAft>
                <a:spcPts val="0"/>
              </a:spcAft>
              <a:defRPr/>
            </a:pPr>
            <a:r>
              <a:rPr lang="en-US" altLang="fa-IR" sz="2800" b="1" dirty="0">
                <a:solidFill>
                  <a:schemeClr val="tx2"/>
                </a:solidFill>
              </a:rPr>
              <a:t>Types of counseling &amp; education</a:t>
            </a:r>
          </a:p>
          <a:p>
            <a:pPr algn="l" eaLnBrk="1" fontAlgn="auto" hangingPunct="1">
              <a:spcAft>
                <a:spcPts val="0"/>
              </a:spcAft>
              <a:defRPr/>
            </a:pPr>
            <a:r>
              <a:rPr lang="en-US" altLang="fa-IR" sz="2800" b="1" dirty="0">
                <a:solidFill>
                  <a:schemeClr val="tx2"/>
                </a:solidFill>
              </a:rPr>
              <a:t>Detoxification</a:t>
            </a:r>
          </a:p>
          <a:p>
            <a:pPr algn="l" eaLnBrk="1" fontAlgn="auto" hangingPunct="1">
              <a:spcAft>
                <a:spcPts val="0"/>
              </a:spcAft>
              <a:defRPr/>
            </a:pPr>
            <a:r>
              <a:rPr lang="en-US" altLang="fa-IR" sz="2800" b="1" dirty="0">
                <a:solidFill>
                  <a:schemeClr val="tx2"/>
                </a:solidFill>
              </a:rPr>
              <a:t>Treatment priorities</a:t>
            </a:r>
          </a:p>
          <a:p>
            <a:pPr algn="l" eaLnBrk="1" fontAlgn="auto" hangingPunct="1">
              <a:spcAft>
                <a:spcPts val="0"/>
              </a:spcAft>
              <a:defRPr/>
            </a:pPr>
            <a:r>
              <a:rPr lang="en-US" altLang="fa-IR" sz="2800" b="1" dirty="0">
                <a:solidFill>
                  <a:schemeClr val="tx2"/>
                </a:solidFill>
              </a:rPr>
              <a:t>Recovery supports, including self-help groups</a:t>
            </a:r>
          </a:p>
          <a:p>
            <a:pPr algn="l" eaLnBrk="1" fontAlgn="auto" hangingPunct="1">
              <a:spcAft>
                <a:spcPts val="0"/>
              </a:spcAft>
              <a:defRPr/>
            </a:pPr>
            <a:r>
              <a:rPr lang="en-US" altLang="fa-IR" sz="2800" b="1" dirty="0">
                <a:solidFill>
                  <a:schemeClr val="tx2"/>
                </a:solidFill>
              </a:rPr>
              <a:t>Coercion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8" name="Object 2">
            <a:hlinkClick r:id="" action="ppaction://ole?verb=0"/>
            <a:extLst>
              <a:ext uri="{FF2B5EF4-FFF2-40B4-BE49-F238E27FC236}">
                <a16:creationId xmlns:a16="http://schemas.microsoft.com/office/drawing/2014/main" id="{F6772422-C0E4-4CEE-07BB-C60C92E6FCF1}"/>
              </a:ext>
            </a:extLst>
          </p:cNvPr>
          <p:cNvGraphicFramePr>
            <a:graphicFrameLocks/>
          </p:cNvGraphicFramePr>
          <p:nvPr/>
        </p:nvGraphicFramePr>
        <p:xfrm>
          <a:off x="5997575" y="265113"/>
          <a:ext cx="2928938" cy="3573462"/>
        </p:xfrm>
        <a:graphic>
          <a:graphicData uri="http://schemas.openxmlformats.org/presentationml/2006/ole">
            <mc:AlternateContent xmlns:mc="http://schemas.openxmlformats.org/markup-compatibility/2006">
              <mc:Choice xmlns:v="urn:schemas-microsoft-com:vml" Requires="v">
                <p:oleObj name="Clip" r:id="rId3" imgW="3276600" imgH="3459163" progId="MS_ClipArt_Gallery.5">
                  <p:embed/>
                </p:oleObj>
              </mc:Choice>
              <mc:Fallback>
                <p:oleObj name="Clip" r:id="rId3" imgW="3276600" imgH="3459163" progId="MS_ClipArt_Gallery.5">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265113"/>
                        <a:ext cx="2928938"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3">
            <a:extLst>
              <a:ext uri="{FF2B5EF4-FFF2-40B4-BE49-F238E27FC236}">
                <a16:creationId xmlns:a16="http://schemas.microsoft.com/office/drawing/2014/main" id="{39B87F95-5D02-5145-DDAB-3B26BAD8F348}"/>
              </a:ext>
            </a:extLst>
          </p:cNvPr>
          <p:cNvSpPr>
            <a:spLocks noGrp="1" noChangeArrowheads="1"/>
          </p:cNvSpPr>
          <p:nvPr>
            <p:ph type="title"/>
          </p:nvPr>
        </p:nvSpPr>
        <p:spPr/>
        <p:txBody>
          <a:bodyPr/>
          <a:lstStyle/>
          <a:p>
            <a:pPr eaLnBrk="1" fontAlgn="auto" hangingPunct="1">
              <a:spcAft>
                <a:spcPts val="0"/>
              </a:spcAft>
              <a:defRPr/>
            </a:pPr>
            <a:r>
              <a:rPr lang="en-US" altLang="fa-IR" b="1"/>
              <a:t>Coercion</a:t>
            </a:r>
          </a:p>
        </p:txBody>
      </p:sp>
      <p:sp>
        <p:nvSpPr>
          <p:cNvPr id="395268" name="Rectangle 4">
            <a:extLst>
              <a:ext uri="{FF2B5EF4-FFF2-40B4-BE49-F238E27FC236}">
                <a16:creationId xmlns:a16="http://schemas.microsoft.com/office/drawing/2014/main" id="{5DBCB7E4-AE7D-8881-7184-184B5B37DBD9}"/>
              </a:ext>
            </a:extLst>
          </p:cNvPr>
          <p:cNvSpPr>
            <a:spLocks noGrp="1" noChangeArrowheads="1"/>
          </p:cNvSpPr>
          <p:nvPr>
            <p:ph idx="1"/>
          </p:nvPr>
        </p:nvSpPr>
        <p:spPr>
          <a:xfrm>
            <a:off x="382588" y="2017713"/>
            <a:ext cx="7772400" cy="4591050"/>
          </a:xfrm>
        </p:spPr>
        <p:txBody>
          <a:bodyPr/>
          <a:lstStyle/>
          <a:p>
            <a:pPr algn="l" rtl="0" eaLnBrk="1" hangingPunct="1">
              <a:lnSpc>
                <a:spcPct val="90000"/>
              </a:lnSpc>
              <a:buFont typeface="Wingdings" panose="05000000000000000000" pitchFamily="2" charset="2"/>
              <a:buNone/>
            </a:pPr>
            <a:r>
              <a:rPr lang="en-US" altLang="fa-IR"/>
              <a:t>	</a:t>
            </a:r>
            <a:r>
              <a:rPr lang="en-US" altLang="fa-IR">
                <a:solidFill>
                  <a:srgbClr val="000099"/>
                </a:solidFill>
              </a:rPr>
              <a:t>Treatment does not need to be voluntary to be effective </a:t>
            </a:r>
          </a:p>
          <a:p>
            <a:pPr lvl="1" algn="l" rtl="0" eaLnBrk="1" hangingPunct="1">
              <a:lnSpc>
                <a:spcPct val="90000"/>
              </a:lnSpc>
              <a:spcBef>
                <a:spcPct val="40000"/>
              </a:spcBef>
            </a:pPr>
            <a:r>
              <a:rPr lang="en-US" altLang="fa-IR">
                <a:solidFill>
                  <a:srgbClr val="CC0000"/>
                </a:solidFill>
              </a:rPr>
              <a:t>Court-Ordered Probation</a:t>
            </a:r>
          </a:p>
          <a:p>
            <a:pPr lvl="1" algn="l" rtl="0" eaLnBrk="1" hangingPunct="1">
              <a:lnSpc>
                <a:spcPct val="90000"/>
              </a:lnSpc>
            </a:pPr>
            <a:endParaRPr lang="en-US" altLang="fa-IR">
              <a:solidFill>
                <a:srgbClr val="CC0000"/>
              </a:solidFill>
            </a:endParaRPr>
          </a:p>
          <a:p>
            <a:pPr lvl="1" algn="l" rtl="0" eaLnBrk="1" hangingPunct="1">
              <a:lnSpc>
                <a:spcPct val="90000"/>
              </a:lnSpc>
            </a:pPr>
            <a:r>
              <a:rPr lang="en-US" altLang="fa-IR">
                <a:solidFill>
                  <a:srgbClr val="000099"/>
                </a:solidFill>
              </a:rPr>
              <a:t>Family Pressure</a:t>
            </a:r>
          </a:p>
          <a:p>
            <a:pPr lvl="1" algn="l" rtl="0" eaLnBrk="1" hangingPunct="1">
              <a:lnSpc>
                <a:spcPct val="90000"/>
              </a:lnSpc>
            </a:pPr>
            <a:endParaRPr lang="en-US" altLang="fa-IR">
              <a:solidFill>
                <a:srgbClr val="000099"/>
              </a:solidFill>
            </a:endParaRPr>
          </a:p>
          <a:p>
            <a:pPr lvl="1" algn="l" rtl="0" eaLnBrk="1" hangingPunct="1">
              <a:lnSpc>
                <a:spcPct val="90000"/>
              </a:lnSpc>
            </a:pPr>
            <a:r>
              <a:rPr lang="en-US" altLang="fa-IR">
                <a:solidFill>
                  <a:srgbClr val="000099"/>
                </a:solidFill>
              </a:rPr>
              <a:t>Employer Sanctions</a:t>
            </a:r>
          </a:p>
          <a:p>
            <a:pPr lvl="1" algn="l" rtl="0" eaLnBrk="1" hangingPunct="1">
              <a:lnSpc>
                <a:spcPct val="90000"/>
              </a:lnSpc>
              <a:buFont typeface="Wingdings" panose="05000000000000000000" pitchFamily="2" charset="2"/>
              <a:buNone/>
            </a:pPr>
            <a:endParaRPr lang="en-US" altLang="fa-IR">
              <a:solidFill>
                <a:srgbClr val="000099"/>
              </a:solidFill>
            </a:endParaRPr>
          </a:p>
          <a:p>
            <a:pPr lvl="1" algn="l" rtl="0" eaLnBrk="1" hangingPunct="1">
              <a:lnSpc>
                <a:spcPct val="90000"/>
              </a:lnSpc>
            </a:pPr>
            <a:r>
              <a:rPr lang="en-US" altLang="fa-IR">
                <a:solidFill>
                  <a:srgbClr val="000099"/>
                </a:solidFill>
              </a:rPr>
              <a:t>Medical 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animEffect transition="in" filter="blinds(horizontal)">
                                      <p:cBhvr>
                                        <p:cTn id="7" dur="500"/>
                                        <p:tgtEl>
                                          <p:spTgt spid="395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395268">
                                            <p:txEl>
                                              <p:pRg st="1" end="1"/>
                                            </p:txEl>
                                          </p:spTgt>
                                        </p:tgtEl>
                                        <p:attrNameLst>
                                          <p:attrName>style.visibility</p:attrName>
                                        </p:attrNameLst>
                                      </p:cBhvr>
                                      <p:to>
                                        <p:strVal val="visible"/>
                                      </p:to>
                                    </p:set>
                                    <p:animEffect transition="in" filter="plus(in)">
                                      <p:cBhvr>
                                        <p:cTn id="12" dur="500"/>
                                        <p:tgtEl>
                                          <p:spTgt spid="395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395268">
                                            <p:txEl>
                                              <p:pRg st="3" end="3"/>
                                            </p:txEl>
                                          </p:spTgt>
                                        </p:tgtEl>
                                        <p:attrNameLst>
                                          <p:attrName>style.visibility</p:attrName>
                                        </p:attrNameLst>
                                      </p:cBhvr>
                                      <p:to>
                                        <p:strVal val="visible"/>
                                      </p:to>
                                    </p:set>
                                    <p:animEffect transition="in" filter="plus(in)">
                                      <p:cBhvr>
                                        <p:cTn id="17" dur="500"/>
                                        <p:tgtEl>
                                          <p:spTgt spid="39526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395268">
                                            <p:txEl>
                                              <p:pRg st="5" end="5"/>
                                            </p:txEl>
                                          </p:spTgt>
                                        </p:tgtEl>
                                        <p:attrNameLst>
                                          <p:attrName>style.visibility</p:attrName>
                                        </p:attrNameLst>
                                      </p:cBhvr>
                                      <p:to>
                                        <p:strVal val="visible"/>
                                      </p:to>
                                    </p:set>
                                    <p:animEffect transition="in" filter="plus(in)">
                                      <p:cBhvr>
                                        <p:cTn id="22" dur="500"/>
                                        <p:tgtEl>
                                          <p:spTgt spid="39526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395268">
                                            <p:txEl>
                                              <p:pRg st="7" end="7"/>
                                            </p:txEl>
                                          </p:spTgt>
                                        </p:tgtEl>
                                        <p:attrNameLst>
                                          <p:attrName>style.visibility</p:attrName>
                                        </p:attrNameLst>
                                      </p:cBhvr>
                                      <p:to>
                                        <p:strVal val="visible"/>
                                      </p:to>
                                    </p:set>
                                    <p:animEffect transition="in" filter="plus(in)">
                                      <p:cBhvr>
                                        <p:cTn id="27" dur="500"/>
                                        <p:tgtEl>
                                          <p:spTgt spid="3952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D0C84E7-E702-303B-F0E2-B8F78EA77569}"/>
              </a:ext>
            </a:extLst>
          </p:cNvPr>
          <p:cNvSpPr>
            <a:spLocks noGrp="1" noChangeArrowheads="1"/>
          </p:cNvSpPr>
          <p:nvPr>
            <p:ph type="title"/>
          </p:nvPr>
        </p:nvSpPr>
        <p:spPr>
          <a:xfrm>
            <a:off x="1246188" y="617538"/>
            <a:ext cx="7793037" cy="1143000"/>
          </a:xfrm>
        </p:spPr>
        <p:txBody>
          <a:bodyPr/>
          <a:lstStyle/>
          <a:p>
            <a:pPr eaLnBrk="1" fontAlgn="auto" hangingPunct="1">
              <a:spcAft>
                <a:spcPts val="0"/>
              </a:spcAft>
              <a:defRPr/>
            </a:pPr>
            <a:r>
              <a:rPr lang="en-US" altLang="fa-IR" b="1">
                <a:solidFill>
                  <a:srgbClr val="000099"/>
                </a:solidFill>
              </a:rPr>
              <a:t>Self Help</a:t>
            </a:r>
          </a:p>
        </p:txBody>
      </p:sp>
      <p:sp>
        <p:nvSpPr>
          <p:cNvPr id="510979" name="Rectangle 3">
            <a:extLst>
              <a:ext uri="{FF2B5EF4-FFF2-40B4-BE49-F238E27FC236}">
                <a16:creationId xmlns:a16="http://schemas.microsoft.com/office/drawing/2014/main" id="{ED96C268-87BD-530E-9836-7DA7409DACE4}"/>
              </a:ext>
            </a:extLst>
          </p:cNvPr>
          <p:cNvSpPr>
            <a:spLocks noGrp="1" noChangeArrowheads="1"/>
          </p:cNvSpPr>
          <p:nvPr>
            <p:ph idx="1"/>
          </p:nvPr>
        </p:nvSpPr>
        <p:spPr/>
        <p:txBody>
          <a:bodyPr/>
          <a:lstStyle/>
          <a:p>
            <a:pPr algn="l" rtl="0" eaLnBrk="1" hangingPunct="1">
              <a:spcBef>
                <a:spcPct val="40000"/>
              </a:spcBef>
              <a:buSzTx/>
              <a:buFont typeface="Wingdings" panose="05000000000000000000" pitchFamily="2" charset="2"/>
              <a:buChar char="§"/>
            </a:pPr>
            <a:r>
              <a:rPr lang="en-US" altLang="en-US">
                <a:solidFill>
                  <a:srgbClr val="000099"/>
                </a:solidFill>
              </a:rPr>
              <a:t>Complements and extends treatment efforts, but it is not treatment</a:t>
            </a:r>
          </a:p>
          <a:p>
            <a:pPr algn="l" rtl="0" eaLnBrk="1" hangingPunct="1">
              <a:spcBef>
                <a:spcPct val="40000"/>
              </a:spcBef>
              <a:buSzTx/>
              <a:buFont typeface="Wingdings" panose="05000000000000000000" pitchFamily="2" charset="2"/>
              <a:buChar char="§"/>
            </a:pPr>
            <a:r>
              <a:rPr lang="en-US" altLang="en-US">
                <a:solidFill>
                  <a:srgbClr val="000099"/>
                </a:solidFill>
              </a:rPr>
              <a:t>Most commonly used models include 12-Step (AA, NA) models</a:t>
            </a:r>
          </a:p>
          <a:p>
            <a:pPr algn="l" rtl="0" eaLnBrk="1" hangingPunct="1">
              <a:spcBef>
                <a:spcPct val="40000"/>
              </a:spcBef>
              <a:buSzTx/>
              <a:buFont typeface="Wingdings" panose="05000000000000000000" pitchFamily="2" charset="2"/>
              <a:buChar char="§"/>
            </a:pPr>
            <a:r>
              <a:rPr lang="en-US" altLang="en-US">
                <a:solidFill>
                  <a:srgbClr val="000099"/>
                </a:solidFill>
              </a:rPr>
              <a:t>Most treatment programs encourage self-help participation during/after treatment</a:t>
            </a:r>
            <a:endParaRPr lang="en-US" altLang="fa-IR">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510979">
                                            <p:txEl>
                                              <p:pRg st="0" end="0"/>
                                            </p:txEl>
                                          </p:spTgt>
                                        </p:tgtEl>
                                        <p:attrNameLst>
                                          <p:attrName>style.opacity</p:attrName>
                                        </p:attrNameLst>
                                      </p:cBhvr>
                                      <p:to>
                                        <p:strVal val="0.25"/>
                                      </p:to>
                                    </p:set>
                                    <p:animEffect filter="image" prLst="opacity: 0.25">
                                      <p:cBhvr rctx="IE">
                                        <p:cTn id="7" dur="indefinite"/>
                                        <p:tgtEl>
                                          <p:spTgt spid="510979">
                                            <p:txEl>
                                              <p:pRg st="0" end="0"/>
                                            </p:txEl>
                                          </p:spTgt>
                                        </p:tgtEl>
                                      </p:cBhvr>
                                    </p:animEffect>
                                  </p:childTnLst>
                                </p:cTn>
                              </p:par>
                              <p:par>
                                <p:cTn id="8" presetID="9" presetClass="emph" presetSubtype="0" grpId="0" nodeType="withEffect">
                                  <p:stCondLst>
                                    <p:cond delay="0"/>
                                  </p:stCondLst>
                                  <p:childTnLst>
                                    <p:set>
                                      <p:cBhvr rctx="PPT">
                                        <p:cTn id="9" dur="indefinite"/>
                                        <p:tgtEl>
                                          <p:spTgt spid="510979">
                                            <p:txEl>
                                              <p:pRg st="1" end="1"/>
                                            </p:txEl>
                                          </p:spTgt>
                                        </p:tgtEl>
                                        <p:attrNameLst>
                                          <p:attrName>style.opacity</p:attrName>
                                        </p:attrNameLst>
                                      </p:cBhvr>
                                      <p:to>
                                        <p:strVal val="0.25"/>
                                      </p:to>
                                    </p:set>
                                    <p:animEffect filter="image" prLst="opacity: 0.25">
                                      <p:cBhvr rctx="IE">
                                        <p:cTn id="10" dur="indefinite"/>
                                        <p:tgtEl>
                                          <p:spTgt spid="510979">
                                            <p:txEl>
                                              <p:pRg st="1" end="1"/>
                                            </p:txEl>
                                          </p:spTgt>
                                        </p:tgtEl>
                                      </p:cBhvr>
                                    </p:animEffect>
                                  </p:childTnLst>
                                </p:cTn>
                              </p:par>
                              <p:par>
                                <p:cTn id="11" presetID="9" presetClass="emph" presetSubtype="0" grpId="0" nodeType="withEffect">
                                  <p:stCondLst>
                                    <p:cond delay="0"/>
                                  </p:stCondLst>
                                  <p:childTnLst>
                                    <p:set>
                                      <p:cBhvr rctx="PPT">
                                        <p:cTn id="12" dur="indefinite"/>
                                        <p:tgtEl>
                                          <p:spTgt spid="510979">
                                            <p:txEl>
                                              <p:pRg st="2" end="2"/>
                                            </p:txEl>
                                          </p:spTgt>
                                        </p:tgtEl>
                                        <p:attrNameLst>
                                          <p:attrName>style.opacity</p:attrName>
                                        </p:attrNameLst>
                                      </p:cBhvr>
                                      <p:to>
                                        <p:strVal val="0.25"/>
                                      </p:to>
                                    </p:set>
                                    <p:animEffect filter="image" prLst="opacity: 0.25">
                                      <p:cBhvr rctx="IE">
                                        <p:cTn id="13" dur="indefinite"/>
                                        <p:tgtEl>
                                          <p:spTgt spid="51097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510979">
                                            <p:txEl>
                                              <p:pRg st="0" end="0"/>
                                            </p:txEl>
                                          </p:spTgt>
                                        </p:tgtEl>
                                        <p:attrNameLst>
                                          <p:attrName>style.opacity</p:attrName>
                                        </p:attrNameLst>
                                      </p:cBhvr>
                                      <p:to>
                                        <p:strVal val="1.0"/>
                                      </p:to>
                                    </p:set>
                                    <p:animEffect filter="image" prLst="opacity: 1.0">
                                      <p:cBhvr rctx="IE">
                                        <p:cTn id="18" dur="indefinite"/>
                                        <p:tgtEl>
                                          <p:spTgt spid="51097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510979">
                                            <p:txEl>
                                              <p:pRg st="1" end="1"/>
                                            </p:txEl>
                                          </p:spTgt>
                                        </p:tgtEl>
                                        <p:attrNameLst>
                                          <p:attrName>style.opacity</p:attrName>
                                        </p:attrNameLst>
                                      </p:cBhvr>
                                      <p:to>
                                        <p:strVal val="1.0"/>
                                      </p:to>
                                    </p:set>
                                    <p:animEffect filter="image" prLst="opacity: 1.0">
                                      <p:cBhvr rctx="IE">
                                        <p:cTn id="23" dur="indefinite"/>
                                        <p:tgtEl>
                                          <p:spTgt spid="51097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510979">
                                            <p:txEl>
                                              <p:pRg st="2" end="2"/>
                                            </p:txEl>
                                          </p:spTgt>
                                        </p:tgtEl>
                                        <p:attrNameLst>
                                          <p:attrName>style.opacity</p:attrName>
                                        </p:attrNameLst>
                                      </p:cBhvr>
                                      <p:to>
                                        <p:strVal val="1.0"/>
                                      </p:to>
                                    </p:set>
                                    <p:animEffect filter="image" prLst="opacity: 1.0">
                                      <p:cBhvr rctx="IE">
                                        <p:cTn id="28" dur="indefinite"/>
                                        <p:tgtEl>
                                          <p:spTgt spid="510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allAtOnce"/>
      <p:bldP spid="510979" grpId="1"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1074" name="Object 2">
            <a:hlinkClick r:id="" action="ppaction://ole?verb=0"/>
            <a:extLst>
              <a:ext uri="{FF2B5EF4-FFF2-40B4-BE49-F238E27FC236}">
                <a16:creationId xmlns:a16="http://schemas.microsoft.com/office/drawing/2014/main" id="{9B69AA21-C5FB-E445-6C38-B51E11710CE3}"/>
              </a:ext>
            </a:extLst>
          </p:cNvPr>
          <p:cNvGraphicFramePr>
            <a:graphicFrameLocks/>
          </p:cNvGraphicFramePr>
          <p:nvPr/>
        </p:nvGraphicFramePr>
        <p:xfrm>
          <a:off x="5095875" y="0"/>
          <a:ext cx="4048125" cy="4019550"/>
        </p:xfrm>
        <a:graphic>
          <a:graphicData uri="http://schemas.openxmlformats.org/presentationml/2006/ole">
            <mc:AlternateContent xmlns:mc="http://schemas.openxmlformats.org/markup-compatibility/2006">
              <mc:Choice xmlns:v="urn:schemas-microsoft-com:vml" Requires="v">
                <p:oleObj name="Microsoft ClipArt Gallery" r:id="rId3" imgW="5157788" imgH="5624513" progId="MS_ClipArt_Gallery">
                  <p:embed/>
                </p:oleObj>
              </mc:Choice>
              <mc:Fallback>
                <p:oleObj name="Microsoft ClipArt Gallery" r:id="rId3" imgW="5157788" imgH="5624513"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0"/>
                        <a:ext cx="40481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651" name="Rectangle 3">
            <a:extLst>
              <a:ext uri="{FF2B5EF4-FFF2-40B4-BE49-F238E27FC236}">
                <a16:creationId xmlns:a16="http://schemas.microsoft.com/office/drawing/2014/main" id="{1525D573-75A7-99AA-9320-1E82DD488BDE}"/>
              </a:ext>
            </a:extLst>
          </p:cNvPr>
          <p:cNvSpPr>
            <a:spLocks noGrp="1" noChangeArrowheads="1"/>
          </p:cNvSpPr>
          <p:nvPr>
            <p:ph type="title"/>
          </p:nvPr>
        </p:nvSpPr>
        <p:spPr>
          <a:xfrm>
            <a:off x="1195388" y="692150"/>
            <a:ext cx="6858000" cy="1143000"/>
          </a:xfrm>
        </p:spPr>
        <p:txBody>
          <a:bodyPr lIns="90488" tIns="44450" rIns="90488" bIns="44450" anchor="ctr"/>
          <a:lstStyle/>
          <a:p>
            <a:pPr eaLnBrk="1" fontAlgn="auto" hangingPunct="1">
              <a:spcAft>
                <a:spcPts val="0"/>
              </a:spcAft>
              <a:defRPr/>
            </a:pPr>
            <a:r>
              <a:rPr lang="en-US" altLang="fa-IR" b="1">
                <a:solidFill>
                  <a:srgbClr val="000099"/>
                </a:solidFill>
              </a:rPr>
              <a:t>12-Step Groups</a:t>
            </a:r>
          </a:p>
        </p:txBody>
      </p:sp>
      <p:sp>
        <p:nvSpPr>
          <p:cNvPr id="411652" name="Rectangle 4">
            <a:extLst>
              <a:ext uri="{FF2B5EF4-FFF2-40B4-BE49-F238E27FC236}">
                <a16:creationId xmlns:a16="http://schemas.microsoft.com/office/drawing/2014/main" id="{E2378860-4139-2669-04D0-247679D2FE62}"/>
              </a:ext>
            </a:extLst>
          </p:cNvPr>
          <p:cNvSpPr>
            <a:spLocks noGrp="1" noChangeArrowheads="1"/>
          </p:cNvSpPr>
          <p:nvPr>
            <p:ph idx="1"/>
          </p:nvPr>
        </p:nvSpPr>
        <p:spPr>
          <a:xfrm>
            <a:off x="1157288" y="2051050"/>
            <a:ext cx="6926262" cy="4806950"/>
          </a:xfrm>
        </p:spPr>
        <p:txBody>
          <a:bodyPr lIns="90488" tIns="44450" rIns="90488" bIns="44450"/>
          <a:lstStyle/>
          <a:p>
            <a:pPr eaLnBrk="1" hangingPunct="1"/>
            <a:r>
              <a:rPr lang="en-US" altLang="fa-IR">
                <a:solidFill>
                  <a:srgbClr val="000099"/>
                </a:solidFill>
              </a:rPr>
              <a:t>Myths</a:t>
            </a:r>
          </a:p>
          <a:p>
            <a:pPr lvl="1" algn="l" rtl="0" eaLnBrk="1" hangingPunct="1"/>
            <a:r>
              <a:rPr lang="en-US" altLang="fa-IR">
                <a:solidFill>
                  <a:srgbClr val="000099"/>
                </a:solidFill>
              </a:rPr>
              <a:t>Only AA can treat                     alcoholics</a:t>
            </a:r>
          </a:p>
          <a:p>
            <a:pPr lvl="1" algn="l" rtl="0" eaLnBrk="1" hangingPunct="1"/>
            <a:r>
              <a:rPr lang="en-US" altLang="fa-IR">
                <a:solidFill>
                  <a:srgbClr val="000099"/>
                </a:solidFill>
              </a:rPr>
              <a:t>Only a recovering                individual can treat an addict</a:t>
            </a:r>
          </a:p>
          <a:p>
            <a:pPr lvl="1" algn="l" rtl="0" eaLnBrk="1" hangingPunct="1"/>
            <a:r>
              <a:rPr lang="en-US" altLang="fa-IR">
                <a:solidFill>
                  <a:srgbClr val="000099"/>
                </a:solidFill>
              </a:rPr>
              <a:t>12-step groups are intolerant of prescription medication</a:t>
            </a:r>
          </a:p>
          <a:p>
            <a:pPr lvl="1" eaLnBrk="1" hangingPunct="1"/>
            <a:r>
              <a:rPr lang="en-US" altLang="fa-IR">
                <a:solidFill>
                  <a:srgbClr val="000099"/>
                </a:solidFill>
              </a:rPr>
              <a:t>Groups are more effective than individual support because of confrontation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1651"/>
                                        </p:tgtEl>
                                        <p:attrNameLst>
                                          <p:attrName>style.visibility</p:attrName>
                                        </p:attrNameLst>
                                      </p:cBhvr>
                                      <p:to>
                                        <p:strVal val="visible"/>
                                      </p:to>
                                    </p:set>
                                    <p:animEffect transition="in" filter="fade">
                                      <p:cBhvr>
                                        <p:cTn id="7" dur="2000"/>
                                        <p:tgtEl>
                                          <p:spTgt spid="411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1652">
                                            <p:txEl>
                                              <p:pRg st="0" end="0"/>
                                            </p:txEl>
                                          </p:spTgt>
                                        </p:tgtEl>
                                        <p:attrNameLst>
                                          <p:attrName>style.visibility</p:attrName>
                                        </p:attrNameLst>
                                      </p:cBhvr>
                                      <p:to>
                                        <p:strVal val="visible"/>
                                      </p:to>
                                    </p:set>
                                    <p:animEffect transition="in" filter="blinds(horizontal)">
                                      <p:cBhvr>
                                        <p:cTn id="12" dur="500"/>
                                        <p:tgtEl>
                                          <p:spTgt spid="4116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11652">
                                            <p:txEl>
                                              <p:pRg st="1" end="1"/>
                                            </p:txEl>
                                          </p:spTgt>
                                        </p:tgtEl>
                                        <p:attrNameLst>
                                          <p:attrName>style.visibility</p:attrName>
                                        </p:attrNameLst>
                                      </p:cBhvr>
                                      <p:to>
                                        <p:strVal val="visible"/>
                                      </p:to>
                                    </p:set>
                                    <p:anim calcmode="lin" valueType="num">
                                      <p:cBhvr additive="base">
                                        <p:cTn id="17" dur="500" fill="hold"/>
                                        <p:tgtEl>
                                          <p:spTgt spid="41165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16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11652">
                                            <p:txEl>
                                              <p:pRg st="2" end="2"/>
                                            </p:txEl>
                                          </p:spTgt>
                                        </p:tgtEl>
                                        <p:attrNameLst>
                                          <p:attrName>style.visibility</p:attrName>
                                        </p:attrNameLst>
                                      </p:cBhvr>
                                      <p:to>
                                        <p:strVal val="visible"/>
                                      </p:to>
                                    </p:set>
                                    <p:anim calcmode="lin" valueType="num">
                                      <p:cBhvr additive="base">
                                        <p:cTn id="23" dur="500" fill="hold"/>
                                        <p:tgtEl>
                                          <p:spTgt spid="41165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1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11652">
                                            <p:txEl>
                                              <p:pRg st="3" end="3"/>
                                            </p:txEl>
                                          </p:spTgt>
                                        </p:tgtEl>
                                        <p:attrNameLst>
                                          <p:attrName>style.visibility</p:attrName>
                                        </p:attrNameLst>
                                      </p:cBhvr>
                                      <p:to>
                                        <p:strVal val="visible"/>
                                      </p:to>
                                    </p:set>
                                    <p:anim calcmode="lin" valueType="num">
                                      <p:cBhvr additive="base">
                                        <p:cTn id="29" dur="500" fill="hold"/>
                                        <p:tgtEl>
                                          <p:spTgt spid="41165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16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11652">
                                            <p:txEl>
                                              <p:pRg st="4" end="4"/>
                                            </p:txEl>
                                          </p:spTgt>
                                        </p:tgtEl>
                                        <p:attrNameLst>
                                          <p:attrName>style.visibility</p:attrName>
                                        </p:attrNameLst>
                                      </p:cBhvr>
                                      <p:to>
                                        <p:strVal val="visible"/>
                                      </p:to>
                                    </p:set>
                                    <p:anim calcmode="lin" valueType="num">
                                      <p:cBhvr additive="base">
                                        <p:cTn id="35" dur="500" fill="hold"/>
                                        <p:tgtEl>
                                          <p:spTgt spid="41165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165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122" name="Object 2">
            <a:hlinkClick r:id="" action="ppaction://ole?verb=0"/>
            <a:extLst>
              <a:ext uri="{FF2B5EF4-FFF2-40B4-BE49-F238E27FC236}">
                <a16:creationId xmlns:a16="http://schemas.microsoft.com/office/drawing/2014/main" id="{C33B3B80-8104-E512-21CD-B16AA0F7E3A4}"/>
              </a:ext>
            </a:extLst>
          </p:cNvPr>
          <p:cNvGraphicFramePr>
            <a:graphicFrameLocks/>
          </p:cNvGraphicFramePr>
          <p:nvPr/>
        </p:nvGraphicFramePr>
        <p:xfrm>
          <a:off x="6400800" y="990600"/>
          <a:ext cx="2551113" cy="1854200"/>
        </p:xfrm>
        <a:graphic>
          <a:graphicData uri="http://schemas.openxmlformats.org/presentationml/2006/ole">
            <mc:AlternateContent xmlns:mc="http://schemas.openxmlformats.org/markup-compatibility/2006">
              <mc:Choice xmlns:v="urn:schemas-microsoft-com:vml" Requires="v">
                <p:oleObj name="Microsoft ClipArt Gallery" r:id="rId3" imgW="4664075" imgH="3390900" progId="MS_ClipArt_Gallery">
                  <p:embed/>
                </p:oleObj>
              </mc:Choice>
              <mc:Fallback>
                <p:oleObj name="Microsoft ClipArt Gallery" r:id="rId3" imgW="4664075" imgH="3390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990600"/>
                        <a:ext cx="2551113"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675" name="Rectangle 3">
            <a:extLst>
              <a:ext uri="{FF2B5EF4-FFF2-40B4-BE49-F238E27FC236}">
                <a16:creationId xmlns:a16="http://schemas.microsoft.com/office/drawing/2014/main" id="{65E15845-5B89-9427-577A-1157845CB06E}"/>
              </a:ext>
            </a:extLst>
          </p:cNvPr>
          <p:cNvSpPr>
            <a:spLocks noGrp="1" noChangeArrowheads="1"/>
          </p:cNvSpPr>
          <p:nvPr>
            <p:ph type="title"/>
          </p:nvPr>
        </p:nvSpPr>
        <p:spPr>
          <a:xfrm>
            <a:off x="865188" y="265113"/>
            <a:ext cx="7793037" cy="1462087"/>
          </a:xfrm>
        </p:spPr>
        <p:txBody>
          <a:bodyPr lIns="90488" tIns="44450" rIns="90488" bIns="44450" anchor="ctr"/>
          <a:lstStyle/>
          <a:p>
            <a:pPr eaLnBrk="1" fontAlgn="auto" hangingPunct="1">
              <a:spcAft>
                <a:spcPts val="0"/>
              </a:spcAft>
              <a:defRPr/>
            </a:pPr>
            <a:r>
              <a:rPr lang="en-US" altLang="fa-IR" b="1">
                <a:solidFill>
                  <a:srgbClr val="000099"/>
                </a:solidFill>
              </a:rPr>
              <a:t>12-Step Groups</a:t>
            </a:r>
          </a:p>
        </p:txBody>
      </p:sp>
      <p:sp>
        <p:nvSpPr>
          <p:cNvPr id="412676" name="Rectangle 4">
            <a:extLst>
              <a:ext uri="{FF2B5EF4-FFF2-40B4-BE49-F238E27FC236}">
                <a16:creationId xmlns:a16="http://schemas.microsoft.com/office/drawing/2014/main" id="{077C3895-4C5D-10BE-13DA-9F8746286727}"/>
              </a:ext>
            </a:extLst>
          </p:cNvPr>
          <p:cNvSpPr>
            <a:spLocks noGrp="1" noChangeArrowheads="1"/>
          </p:cNvSpPr>
          <p:nvPr>
            <p:ph idx="1"/>
          </p:nvPr>
        </p:nvSpPr>
        <p:spPr>
          <a:xfrm>
            <a:off x="1166813" y="2133600"/>
            <a:ext cx="6926262" cy="4343400"/>
          </a:xfrm>
        </p:spPr>
        <p:txBody>
          <a:bodyPr lIns="90488" tIns="44450" rIns="90488" bIns="44450"/>
          <a:lstStyle/>
          <a:p>
            <a:pPr eaLnBrk="1" hangingPunct="1">
              <a:lnSpc>
                <a:spcPct val="90000"/>
              </a:lnSpc>
            </a:pPr>
            <a:r>
              <a:rPr lang="en-US" altLang="fa-IR">
                <a:solidFill>
                  <a:srgbClr val="000099"/>
                </a:solidFill>
              </a:rPr>
              <a:t>Facts</a:t>
            </a:r>
          </a:p>
          <a:p>
            <a:pPr lvl="1" eaLnBrk="1" hangingPunct="1">
              <a:lnSpc>
                <a:spcPct val="90000"/>
              </a:lnSpc>
            </a:pPr>
            <a:r>
              <a:rPr lang="en-US" altLang="fa-IR">
                <a:solidFill>
                  <a:srgbClr val="000099"/>
                </a:solidFill>
              </a:rPr>
              <a:t>Available 7 days/week, 24 hrs/day</a:t>
            </a:r>
          </a:p>
          <a:p>
            <a:pPr lvl="1" eaLnBrk="1" hangingPunct="1">
              <a:lnSpc>
                <a:spcPct val="90000"/>
              </a:lnSpc>
            </a:pPr>
            <a:r>
              <a:rPr lang="en-US" altLang="fa-IR">
                <a:solidFill>
                  <a:srgbClr val="000099"/>
                </a:solidFill>
              </a:rPr>
              <a:t>Work well with professionals</a:t>
            </a:r>
          </a:p>
          <a:p>
            <a:pPr lvl="1" eaLnBrk="1" hangingPunct="1">
              <a:lnSpc>
                <a:spcPct val="90000"/>
              </a:lnSpc>
            </a:pPr>
            <a:r>
              <a:rPr lang="en-US" altLang="fa-IR">
                <a:solidFill>
                  <a:srgbClr val="000099"/>
                </a:solidFill>
              </a:rPr>
              <a:t>Primary treatment modality is fellowship (identification)</a:t>
            </a:r>
          </a:p>
          <a:p>
            <a:pPr lvl="1" eaLnBrk="1" hangingPunct="1">
              <a:lnSpc>
                <a:spcPct val="90000"/>
              </a:lnSpc>
            </a:pPr>
            <a:r>
              <a:rPr lang="en-US" altLang="fa-IR">
                <a:solidFill>
                  <a:srgbClr val="000099"/>
                </a:solidFill>
              </a:rPr>
              <a:t>Safety and acceptance predominate over confrontation</a:t>
            </a:r>
          </a:p>
          <a:p>
            <a:pPr lvl="1" eaLnBrk="1" hangingPunct="1">
              <a:lnSpc>
                <a:spcPct val="90000"/>
              </a:lnSpc>
            </a:pPr>
            <a:r>
              <a:rPr lang="en-US" altLang="fa-IR">
                <a:solidFill>
                  <a:srgbClr val="000099"/>
                </a:solidFill>
              </a:rPr>
              <a:t>They offer a safe environment to develop intimacy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675"/>
                                        </p:tgtEl>
                                        <p:attrNameLst>
                                          <p:attrName>style.visibility</p:attrName>
                                        </p:attrNameLst>
                                      </p:cBhvr>
                                      <p:to>
                                        <p:strVal val="visible"/>
                                      </p:to>
                                    </p:set>
                                    <p:animEffect transition="in" filter="fade">
                                      <p:cBhvr>
                                        <p:cTn id="7" dur="2000"/>
                                        <p:tgtEl>
                                          <p:spTgt spid="412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12676">
                                            <p:txEl>
                                              <p:pRg st="0" end="0"/>
                                            </p:txEl>
                                          </p:spTgt>
                                        </p:tgtEl>
                                        <p:attrNameLst>
                                          <p:attrName>style.visibility</p:attrName>
                                        </p:attrNameLst>
                                      </p:cBhvr>
                                      <p:to>
                                        <p:strVal val="visible"/>
                                      </p:to>
                                    </p:set>
                                    <p:animEffect transition="in" filter="checkerboard(across)">
                                      <p:cBhvr>
                                        <p:cTn id="12" dur="500"/>
                                        <p:tgtEl>
                                          <p:spTgt spid="4126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12676">
                                            <p:txEl>
                                              <p:pRg st="1" end="1"/>
                                            </p:txEl>
                                          </p:spTgt>
                                        </p:tgtEl>
                                        <p:attrNameLst>
                                          <p:attrName>style.visibility</p:attrName>
                                        </p:attrNameLst>
                                      </p:cBhvr>
                                      <p:to>
                                        <p:strVal val="visible"/>
                                      </p:to>
                                    </p:set>
                                    <p:animEffect transition="in" filter="checkerboard(across)">
                                      <p:cBhvr>
                                        <p:cTn id="17" dur="500"/>
                                        <p:tgtEl>
                                          <p:spTgt spid="41267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12676">
                                            <p:txEl>
                                              <p:pRg st="2" end="2"/>
                                            </p:txEl>
                                          </p:spTgt>
                                        </p:tgtEl>
                                        <p:attrNameLst>
                                          <p:attrName>style.visibility</p:attrName>
                                        </p:attrNameLst>
                                      </p:cBhvr>
                                      <p:to>
                                        <p:strVal val="visible"/>
                                      </p:to>
                                    </p:set>
                                    <p:animEffect transition="in" filter="checkerboard(across)">
                                      <p:cBhvr>
                                        <p:cTn id="22" dur="500"/>
                                        <p:tgtEl>
                                          <p:spTgt spid="41267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12676">
                                            <p:txEl>
                                              <p:pRg st="3" end="3"/>
                                            </p:txEl>
                                          </p:spTgt>
                                        </p:tgtEl>
                                        <p:attrNameLst>
                                          <p:attrName>style.visibility</p:attrName>
                                        </p:attrNameLst>
                                      </p:cBhvr>
                                      <p:to>
                                        <p:strVal val="visible"/>
                                      </p:to>
                                    </p:set>
                                    <p:animEffect transition="in" filter="checkerboard(across)">
                                      <p:cBhvr>
                                        <p:cTn id="27" dur="500"/>
                                        <p:tgtEl>
                                          <p:spTgt spid="41267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12676">
                                            <p:txEl>
                                              <p:pRg st="4" end="4"/>
                                            </p:txEl>
                                          </p:spTgt>
                                        </p:tgtEl>
                                        <p:attrNameLst>
                                          <p:attrName>style.visibility</p:attrName>
                                        </p:attrNameLst>
                                      </p:cBhvr>
                                      <p:to>
                                        <p:strVal val="visible"/>
                                      </p:to>
                                    </p:set>
                                    <p:animEffect transition="in" filter="checkerboard(across)">
                                      <p:cBhvr>
                                        <p:cTn id="32" dur="500"/>
                                        <p:tgtEl>
                                          <p:spTgt spid="41267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12676">
                                            <p:txEl>
                                              <p:pRg st="5" end="5"/>
                                            </p:txEl>
                                          </p:spTgt>
                                        </p:tgtEl>
                                        <p:attrNameLst>
                                          <p:attrName>style.visibility</p:attrName>
                                        </p:attrNameLst>
                                      </p:cBhvr>
                                      <p:to>
                                        <p:strVal val="visible"/>
                                      </p:to>
                                    </p:set>
                                    <p:animEffect transition="in" filter="checkerboard(across)">
                                      <p:cBhvr>
                                        <p:cTn id="37" dur="500"/>
                                        <p:tgtEl>
                                          <p:spTgt spid="4126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AutoShape 2">
            <a:extLst>
              <a:ext uri="{FF2B5EF4-FFF2-40B4-BE49-F238E27FC236}">
                <a16:creationId xmlns:a16="http://schemas.microsoft.com/office/drawing/2014/main" id="{E2F77353-40FC-2816-BE5F-8106C4C88C67}"/>
              </a:ext>
            </a:extLst>
          </p:cNvPr>
          <p:cNvSpPr>
            <a:spLocks noChangeArrowheads="1"/>
          </p:cNvSpPr>
          <p:nvPr/>
        </p:nvSpPr>
        <p:spPr bwMode="auto">
          <a:xfrm rot="-7152">
            <a:off x="2779713" y="1936750"/>
            <a:ext cx="2773362" cy="1685925"/>
          </a:xfrm>
          <a:prstGeom prst="rightArrowCallout">
            <a:avLst>
              <a:gd name="adj1" fmla="val 25000"/>
              <a:gd name="adj2" fmla="val 25000"/>
              <a:gd name="adj3" fmla="val 27417"/>
              <a:gd name="adj4" fmla="val 66667"/>
            </a:avLst>
          </a:prstGeom>
          <a:solidFill>
            <a:srgbClr val="DDBF75"/>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endParaRPr lang="en-US" altLang="en-US" sz="2400">
              <a:solidFill>
                <a:srgbClr val="000099"/>
              </a:solidFill>
              <a:latin typeface="Arial Unicode MS" pitchFamily="34" charset="-128"/>
            </a:endParaRPr>
          </a:p>
        </p:txBody>
      </p:sp>
      <p:sp>
        <p:nvSpPr>
          <p:cNvPr id="135171" name="Text Box 4">
            <a:extLst>
              <a:ext uri="{FF2B5EF4-FFF2-40B4-BE49-F238E27FC236}">
                <a16:creationId xmlns:a16="http://schemas.microsoft.com/office/drawing/2014/main" id="{D216FA48-CC56-D8B0-BC8E-77BA12AB7FC9}"/>
              </a:ext>
            </a:extLst>
          </p:cNvPr>
          <p:cNvSpPr txBox="1">
            <a:spLocks noChangeArrowheads="1"/>
          </p:cNvSpPr>
          <p:nvPr/>
        </p:nvSpPr>
        <p:spPr bwMode="auto">
          <a:xfrm>
            <a:off x="381000" y="3614738"/>
            <a:ext cx="19256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en-US" sz="2400">
                <a:solidFill>
                  <a:srgbClr val="000099"/>
                </a:solidFill>
                <a:latin typeface="Helvetica" panose="020B0604020202020204" pitchFamily="34" charset="0"/>
              </a:rPr>
              <a:t>Replace </a:t>
            </a:r>
          </a:p>
          <a:p>
            <a:pPr algn="ctr" rtl="0">
              <a:lnSpc>
                <a:spcPct val="100000"/>
              </a:lnSpc>
              <a:spcBef>
                <a:spcPct val="0"/>
              </a:spcBef>
              <a:buClrTx/>
              <a:buSzTx/>
              <a:buFontTx/>
              <a:buNone/>
            </a:pPr>
            <a:r>
              <a:rPr lang="en-US" altLang="en-US" sz="2400">
                <a:solidFill>
                  <a:srgbClr val="000099"/>
                </a:solidFill>
                <a:latin typeface="Helvetica" panose="020B0604020202020204" pitchFamily="34" charset="0"/>
              </a:rPr>
              <a:t>Drug Using</a:t>
            </a:r>
          </a:p>
          <a:p>
            <a:pPr algn="ctr" rtl="0">
              <a:lnSpc>
                <a:spcPct val="100000"/>
              </a:lnSpc>
              <a:spcBef>
                <a:spcPct val="0"/>
              </a:spcBef>
              <a:buClrTx/>
              <a:buSzTx/>
              <a:buFontTx/>
              <a:buNone/>
            </a:pPr>
            <a:r>
              <a:rPr lang="en-US" altLang="en-US" sz="2400">
                <a:solidFill>
                  <a:srgbClr val="000099"/>
                </a:solidFill>
                <a:latin typeface="Helvetica" panose="020B0604020202020204" pitchFamily="34" charset="0"/>
              </a:rPr>
              <a:t>Activities</a:t>
            </a:r>
            <a:endParaRPr lang="en-US" altLang="en-US" sz="2400">
              <a:solidFill>
                <a:srgbClr val="000099"/>
              </a:solidFill>
              <a:latin typeface="Arial Unicode MS" pitchFamily="34" charset="-128"/>
            </a:endParaRPr>
          </a:p>
        </p:txBody>
      </p:sp>
      <p:sp>
        <p:nvSpPr>
          <p:cNvPr id="506885" name="Text Box 5">
            <a:extLst>
              <a:ext uri="{FF2B5EF4-FFF2-40B4-BE49-F238E27FC236}">
                <a16:creationId xmlns:a16="http://schemas.microsoft.com/office/drawing/2014/main" id="{302BBBC8-1FED-3422-62E1-60456B1DA569}"/>
              </a:ext>
            </a:extLst>
          </p:cNvPr>
          <p:cNvSpPr txBox="1">
            <a:spLocks noChangeArrowheads="1"/>
          </p:cNvSpPr>
          <p:nvPr/>
        </p:nvSpPr>
        <p:spPr bwMode="auto">
          <a:xfrm>
            <a:off x="2746375" y="2171700"/>
            <a:ext cx="19256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Drug</a:t>
            </a:r>
            <a:br>
              <a:rPr lang="en-US" altLang="en-US" sz="2400" b="1">
                <a:solidFill>
                  <a:srgbClr val="000099"/>
                </a:solidFill>
                <a:latin typeface="Helvetica" panose="020B0604020202020204" pitchFamily="34" charset="0"/>
              </a:rPr>
            </a:br>
            <a:r>
              <a:rPr lang="en-US" altLang="en-US" sz="2400" b="1">
                <a:solidFill>
                  <a:srgbClr val="000099"/>
                </a:solidFill>
                <a:latin typeface="Helvetica" panose="020B0604020202020204" pitchFamily="34" charset="0"/>
              </a:rPr>
              <a:t>Resisting</a:t>
            </a:r>
            <a:br>
              <a:rPr lang="en-US" altLang="en-US" sz="2400" b="1">
                <a:solidFill>
                  <a:srgbClr val="000099"/>
                </a:solidFill>
                <a:latin typeface="Helvetica" panose="020B0604020202020204" pitchFamily="34" charset="0"/>
              </a:rPr>
            </a:br>
            <a:r>
              <a:rPr lang="en-US" altLang="en-US" sz="2400" b="1">
                <a:solidFill>
                  <a:srgbClr val="000099"/>
                </a:solidFill>
                <a:latin typeface="Helvetica" panose="020B0604020202020204" pitchFamily="34" charset="0"/>
              </a:rPr>
              <a:t>Skills</a:t>
            </a:r>
            <a:endParaRPr lang="en-US" altLang="en-US" sz="2400" b="1">
              <a:solidFill>
                <a:srgbClr val="000099"/>
              </a:solidFill>
              <a:latin typeface="Arial Unicode MS" pitchFamily="34" charset="-128"/>
            </a:endParaRPr>
          </a:p>
        </p:txBody>
      </p:sp>
      <p:sp>
        <p:nvSpPr>
          <p:cNvPr id="506886" name="AutoShape 6">
            <a:extLst>
              <a:ext uri="{FF2B5EF4-FFF2-40B4-BE49-F238E27FC236}">
                <a16:creationId xmlns:a16="http://schemas.microsoft.com/office/drawing/2014/main" id="{075B7ECC-9DF1-C739-1370-6FAEAA76EC77}"/>
              </a:ext>
            </a:extLst>
          </p:cNvPr>
          <p:cNvSpPr>
            <a:spLocks noChangeArrowheads="1"/>
          </p:cNvSpPr>
          <p:nvPr/>
        </p:nvSpPr>
        <p:spPr bwMode="auto">
          <a:xfrm rot="-7152">
            <a:off x="2449513" y="4768850"/>
            <a:ext cx="3135312" cy="1841500"/>
          </a:xfrm>
          <a:prstGeom prst="rightArrowCallout">
            <a:avLst>
              <a:gd name="adj1" fmla="val 25000"/>
              <a:gd name="adj2" fmla="val 25000"/>
              <a:gd name="adj3" fmla="val 28376"/>
              <a:gd name="adj4" fmla="val 66667"/>
            </a:avLst>
          </a:prstGeom>
          <a:solidFill>
            <a:srgbClr val="DDBF75"/>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endParaRPr lang="en-US" altLang="en-US" sz="2400">
              <a:solidFill>
                <a:srgbClr val="000099"/>
              </a:solidFill>
              <a:latin typeface="Arial Unicode MS" pitchFamily="34" charset="-128"/>
            </a:endParaRPr>
          </a:p>
        </p:txBody>
      </p:sp>
      <p:sp>
        <p:nvSpPr>
          <p:cNvPr id="506887" name="Text Box 7">
            <a:extLst>
              <a:ext uri="{FF2B5EF4-FFF2-40B4-BE49-F238E27FC236}">
                <a16:creationId xmlns:a16="http://schemas.microsoft.com/office/drawing/2014/main" id="{A9D98895-1C4A-C2E9-4317-5748BBC2FB46}"/>
              </a:ext>
            </a:extLst>
          </p:cNvPr>
          <p:cNvSpPr txBox="1">
            <a:spLocks noChangeArrowheads="1"/>
          </p:cNvSpPr>
          <p:nvPr/>
        </p:nvSpPr>
        <p:spPr bwMode="auto">
          <a:xfrm>
            <a:off x="2390775" y="5067300"/>
            <a:ext cx="22494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Motivational</a:t>
            </a:r>
          </a:p>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Enhancement</a:t>
            </a:r>
          </a:p>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Counseling</a:t>
            </a:r>
          </a:p>
          <a:p>
            <a:pPr algn="ctr" rtl="0">
              <a:lnSpc>
                <a:spcPct val="100000"/>
              </a:lnSpc>
              <a:spcBef>
                <a:spcPct val="0"/>
              </a:spcBef>
              <a:buClrTx/>
              <a:buSzTx/>
              <a:buFontTx/>
              <a:buNone/>
            </a:pPr>
            <a:endParaRPr lang="en-US" altLang="en-US" sz="2400" b="1">
              <a:solidFill>
                <a:srgbClr val="000099"/>
              </a:solidFill>
              <a:latin typeface="Arial Unicode MS" pitchFamily="34" charset="-128"/>
            </a:endParaRPr>
          </a:p>
        </p:txBody>
      </p:sp>
      <p:sp>
        <p:nvSpPr>
          <p:cNvPr id="506888" name="AutoShape 8">
            <a:extLst>
              <a:ext uri="{FF2B5EF4-FFF2-40B4-BE49-F238E27FC236}">
                <a16:creationId xmlns:a16="http://schemas.microsoft.com/office/drawing/2014/main" id="{B0E2CB0C-7DF7-01BC-2265-0F60E17D5CEF}"/>
              </a:ext>
            </a:extLst>
          </p:cNvPr>
          <p:cNvSpPr>
            <a:spLocks noChangeArrowheads="1"/>
          </p:cNvSpPr>
          <p:nvPr/>
        </p:nvSpPr>
        <p:spPr bwMode="auto">
          <a:xfrm rot="-7152">
            <a:off x="114300" y="3367088"/>
            <a:ext cx="3005138" cy="1697037"/>
          </a:xfrm>
          <a:prstGeom prst="rightArrowCallout">
            <a:avLst>
              <a:gd name="adj1" fmla="val 25000"/>
              <a:gd name="adj2" fmla="val 25000"/>
              <a:gd name="adj3" fmla="val 29514"/>
              <a:gd name="adj4" fmla="val 66667"/>
            </a:avLst>
          </a:prstGeom>
          <a:solidFill>
            <a:srgbClr val="DDBF75"/>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endParaRPr lang="en-US" altLang="en-US" sz="2400">
              <a:solidFill>
                <a:srgbClr val="000099"/>
              </a:solidFill>
              <a:latin typeface="Arial Unicode MS" pitchFamily="34" charset="-128"/>
            </a:endParaRPr>
          </a:p>
        </p:txBody>
      </p:sp>
      <p:sp>
        <p:nvSpPr>
          <p:cNvPr id="506889" name="Text Box 9">
            <a:extLst>
              <a:ext uri="{FF2B5EF4-FFF2-40B4-BE49-F238E27FC236}">
                <a16:creationId xmlns:a16="http://schemas.microsoft.com/office/drawing/2014/main" id="{96ABBD0A-CA3B-A515-9A24-CC0A45CEF2D1}"/>
              </a:ext>
            </a:extLst>
          </p:cNvPr>
          <p:cNvSpPr txBox="1">
            <a:spLocks noChangeArrowheads="1"/>
          </p:cNvSpPr>
          <p:nvPr/>
        </p:nvSpPr>
        <p:spPr bwMode="auto">
          <a:xfrm>
            <a:off x="211138" y="3614738"/>
            <a:ext cx="19256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Replacing </a:t>
            </a:r>
          </a:p>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Drug Using</a:t>
            </a:r>
          </a:p>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Activities</a:t>
            </a:r>
            <a:endParaRPr lang="en-US" altLang="en-US" sz="2400" b="1">
              <a:solidFill>
                <a:srgbClr val="000099"/>
              </a:solidFill>
              <a:latin typeface="Arial Unicode MS" pitchFamily="34" charset="-128"/>
            </a:endParaRPr>
          </a:p>
        </p:txBody>
      </p:sp>
      <p:sp>
        <p:nvSpPr>
          <p:cNvPr id="506890" name="AutoShape 10">
            <a:extLst>
              <a:ext uri="{FF2B5EF4-FFF2-40B4-BE49-F238E27FC236}">
                <a16:creationId xmlns:a16="http://schemas.microsoft.com/office/drawing/2014/main" id="{5D491E0A-A490-70E2-AA23-B4BDB4550028}"/>
              </a:ext>
            </a:extLst>
          </p:cNvPr>
          <p:cNvSpPr>
            <a:spLocks noChangeArrowheads="1"/>
          </p:cNvSpPr>
          <p:nvPr/>
        </p:nvSpPr>
        <p:spPr bwMode="auto">
          <a:xfrm rot="-7152">
            <a:off x="5672138" y="2351088"/>
            <a:ext cx="3267075" cy="1668462"/>
          </a:xfrm>
          <a:prstGeom prst="rightArrowCallout">
            <a:avLst>
              <a:gd name="adj1" fmla="val 25000"/>
              <a:gd name="adj2" fmla="val 25000"/>
              <a:gd name="adj3" fmla="val 32636"/>
              <a:gd name="adj4" fmla="val 66667"/>
            </a:avLst>
          </a:prstGeom>
          <a:solidFill>
            <a:srgbClr val="DDBF75"/>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endParaRPr lang="en-US" altLang="en-US" sz="2400">
              <a:solidFill>
                <a:srgbClr val="000099"/>
              </a:solidFill>
              <a:latin typeface="Arial Unicode MS" pitchFamily="34" charset="-128"/>
            </a:endParaRPr>
          </a:p>
        </p:txBody>
      </p:sp>
      <p:sp>
        <p:nvSpPr>
          <p:cNvPr id="506891" name="Text Box 11">
            <a:extLst>
              <a:ext uri="{FF2B5EF4-FFF2-40B4-BE49-F238E27FC236}">
                <a16:creationId xmlns:a16="http://schemas.microsoft.com/office/drawing/2014/main" id="{CEC8CA9C-D9BC-E089-FA10-C59126ADA950}"/>
              </a:ext>
            </a:extLst>
          </p:cNvPr>
          <p:cNvSpPr txBox="1">
            <a:spLocks noChangeArrowheads="1"/>
          </p:cNvSpPr>
          <p:nvPr/>
        </p:nvSpPr>
        <p:spPr bwMode="auto">
          <a:xfrm>
            <a:off x="5872163" y="2609850"/>
            <a:ext cx="19256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en-US" sz="2400" b="1">
                <a:solidFill>
                  <a:srgbClr val="000099"/>
                </a:solidFill>
                <a:latin typeface="Helvetica" panose="020B0604020202020204" pitchFamily="34" charset="0"/>
              </a:rPr>
              <a:t>Problem-solving</a:t>
            </a:r>
            <a:br>
              <a:rPr lang="en-US" altLang="en-US" sz="2400" b="1">
                <a:solidFill>
                  <a:srgbClr val="000099"/>
                </a:solidFill>
                <a:latin typeface="Helvetica" panose="020B0604020202020204" pitchFamily="34" charset="0"/>
              </a:rPr>
            </a:br>
            <a:r>
              <a:rPr lang="en-US" altLang="en-US" sz="2400" b="1">
                <a:solidFill>
                  <a:srgbClr val="000099"/>
                </a:solidFill>
                <a:latin typeface="Helvetica" panose="020B0604020202020204" pitchFamily="34" charset="0"/>
              </a:rPr>
              <a:t>Skills</a:t>
            </a:r>
            <a:endParaRPr lang="en-US" altLang="en-US" sz="2400" b="1">
              <a:solidFill>
                <a:srgbClr val="000099"/>
              </a:solidFill>
              <a:latin typeface="Arial Unicode MS" pitchFamily="34" charset="-128"/>
            </a:endParaRPr>
          </a:p>
        </p:txBody>
      </p:sp>
      <p:sp>
        <p:nvSpPr>
          <p:cNvPr id="506892" name="AutoShape 12">
            <a:extLst>
              <a:ext uri="{FF2B5EF4-FFF2-40B4-BE49-F238E27FC236}">
                <a16:creationId xmlns:a16="http://schemas.microsoft.com/office/drawing/2014/main" id="{53AE2B1E-6DE8-EAAD-6A97-AAAB99916F37}"/>
              </a:ext>
            </a:extLst>
          </p:cNvPr>
          <p:cNvSpPr>
            <a:spLocks noChangeArrowheads="1"/>
          </p:cNvSpPr>
          <p:nvPr/>
        </p:nvSpPr>
        <p:spPr bwMode="auto">
          <a:xfrm rot="-7152">
            <a:off x="5700713" y="4208463"/>
            <a:ext cx="3209925" cy="2020887"/>
          </a:xfrm>
          <a:prstGeom prst="rightArrowCallout">
            <a:avLst>
              <a:gd name="adj1" fmla="val 25000"/>
              <a:gd name="adj2" fmla="val 25000"/>
              <a:gd name="adj3" fmla="val 26473"/>
              <a:gd name="adj4" fmla="val 66667"/>
            </a:avLst>
          </a:prstGeom>
          <a:solidFill>
            <a:srgbClr val="DDBF75"/>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endParaRPr lang="en-US" altLang="en-US" sz="2400">
              <a:solidFill>
                <a:srgbClr val="000099"/>
              </a:solidFill>
              <a:latin typeface="Arial Unicode MS" pitchFamily="34" charset="-128"/>
            </a:endParaRPr>
          </a:p>
        </p:txBody>
      </p:sp>
      <p:sp>
        <p:nvSpPr>
          <p:cNvPr id="506893" name="Text Box 13">
            <a:extLst>
              <a:ext uri="{FF2B5EF4-FFF2-40B4-BE49-F238E27FC236}">
                <a16:creationId xmlns:a16="http://schemas.microsoft.com/office/drawing/2014/main" id="{B17B6760-1E75-E2F0-1962-9C8874F8D1B5}"/>
              </a:ext>
            </a:extLst>
          </p:cNvPr>
          <p:cNvSpPr txBox="1">
            <a:spLocks noChangeArrowheads="1"/>
          </p:cNvSpPr>
          <p:nvPr/>
        </p:nvSpPr>
        <p:spPr bwMode="auto">
          <a:xfrm>
            <a:off x="5630863" y="4460875"/>
            <a:ext cx="22606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spcBef>
                <a:spcPct val="0"/>
              </a:spcBef>
              <a:buClrTx/>
              <a:buSzTx/>
              <a:buFontTx/>
              <a:buNone/>
            </a:pPr>
            <a:r>
              <a:rPr lang="en-US" altLang="en-US" sz="2400" b="1">
                <a:solidFill>
                  <a:srgbClr val="000099"/>
                </a:solidFill>
                <a:latin typeface="Helvetica" panose="020B0604020202020204" pitchFamily="34" charset="0"/>
              </a:rPr>
              <a:t>Building Interpersonal</a:t>
            </a:r>
            <a:br>
              <a:rPr lang="en-US" altLang="en-US" sz="2400" b="1">
                <a:solidFill>
                  <a:srgbClr val="000099"/>
                </a:solidFill>
                <a:latin typeface="Helvetica" panose="020B0604020202020204" pitchFamily="34" charset="0"/>
              </a:rPr>
            </a:br>
            <a:r>
              <a:rPr lang="en-US" altLang="en-US" sz="2400" b="1">
                <a:solidFill>
                  <a:srgbClr val="000099"/>
                </a:solidFill>
                <a:latin typeface="Helvetica" panose="020B0604020202020204" pitchFamily="34" charset="0"/>
              </a:rPr>
              <a:t>Relationships</a:t>
            </a:r>
            <a:endParaRPr lang="en-US" altLang="en-US" sz="2400" b="1">
              <a:solidFill>
                <a:srgbClr val="000099"/>
              </a:solidFill>
              <a:latin typeface="Arial Unicode MS" pitchFamily="34" charset="-128"/>
            </a:endParaRPr>
          </a:p>
        </p:txBody>
      </p:sp>
      <p:sp>
        <p:nvSpPr>
          <p:cNvPr id="135181" name="Text Box 14">
            <a:extLst>
              <a:ext uri="{FF2B5EF4-FFF2-40B4-BE49-F238E27FC236}">
                <a16:creationId xmlns:a16="http://schemas.microsoft.com/office/drawing/2014/main" id="{93AAB1FF-A285-5D9A-4F4B-AB475FC6BC14}"/>
              </a:ext>
            </a:extLst>
          </p:cNvPr>
          <p:cNvSpPr txBox="1">
            <a:spLocks noChangeArrowheads="1"/>
          </p:cNvSpPr>
          <p:nvPr/>
        </p:nvSpPr>
        <p:spPr bwMode="auto">
          <a:xfrm>
            <a:off x="1349375" y="490538"/>
            <a:ext cx="7026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r>
              <a:rPr lang="en-US" altLang="fa-IR" sz="3600" b="1">
                <a:solidFill>
                  <a:srgbClr val="000099"/>
                </a:solidFill>
                <a:latin typeface="Tahoma" panose="020B0604030504040204" pitchFamily="34" charset="0"/>
              </a:rPr>
              <a:t>Counseling and Other Behavioral Therapies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6888"/>
                                        </p:tgtEl>
                                        <p:attrNameLst>
                                          <p:attrName>style.visibility</p:attrName>
                                        </p:attrNameLst>
                                      </p:cBhvr>
                                      <p:to>
                                        <p:strVal val="visible"/>
                                      </p:to>
                                    </p:set>
                                    <p:anim calcmode="lin" valueType="num">
                                      <p:cBhvr additive="base">
                                        <p:cTn id="7" dur="500" fill="hold"/>
                                        <p:tgtEl>
                                          <p:spTgt spid="506888"/>
                                        </p:tgtEl>
                                        <p:attrNameLst>
                                          <p:attrName>ppt_x</p:attrName>
                                        </p:attrNameLst>
                                      </p:cBhvr>
                                      <p:tavLst>
                                        <p:tav tm="0">
                                          <p:val>
                                            <p:strVal val="#ppt_x"/>
                                          </p:val>
                                        </p:tav>
                                        <p:tav tm="100000">
                                          <p:val>
                                            <p:strVal val="#ppt_x"/>
                                          </p:val>
                                        </p:tav>
                                      </p:tavLst>
                                    </p:anim>
                                    <p:anim calcmode="lin" valueType="num">
                                      <p:cBhvr additive="base">
                                        <p:cTn id="8" dur="500" fill="hold"/>
                                        <p:tgtEl>
                                          <p:spTgt spid="50688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6882"/>
                                        </p:tgtEl>
                                        <p:attrNameLst>
                                          <p:attrName>style.visibility</p:attrName>
                                        </p:attrNameLst>
                                      </p:cBhvr>
                                      <p:to>
                                        <p:strVal val="visible"/>
                                      </p:to>
                                    </p:set>
                                    <p:anim calcmode="lin" valueType="num">
                                      <p:cBhvr additive="base">
                                        <p:cTn id="11" dur="500" fill="hold"/>
                                        <p:tgtEl>
                                          <p:spTgt spid="506882"/>
                                        </p:tgtEl>
                                        <p:attrNameLst>
                                          <p:attrName>ppt_x</p:attrName>
                                        </p:attrNameLst>
                                      </p:cBhvr>
                                      <p:tavLst>
                                        <p:tav tm="0">
                                          <p:val>
                                            <p:strVal val="#ppt_x"/>
                                          </p:val>
                                        </p:tav>
                                        <p:tav tm="100000">
                                          <p:val>
                                            <p:strVal val="#ppt_x"/>
                                          </p:val>
                                        </p:tav>
                                      </p:tavLst>
                                    </p:anim>
                                    <p:anim calcmode="lin" valueType="num">
                                      <p:cBhvr additive="base">
                                        <p:cTn id="12" dur="500" fill="hold"/>
                                        <p:tgtEl>
                                          <p:spTgt spid="5068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6886"/>
                                        </p:tgtEl>
                                        <p:attrNameLst>
                                          <p:attrName>style.visibility</p:attrName>
                                        </p:attrNameLst>
                                      </p:cBhvr>
                                      <p:to>
                                        <p:strVal val="visible"/>
                                      </p:to>
                                    </p:set>
                                    <p:anim calcmode="lin" valueType="num">
                                      <p:cBhvr additive="base">
                                        <p:cTn id="15" dur="500" fill="hold"/>
                                        <p:tgtEl>
                                          <p:spTgt spid="506886"/>
                                        </p:tgtEl>
                                        <p:attrNameLst>
                                          <p:attrName>ppt_x</p:attrName>
                                        </p:attrNameLst>
                                      </p:cBhvr>
                                      <p:tavLst>
                                        <p:tav tm="0">
                                          <p:val>
                                            <p:strVal val="#ppt_x"/>
                                          </p:val>
                                        </p:tav>
                                        <p:tav tm="100000">
                                          <p:val>
                                            <p:strVal val="#ppt_x"/>
                                          </p:val>
                                        </p:tav>
                                      </p:tavLst>
                                    </p:anim>
                                    <p:anim calcmode="lin" valueType="num">
                                      <p:cBhvr additive="base">
                                        <p:cTn id="16" dur="500" fill="hold"/>
                                        <p:tgtEl>
                                          <p:spTgt spid="50688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6890"/>
                                        </p:tgtEl>
                                        <p:attrNameLst>
                                          <p:attrName>style.visibility</p:attrName>
                                        </p:attrNameLst>
                                      </p:cBhvr>
                                      <p:to>
                                        <p:strVal val="visible"/>
                                      </p:to>
                                    </p:set>
                                    <p:anim calcmode="lin" valueType="num">
                                      <p:cBhvr additive="base">
                                        <p:cTn id="19" dur="500" fill="hold"/>
                                        <p:tgtEl>
                                          <p:spTgt spid="506890"/>
                                        </p:tgtEl>
                                        <p:attrNameLst>
                                          <p:attrName>ppt_x</p:attrName>
                                        </p:attrNameLst>
                                      </p:cBhvr>
                                      <p:tavLst>
                                        <p:tav tm="0">
                                          <p:val>
                                            <p:strVal val="#ppt_x"/>
                                          </p:val>
                                        </p:tav>
                                        <p:tav tm="100000">
                                          <p:val>
                                            <p:strVal val="#ppt_x"/>
                                          </p:val>
                                        </p:tav>
                                      </p:tavLst>
                                    </p:anim>
                                    <p:anim calcmode="lin" valueType="num">
                                      <p:cBhvr additive="base">
                                        <p:cTn id="20" dur="500" fill="hold"/>
                                        <p:tgtEl>
                                          <p:spTgt spid="5068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6892"/>
                                        </p:tgtEl>
                                        <p:attrNameLst>
                                          <p:attrName>style.visibility</p:attrName>
                                        </p:attrNameLst>
                                      </p:cBhvr>
                                      <p:to>
                                        <p:strVal val="visible"/>
                                      </p:to>
                                    </p:set>
                                    <p:anim calcmode="lin" valueType="num">
                                      <p:cBhvr additive="base">
                                        <p:cTn id="23" dur="500" fill="hold"/>
                                        <p:tgtEl>
                                          <p:spTgt spid="506892"/>
                                        </p:tgtEl>
                                        <p:attrNameLst>
                                          <p:attrName>ppt_x</p:attrName>
                                        </p:attrNameLst>
                                      </p:cBhvr>
                                      <p:tavLst>
                                        <p:tav tm="0">
                                          <p:val>
                                            <p:strVal val="#ppt_x"/>
                                          </p:val>
                                        </p:tav>
                                        <p:tav tm="100000">
                                          <p:val>
                                            <p:strVal val="#ppt_x"/>
                                          </p:val>
                                        </p:tav>
                                      </p:tavLst>
                                    </p:anim>
                                    <p:anim calcmode="lin" valueType="num">
                                      <p:cBhvr additive="base">
                                        <p:cTn id="24" dur="500" fill="hold"/>
                                        <p:tgtEl>
                                          <p:spTgt spid="50689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6889"/>
                                        </p:tgtEl>
                                        <p:attrNameLst>
                                          <p:attrName>style.visibility</p:attrName>
                                        </p:attrNameLst>
                                      </p:cBhvr>
                                      <p:to>
                                        <p:strVal val="visible"/>
                                      </p:to>
                                    </p:set>
                                    <p:anim calcmode="lin" valueType="num">
                                      <p:cBhvr additive="base">
                                        <p:cTn id="29" dur="500" fill="hold"/>
                                        <p:tgtEl>
                                          <p:spTgt spid="506889"/>
                                        </p:tgtEl>
                                        <p:attrNameLst>
                                          <p:attrName>ppt_x</p:attrName>
                                        </p:attrNameLst>
                                      </p:cBhvr>
                                      <p:tavLst>
                                        <p:tav tm="0">
                                          <p:val>
                                            <p:strVal val="#ppt_x"/>
                                          </p:val>
                                        </p:tav>
                                        <p:tav tm="100000">
                                          <p:val>
                                            <p:strVal val="#ppt_x"/>
                                          </p:val>
                                        </p:tav>
                                      </p:tavLst>
                                    </p:anim>
                                    <p:anim calcmode="lin" valueType="num">
                                      <p:cBhvr additive="base">
                                        <p:cTn id="30" dur="500" fill="hold"/>
                                        <p:tgtEl>
                                          <p:spTgt spid="50688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06885"/>
                                        </p:tgtEl>
                                        <p:attrNameLst>
                                          <p:attrName>style.visibility</p:attrName>
                                        </p:attrNameLst>
                                      </p:cBhvr>
                                      <p:to>
                                        <p:strVal val="visible"/>
                                      </p:to>
                                    </p:set>
                                    <p:anim calcmode="lin" valueType="num">
                                      <p:cBhvr additive="base">
                                        <p:cTn id="35" dur="500" fill="hold"/>
                                        <p:tgtEl>
                                          <p:spTgt spid="506885"/>
                                        </p:tgtEl>
                                        <p:attrNameLst>
                                          <p:attrName>ppt_x</p:attrName>
                                        </p:attrNameLst>
                                      </p:cBhvr>
                                      <p:tavLst>
                                        <p:tav tm="0">
                                          <p:val>
                                            <p:strVal val="#ppt_x"/>
                                          </p:val>
                                        </p:tav>
                                        <p:tav tm="100000">
                                          <p:val>
                                            <p:strVal val="#ppt_x"/>
                                          </p:val>
                                        </p:tav>
                                      </p:tavLst>
                                    </p:anim>
                                    <p:anim calcmode="lin" valueType="num">
                                      <p:cBhvr additive="base">
                                        <p:cTn id="36" dur="500" fill="hold"/>
                                        <p:tgtEl>
                                          <p:spTgt spid="50688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6887"/>
                                        </p:tgtEl>
                                        <p:attrNameLst>
                                          <p:attrName>style.visibility</p:attrName>
                                        </p:attrNameLst>
                                      </p:cBhvr>
                                      <p:to>
                                        <p:strVal val="visible"/>
                                      </p:to>
                                    </p:set>
                                    <p:anim calcmode="lin" valueType="num">
                                      <p:cBhvr additive="base">
                                        <p:cTn id="41" dur="500" fill="hold"/>
                                        <p:tgtEl>
                                          <p:spTgt spid="506887"/>
                                        </p:tgtEl>
                                        <p:attrNameLst>
                                          <p:attrName>ppt_x</p:attrName>
                                        </p:attrNameLst>
                                      </p:cBhvr>
                                      <p:tavLst>
                                        <p:tav tm="0">
                                          <p:val>
                                            <p:strVal val="#ppt_x"/>
                                          </p:val>
                                        </p:tav>
                                        <p:tav tm="100000">
                                          <p:val>
                                            <p:strVal val="#ppt_x"/>
                                          </p:val>
                                        </p:tav>
                                      </p:tavLst>
                                    </p:anim>
                                    <p:anim calcmode="lin" valueType="num">
                                      <p:cBhvr additive="base">
                                        <p:cTn id="42" dur="500" fill="hold"/>
                                        <p:tgtEl>
                                          <p:spTgt spid="50688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06891"/>
                                        </p:tgtEl>
                                        <p:attrNameLst>
                                          <p:attrName>style.visibility</p:attrName>
                                        </p:attrNameLst>
                                      </p:cBhvr>
                                      <p:to>
                                        <p:strVal val="visible"/>
                                      </p:to>
                                    </p:set>
                                    <p:anim calcmode="lin" valueType="num">
                                      <p:cBhvr additive="base">
                                        <p:cTn id="47" dur="500" fill="hold"/>
                                        <p:tgtEl>
                                          <p:spTgt spid="506891"/>
                                        </p:tgtEl>
                                        <p:attrNameLst>
                                          <p:attrName>ppt_x</p:attrName>
                                        </p:attrNameLst>
                                      </p:cBhvr>
                                      <p:tavLst>
                                        <p:tav tm="0">
                                          <p:val>
                                            <p:strVal val="#ppt_x"/>
                                          </p:val>
                                        </p:tav>
                                        <p:tav tm="100000">
                                          <p:val>
                                            <p:strVal val="#ppt_x"/>
                                          </p:val>
                                        </p:tav>
                                      </p:tavLst>
                                    </p:anim>
                                    <p:anim calcmode="lin" valueType="num">
                                      <p:cBhvr additive="base">
                                        <p:cTn id="48" dur="500" fill="hold"/>
                                        <p:tgtEl>
                                          <p:spTgt spid="50689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06893"/>
                                        </p:tgtEl>
                                        <p:attrNameLst>
                                          <p:attrName>style.visibility</p:attrName>
                                        </p:attrNameLst>
                                      </p:cBhvr>
                                      <p:to>
                                        <p:strVal val="visible"/>
                                      </p:to>
                                    </p:set>
                                    <p:anim calcmode="lin" valueType="num">
                                      <p:cBhvr additive="base">
                                        <p:cTn id="53" dur="500" fill="hold"/>
                                        <p:tgtEl>
                                          <p:spTgt spid="506893"/>
                                        </p:tgtEl>
                                        <p:attrNameLst>
                                          <p:attrName>ppt_x</p:attrName>
                                        </p:attrNameLst>
                                      </p:cBhvr>
                                      <p:tavLst>
                                        <p:tav tm="0">
                                          <p:val>
                                            <p:strVal val="#ppt_x"/>
                                          </p:val>
                                        </p:tav>
                                        <p:tav tm="100000">
                                          <p:val>
                                            <p:strVal val="#ppt_x"/>
                                          </p:val>
                                        </p:tav>
                                      </p:tavLst>
                                    </p:anim>
                                    <p:anim calcmode="lin" valueType="num">
                                      <p:cBhvr additive="base">
                                        <p:cTn id="54" dur="500" fill="hold"/>
                                        <p:tgtEl>
                                          <p:spTgt spid="506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animBg="1"/>
      <p:bldP spid="506885" grpId="0"/>
      <p:bldP spid="506886" grpId="0" animBg="1"/>
      <p:bldP spid="506887" grpId="0"/>
      <p:bldP spid="506888" grpId="0" animBg="1"/>
      <p:bldP spid="506889" grpId="0"/>
      <p:bldP spid="506890" grpId="0" animBg="1"/>
      <p:bldP spid="506891" grpId="0"/>
      <p:bldP spid="506892" grpId="0" animBg="1"/>
      <p:bldP spid="5068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a:extLst>
              <a:ext uri="{FF2B5EF4-FFF2-40B4-BE49-F238E27FC236}">
                <a16:creationId xmlns:a16="http://schemas.microsoft.com/office/drawing/2014/main" id="{108D5F21-C464-0700-4329-12CC93AAED63}"/>
              </a:ext>
            </a:extLst>
          </p:cNvPr>
          <p:cNvSpPr>
            <a:spLocks noGrp="1" noChangeArrowheads="1"/>
          </p:cNvSpPr>
          <p:nvPr>
            <p:ph type="title"/>
          </p:nvPr>
        </p:nvSpPr>
        <p:spPr/>
        <p:txBody>
          <a:bodyPr lIns="90488" tIns="44450" rIns="90488" bIns="44450" anchor="ctr"/>
          <a:lstStyle/>
          <a:p>
            <a:pPr eaLnBrk="1" fontAlgn="auto" hangingPunct="1">
              <a:spcAft>
                <a:spcPts val="0"/>
              </a:spcAft>
              <a:defRPr/>
            </a:pPr>
            <a:r>
              <a:rPr lang="en-US" altLang="fa-IR" b="1">
                <a:solidFill>
                  <a:srgbClr val="000099"/>
                </a:solidFill>
              </a:rPr>
              <a:t>Self-Control</a:t>
            </a:r>
          </a:p>
        </p:txBody>
      </p:sp>
      <p:sp>
        <p:nvSpPr>
          <p:cNvPr id="25603" name="Rectangle 1027">
            <a:extLst>
              <a:ext uri="{FF2B5EF4-FFF2-40B4-BE49-F238E27FC236}">
                <a16:creationId xmlns:a16="http://schemas.microsoft.com/office/drawing/2014/main" id="{3C82B7B0-EC77-E840-6C9A-743394CC06FC}"/>
              </a:ext>
            </a:extLst>
          </p:cNvPr>
          <p:cNvSpPr>
            <a:spLocks noGrp="1" noChangeArrowheads="1"/>
          </p:cNvSpPr>
          <p:nvPr>
            <p:ph idx="1"/>
          </p:nvPr>
        </p:nvSpPr>
        <p:spPr/>
        <p:txBody>
          <a:bodyPr lIns="90488" tIns="44450" rIns="90488" bIns="44450"/>
          <a:lstStyle/>
          <a:p>
            <a:pPr algn="l" rtl="0" eaLnBrk="1" hangingPunct="1"/>
            <a:r>
              <a:rPr lang="en-US" altLang="fa-IR">
                <a:solidFill>
                  <a:srgbClr val="000099"/>
                </a:solidFill>
              </a:rPr>
              <a:t>Addicts seek control, not abstinence</a:t>
            </a:r>
          </a:p>
        </p:txBody>
      </p:sp>
      <p:graphicFrame>
        <p:nvGraphicFramePr>
          <p:cNvPr id="25604" name="Object 1028">
            <a:hlinkClick r:id="" action="ppaction://ole?verb=0"/>
            <a:extLst>
              <a:ext uri="{FF2B5EF4-FFF2-40B4-BE49-F238E27FC236}">
                <a16:creationId xmlns:a16="http://schemas.microsoft.com/office/drawing/2014/main" id="{9BC4E163-BD1F-269F-6EAB-2A082B6BA771}"/>
              </a:ext>
            </a:extLst>
          </p:cNvPr>
          <p:cNvGraphicFramePr>
            <a:graphicFrameLocks/>
          </p:cNvGraphicFramePr>
          <p:nvPr/>
        </p:nvGraphicFramePr>
        <p:xfrm>
          <a:off x="1260475" y="2525713"/>
          <a:ext cx="6657975" cy="3971925"/>
        </p:xfrm>
        <a:graphic>
          <a:graphicData uri="http://schemas.openxmlformats.org/presentationml/2006/ole">
            <mc:AlternateContent xmlns:mc="http://schemas.openxmlformats.org/markup-compatibility/2006">
              <mc:Choice xmlns:v="urn:schemas-microsoft-com:vml" Requires="v">
                <p:oleObj name="Clip" r:id="rId3" imgW="4953000" imgH="2651125" progId="MS_ClipArt_Gallery.5">
                  <p:embed/>
                </p:oleObj>
              </mc:Choice>
              <mc:Fallback>
                <p:oleObj name="Clip" r:id="rId3" imgW="4953000" imgH="2651125" progId="MS_ClipArt_Gallery.5">
                  <p:embed/>
                  <p:pic>
                    <p:nvPicPr>
                      <p:cNvPr id="0" name="Object 10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2525713"/>
                        <a:ext cx="66579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2021" name="AutoShape 1029">
            <a:extLst>
              <a:ext uri="{FF2B5EF4-FFF2-40B4-BE49-F238E27FC236}">
                <a16:creationId xmlns:a16="http://schemas.microsoft.com/office/drawing/2014/main" id="{F427B9C8-D17B-431F-B3D4-AAA5ECAD892C}"/>
              </a:ext>
            </a:extLst>
          </p:cNvPr>
          <p:cNvSpPr>
            <a:spLocks noChangeArrowheads="1"/>
          </p:cNvSpPr>
          <p:nvPr/>
        </p:nvSpPr>
        <p:spPr bwMode="auto">
          <a:xfrm>
            <a:off x="0" y="3609975"/>
            <a:ext cx="3890963" cy="2974975"/>
          </a:xfrm>
          <a:prstGeom prst="cloudCallout">
            <a:avLst>
              <a:gd name="adj1" fmla="val 74356"/>
              <a:gd name="adj2" fmla="val -52773"/>
            </a:avLst>
          </a:prstGeom>
          <a:solidFill>
            <a:srgbClr val="FFFF00"/>
          </a:solidFill>
          <a:ln w="9525">
            <a:solidFill>
              <a:schemeClr val="tx1"/>
            </a:solidFill>
            <a:round/>
            <a:headEnd/>
            <a:tailEnd/>
          </a:ln>
          <a:effectLst>
            <a:outerShdw dist="107763" dir="2700000" algn="ctr" rotWithShape="0">
              <a:schemeClr val="bg2"/>
            </a:outerShdw>
          </a:effectLst>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a:lnSpc>
                <a:spcPct val="100000"/>
              </a:lnSpc>
              <a:spcBef>
                <a:spcPct val="0"/>
              </a:spcBef>
              <a:buClrTx/>
              <a:buSzTx/>
              <a:buFontTx/>
              <a:buNone/>
            </a:pPr>
            <a:r>
              <a:rPr lang="en-US" altLang="fa-IR" sz="1800" b="1">
                <a:solidFill>
                  <a:srgbClr val="000099"/>
                </a:solidFill>
              </a:rPr>
              <a:t>If I can have </a:t>
            </a:r>
            <a:r>
              <a:rPr lang="en-US" altLang="fa-IR" sz="1800" b="1" i="1">
                <a:solidFill>
                  <a:srgbClr val="000099"/>
                </a:solidFill>
              </a:rPr>
              <a:t>justone</a:t>
            </a:r>
            <a:r>
              <a:rPr lang="en-US" altLang="fa-IR" sz="1800" b="1">
                <a:solidFill>
                  <a:srgbClr val="000099"/>
                </a:solidFill>
              </a:rPr>
              <a:t>, then I will be normal, </a:t>
            </a:r>
            <a:r>
              <a:rPr lang="en-US" altLang="fa-IR" sz="1800" b="1" i="1">
                <a:solidFill>
                  <a:srgbClr val="000099"/>
                </a:solidFill>
              </a:rPr>
              <a:t>just</a:t>
            </a:r>
            <a:r>
              <a:rPr lang="en-US" altLang="fa-IR" sz="1800" b="1">
                <a:solidFill>
                  <a:srgbClr val="000099"/>
                </a:solidFill>
              </a:rPr>
              <a:t> like my friends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42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DE934E4-1C09-6CF2-E512-670D7F0103E8}"/>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Medical Detoxification</a:t>
            </a:r>
          </a:p>
        </p:txBody>
      </p:sp>
      <p:sp>
        <p:nvSpPr>
          <p:cNvPr id="432131" name="Rectangle 3">
            <a:extLst>
              <a:ext uri="{FF2B5EF4-FFF2-40B4-BE49-F238E27FC236}">
                <a16:creationId xmlns:a16="http://schemas.microsoft.com/office/drawing/2014/main" id="{084E4A1A-EE47-D49C-0C69-A38B0A0CEBF8}"/>
              </a:ext>
            </a:extLst>
          </p:cNvPr>
          <p:cNvSpPr>
            <a:spLocks noGrp="1" noChangeArrowheads="1"/>
          </p:cNvSpPr>
          <p:nvPr>
            <p:ph idx="1"/>
          </p:nvPr>
        </p:nvSpPr>
        <p:spPr>
          <a:xfrm>
            <a:off x="1182688" y="2017713"/>
            <a:ext cx="7772400" cy="4840287"/>
          </a:xfrm>
        </p:spPr>
        <p:txBody>
          <a:bodyPr/>
          <a:lstStyle/>
          <a:p>
            <a:pPr algn="l" rtl="0" eaLnBrk="1" hangingPunct="1">
              <a:buSzTx/>
              <a:buFont typeface="Wingdings" panose="05000000000000000000" pitchFamily="2" charset="2"/>
              <a:buChar char="§"/>
            </a:pPr>
            <a:r>
              <a:rPr lang="en-US" altLang="fa-IR">
                <a:solidFill>
                  <a:srgbClr val="000099"/>
                </a:solidFill>
              </a:rPr>
              <a:t>Medical detoxification is only the first stage of addiction treatment</a:t>
            </a:r>
          </a:p>
          <a:p>
            <a:pPr algn="l" rtl="0" eaLnBrk="1" hangingPunct="1">
              <a:buSzTx/>
              <a:buFont typeface="Wingdings" panose="05000000000000000000" pitchFamily="2" charset="2"/>
              <a:buChar char="§"/>
            </a:pPr>
            <a:r>
              <a:rPr lang="en-US" altLang="fa-IR">
                <a:solidFill>
                  <a:srgbClr val="000099"/>
                </a:solidFill>
              </a:rPr>
              <a:t>By itself, it does little to change long-term drug and alcohol use </a:t>
            </a:r>
            <a:endParaRPr lang="en-US" altLang="fa-IR" sz="1600">
              <a:solidFill>
                <a:srgbClr val="000099"/>
              </a:solidFill>
            </a:endParaRPr>
          </a:p>
          <a:p>
            <a:pPr lvl="1" algn="l" rtl="0" eaLnBrk="1" hangingPunct="1">
              <a:spcBef>
                <a:spcPct val="50000"/>
              </a:spcBef>
              <a:spcAft>
                <a:spcPct val="50000"/>
              </a:spcAft>
            </a:pPr>
            <a:r>
              <a:rPr lang="en-US" altLang="fa-IR">
                <a:solidFill>
                  <a:srgbClr val="000099"/>
                </a:solidFill>
              </a:rPr>
              <a:t>There are high post-detoxification relapse rates</a:t>
            </a:r>
          </a:p>
          <a:p>
            <a:pPr lvl="1" algn="l" rtl="0" eaLnBrk="1" hangingPunct="1">
              <a:spcAft>
                <a:spcPct val="50000"/>
              </a:spcAft>
            </a:pPr>
            <a:r>
              <a:rPr lang="en-US" altLang="fa-IR" b="1">
                <a:solidFill>
                  <a:srgbClr val="000099"/>
                </a:solidFill>
              </a:rPr>
              <a:t>Detoxification is not a cure! </a:t>
            </a:r>
          </a:p>
          <a:p>
            <a:pPr lvl="1" algn="l" rtl="0" eaLnBrk="1" hangingPunct="1">
              <a:spcAft>
                <a:spcPct val="50000"/>
              </a:spcAft>
            </a:pPr>
            <a:r>
              <a:rPr lang="en-US" altLang="fa-IR">
                <a:solidFill>
                  <a:srgbClr val="000099"/>
                </a:solidFill>
              </a:rPr>
              <a:t>It prepares the person for further 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 calcmode="lin" valueType="num">
                                      <p:cBhvr additive="base">
                                        <p:cTn id="7" dur="500" fill="hold"/>
                                        <p:tgtEl>
                                          <p:spTgt spid="432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2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2131">
                                            <p:txEl>
                                              <p:pRg st="1" end="1"/>
                                            </p:txEl>
                                          </p:spTgt>
                                        </p:tgtEl>
                                        <p:attrNameLst>
                                          <p:attrName>style.visibility</p:attrName>
                                        </p:attrNameLst>
                                      </p:cBhvr>
                                      <p:to>
                                        <p:strVal val="visible"/>
                                      </p:to>
                                    </p:set>
                                    <p:anim calcmode="lin" valueType="num">
                                      <p:cBhvr additive="base">
                                        <p:cTn id="13" dur="500" fill="hold"/>
                                        <p:tgtEl>
                                          <p:spTgt spid="432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2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iterate type="lt">
                                    <p:tmPct val="0"/>
                                  </p:iterate>
                                  <p:childTnLst>
                                    <p:set>
                                      <p:cBhvr>
                                        <p:cTn id="18" dur="1" fill="hold">
                                          <p:stCondLst>
                                            <p:cond delay="0"/>
                                          </p:stCondLst>
                                        </p:cTn>
                                        <p:tgtEl>
                                          <p:spTgt spid="432131">
                                            <p:txEl>
                                              <p:pRg st="2" end="2"/>
                                            </p:txEl>
                                          </p:spTgt>
                                        </p:tgtEl>
                                        <p:attrNameLst>
                                          <p:attrName>style.visibility</p:attrName>
                                        </p:attrNameLst>
                                      </p:cBhvr>
                                      <p:to>
                                        <p:strVal val="visible"/>
                                      </p:to>
                                    </p:set>
                                    <p:anim calcmode="lin" valueType="num">
                                      <p:cBhvr additive="base">
                                        <p:cTn id="19" dur="500" fill="hold"/>
                                        <p:tgtEl>
                                          <p:spTgt spid="432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2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mph" presetSubtype="0" fill="hold" nodeType="clickEffect">
                                  <p:stCondLst>
                                    <p:cond delay="0"/>
                                  </p:stCondLst>
                                  <p:iterate type="lt">
                                    <p:tmPct val="10000"/>
                                  </p:iterate>
                                  <p:childTnLst>
                                    <p:set>
                                      <p:cBhvr override="childStyle">
                                        <p:cTn id="24" dur="250" autoRev="1" fill="hold"/>
                                        <p:tgtEl>
                                          <p:spTgt spid="432131">
                                            <p:txEl>
                                              <p:pRg st="2" end="2"/>
                                            </p:txEl>
                                          </p:spTgt>
                                        </p:tgtEl>
                                        <p:attrNameLst>
                                          <p:attrName>style.color</p:attrName>
                                        </p:attrNameLst>
                                      </p:cBhvr>
                                      <p:to>
                                        <p:clrVal>
                                          <a:srgbClr val="0000EC"/>
                                        </p:clrVal>
                                      </p:to>
                                    </p:set>
                                    <p:set>
                                      <p:cBhvr>
                                        <p:cTn id="25" dur="250" autoRev="1" fill="hold"/>
                                        <p:tgtEl>
                                          <p:spTgt spid="432131">
                                            <p:txEl>
                                              <p:pRg st="2" end="2"/>
                                            </p:txEl>
                                          </p:spTgt>
                                        </p:tgtEl>
                                        <p:attrNameLst>
                                          <p:attrName>fillcolor</p:attrName>
                                        </p:attrNameLst>
                                      </p:cBhvr>
                                      <p:to>
                                        <p:clrVal>
                                          <a:srgbClr val="0000EC"/>
                                        </p:clrVal>
                                      </p:to>
                                    </p:set>
                                    <p:set>
                                      <p:cBhvr>
                                        <p:cTn id="26" dur="250" autoRev="1" fill="hold"/>
                                        <p:tgtEl>
                                          <p:spTgt spid="432131">
                                            <p:txEl>
                                              <p:pRg st="2" end="2"/>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iterate type="lt">
                                    <p:tmPct val="0"/>
                                  </p:iterate>
                                  <p:childTnLst>
                                    <p:set>
                                      <p:cBhvr>
                                        <p:cTn id="30" dur="1" fill="hold">
                                          <p:stCondLst>
                                            <p:cond delay="0"/>
                                          </p:stCondLst>
                                        </p:cTn>
                                        <p:tgtEl>
                                          <p:spTgt spid="432131">
                                            <p:txEl>
                                              <p:pRg st="3" end="3"/>
                                            </p:txEl>
                                          </p:spTgt>
                                        </p:tgtEl>
                                        <p:attrNameLst>
                                          <p:attrName>style.visibility</p:attrName>
                                        </p:attrNameLst>
                                      </p:cBhvr>
                                      <p:to>
                                        <p:strVal val="visible"/>
                                      </p:to>
                                    </p:set>
                                    <p:anim calcmode="lin" valueType="num">
                                      <p:cBhvr additive="base">
                                        <p:cTn id="31" dur="500" fill="hold"/>
                                        <p:tgtEl>
                                          <p:spTgt spid="4321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2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mph" presetSubtype="0" fill="hold" nodeType="clickEffect">
                                  <p:stCondLst>
                                    <p:cond delay="0"/>
                                  </p:stCondLst>
                                  <p:iterate type="lt">
                                    <p:tmPct val="10000"/>
                                  </p:iterate>
                                  <p:childTnLst>
                                    <p:set>
                                      <p:cBhvr override="childStyle">
                                        <p:cTn id="36" dur="250" autoRev="1" fill="hold"/>
                                        <p:tgtEl>
                                          <p:spTgt spid="432131">
                                            <p:txEl>
                                              <p:pRg st="3" end="3"/>
                                            </p:txEl>
                                          </p:spTgt>
                                        </p:tgtEl>
                                        <p:attrNameLst>
                                          <p:attrName>style.color</p:attrName>
                                        </p:attrNameLst>
                                      </p:cBhvr>
                                      <p:to>
                                        <p:clrVal>
                                          <a:schemeClr val="hlink"/>
                                        </p:clrVal>
                                      </p:to>
                                    </p:set>
                                    <p:set>
                                      <p:cBhvr>
                                        <p:cTn id="37" dur="250" autoRev="1" fill="hold"/>
                                        <p:tgtEl>
                                          <p:spTgt spid="432131">
                                            <p:txEl>
                                              <p:pRg st="3" end="3"/>
                                            </p:txEl>
                                          </p:spTgt>
                                        </p:tgtEl>
                                        <p:attrNameLst>
                                          <p:attrName>fillcolor</p:attrName>
                                        </p:attrNameLst>
                                      </p:cBhvr>
                                      <p:to>
                                        <p:clrVal>
                                          <a:schemeClr val="hlink"/>
                                        </p:clrVal>
                                      </p:to>
                                    </p:set>
                                    <p:set>
                                      <p:cBhvr>
                                        <p:cTn id="38" dur="250" autoRev="1" fill="hold"/>
                                        <p:tgtEl>
                                          <p:spTgt spid="432131">
                                            <p:txEl>
                                              <p:pRg st="3" end="3"/>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iterate type="lt">
                                    <p:tmPct val="0"/>
                                  </p:iterate>
                                  <p:childTnLst>
                                    <p:set>
                                      <p:cBhvr>
                                        <p:cTn id="42" dur="1" fill="hold">
                                          <p:stCondLst>
                                            <p:cond delay="0"/>
                                          </p:stCondLst>
                                        </p:cTn>
                                        <p:tgtEl>
                                          <p:spTgt spid="432131">
                                            <p:txEl>
                                              <p:pRg st="4" end="4"/>
                                            </p:txEl>
                                          </p:spTgt>
                                        </p:tgtEl>
                                        <p:attrNameLst>
                                          <p:attrName>style.visibility</p:attrName>
                                        </p:attrNameLst>
                                      </p:cBhvr>
                                      <p:to>
                                        <p:strVal val="visible"/>
                                      </p:to>
                                    </p:set>
                                    <p:anim calcmode="lin" valueType="num">
                                      <p:cBhvr additive="base">
                                        <p:cTn id="43" dur="500" fill="hold"/>
                                        <p:tgtEl>
                                          <p:spTgt spid="43213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2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mph" presetSubtype="0" fill="hold" nodeType="clickEffect">
                                  <p:stCondLst>
                                    <p:cond delay="0"/>
                                  </p:stCondLst>
                                  <p:iterate type="lt">
                                    <p:tmPct val="10000"/>
                                  </p:iterate>
                                  <p:childTnLst>
                                    <p:set>
                                      <p:cBhvr override="childStyle">
                                        <p:cTn id="48" dur="250" autoRev="1" fill="hold"/>
                                        <p:tgtEl>
                                          <p:spTgt spid="432131">
                                            <p:txEl>
                                              <p:pRg st="4" end="4"/>
                                            </p:txEl>
                                          </p:spTgt>
                                        </p:tgtEl>
                                        <p:attrNameLst>
                                          <p:attrName>style.color</p:attrName>
                                        </p:attrNameLst>
                                      </p:cBhvr>
                                      <p:to>
                                        <p:clrVal>
                                          <a:srgbClr val="0000EC"/>
                                        </p:clrVal>
                                      </p:to>
                                    </p:set>
                                    <p:set>
                                      <p:cBhvr>
                                        <p:cTn id="49" dur="250" autoRev="1" fill="hold"/>
                                        <p:tgtEl>
                                          <p:spTgt spid="432131">
                                            <p:txEl>
                                              <p:pRg st="4" end="4"/>
                                            </p:txEl>
                                          </p:spTgt>
                                        </p:tgtEl>
                                        <p:attrNameLst>
                                          <p:attrName>fillcolor</p:attrName>
                                        </p:attrNameLst>
                                      </p:cBhvr>
                                      <p:to>
                                        <p:clrVal>
                                          <a:srgbClr val="0000EC"/>
                                        </p:clrVal>
                                      </p:to>
                                    </p:set>
                                    <p:set>
                                      <p:cBhvr>
                                        <p:cTn id="50" dur="250" autoRev="1" fill="hold"/>
                                        <p:tgtEl>
                                          <p:spTgt spid="43213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129F3F2-C546-E70A-51CC-8E77FD5BC1B1}"/>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Medications</a:t>
            </a:r>
          </a:p>
        </p:txBody>
      </p:sp>
      <p:sp>
        <p:nvSpPr>
          <p:cNvPr id="433155" name="Rectangle 3">
            <a:extLst>
              <a:ext uri="{FF2B5EF4-FFF2-40B4-BE49-F238E27FC236}">
                <a16:creationId xmlns:a16="http://schemas.microsoft.com/office/drawing/2014/main" id="{256416E8-1D40-0B6C-541E-202EA5CACBB3}"/>
              </a:ext>
            </a:extLst>
          </p:cNvPr>
          <p:cNvSpPr>
            <a:spLocks noGrp="1" noChangeArrowheads="1"/>
          </p:cNvSpPr>
          <p:nvPr>
            <p:ph idx="1"/>
          </p:nvPr>
        </p:nvSpPr>
        <p:spPr>
          <a:xfrm>
            <a:off x="1219200" y="1981200"/>
            <a:ext cx="7696200" cy="4876800"/>
          </a:xfrm>
        </p:spPr>
        <p:txBody>
          <a:bodyPr/>
          <a:lstStyle/>
          <a:p>
            <a:pPr algn="l" rtl="0" eaLnBrk="1" hangingPunct="1">
              <a:lnSpc>
                <a:spcPct val="80000"/>
              </a:lnSpc>
              <a:buFont typeface="Wingdings" panose="05000000000000000000" pitchFamily="2" charset="2"/>
              <a:buNone/>
            </a:pPr>
            <a:r>
              <a:rPr lang="en-US" altLang="fa-IR" sz="2800">
                <a:solidFill>
                  <a:srgbClr val="000099"/>
                </a:solidFill>
              </a:rPr>
              <a:t>	Medications are an important element of treatment for many patients, especially when combined with counseling and other behavioral therapies.</a:t>
            </a:r>
          </a:p>
          <a:p>
            <a:pPr lvl="1" algn="l" rtl="0" eaLnBrk="1" hangingPunct="1">
              <a:lnSpc>
                <a:spcPct val="80000"/>
              </a:lnSpc>
              <a:spcBef>
                <a:spcPct val="75000"/>
              </a:spcBef>
              <a:spcAft>
                <a:spcPct val="40000"/>
              </a:spcAft>
            </a:pPr>
            <a:r>
              <a:rPr lang="en-US" altLang="fa-IR" sz="2200">
                <a:solidFill>
                  <a:srgbClr val="000099"/>
                </a:solidFill>
              </a:rPr>
              <a:t>Alcohol:		Naltrexone (oral and injectable), 				Disulfiram, Acamprosate</a:t>
            </a:r>
          </a:p>
          <a:p>
            <a:pPr lvl="1" algn="l" rtl="0" eaLnBrk="1" hangingPunct="1">
              <a:lnSpc>
                <a:spcPct val="80000"/>
              </a:lnSpc>
              <a:spcAft>
                <a:spcPct val="40000"/>
              </a:spcAft>
            </a:pPr>
            <a:r>
              <a:rPr lang="en-US" altLang="fa-IR" sz="2200">
                <a:solidFill>
                  <a:srgbClr val="000099"/>
                </a:solidFill>
              </a:rPr>
              <a:t>Opiates:		Naltrexone, Methadone, 		````````````Buprenorphine</a:t>
            </a:r>
          </a:p>
          <a:p>
            <a:pPr lvl="1" algn="l" rtl="0" eaLnBrk="1" hangingPunct="1">
              <a:lnSpc>
                <a:spcPct val="80000"/>
              </a:lnSpc>
              <a:spcAft>
                <a:spcPct val="40000"/>
              </a:spcAft>
            </a:pPr>
            <a:r>
              <a:rPr lang="en-US" altLang="fa-IR" sz="2200">
                <a:solidFill>
                  <a:srgbClr val="000099"/>
                </a:solidFill>
              </a:rPr>
              <a:t>Nicotine:	Nicotine replacement (gum, 					patches, spray, inhaler), Bupropion, 				Varenicline</a:t>
            </a:r>
          </a:p>
          <a:p>
            <a:pPr lvl="1" eaLnBrk="1" hangingPunct="1">
              <a:lnSpc>
                <a:spcPct val="80000"/>
              </a:lnSpc>
              <a:spcAft>
                <a:spcPct val="40000"/>
              </a:spcAft>
            </a:pPr>
            <a:r>
              <a:rPr lang="en-US" altLang="fa-IR" sz="2200">
                <a:solidFill>
                  <a:srgbClr val="000099"/>
                </a:solidFill>
              </a:rPr>
              <a:t>Stimulants:</a:t>
            </a:r>
            <a:r>
              <a:rPr lang="en-US" altLang="fa-IR" sz="2200" b="1">
                <a:solidFill>
                  <a:srgbClr val="000099"/>
                </a:solidFill>
              </a:rPr>
              <a:t> 	</a:t>
            </a:r>
            <a:r>
              <a:rPr lang="en-US" altLang="fa-IR" sz="2200">
                <a:solidFill>
                  <a:srgbClr val="000099"/>
                </a:solidFill>
              </a:rPr>
              <a:t>[None to date]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linds(horizontal)">
                                      <p:cBhvr>
                                        <p:cTn id="7" dur="500"/>
                                        <p:tgtEl>
                                          <p:spTgt spid="433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linds(horizontal)">
                                      <p:cBhvr>
                                        <p:cTn id="12" dur="500"/>
                                        <p:tgtEl>
                                          <p:spTgt spid="433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linds(horizontal)">
                                      <p:cBhvr>
                                        <p:cTn id="17" dur="500"/>
                                        <p:tgtEl>
                                          <p:spTgt spid="433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3155">
                                            <p:txEl>
                                              <p:pRg st="3" end="3"/>
                                            </p:txEl>
                                          </p:spTgt>
                                        </p:tgtEl>
                                        <p:attrNameLst>
                                          <p:attrName>style.visibility</p:attrName>
                                        </p:attrNameLst>
                                      </p:cBhvr>
                                      <p:to>
                                        <p:strVal val="visible"/>
                                      </p:to>
                                    </p:set>
                                    <p:animEffect transition="in" filter="blinds(horizontal)">
                                      <p:cBhvr>
                                        <p:cTn id="22" dur="500"/>
                                        <p:tgtEl>
                                          <p:spTgt spid="433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Effect transition="in" filter="blinds(horizontal)">
                                      <p:cBhvr>
                                        <p:cTn id="27" dur="500"/>
                                        <p:tgtEl>
                                          <p:spTgt spid="433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CF6C2166-800E-6944-356D-8358769708F5}"/>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a:solidFill>
                  <a:srgbClr val="000099"/>
                </a:solidFill>
              </a:rPr>
              <a:t>When Should We Suggest Medications?</a:t>
            </a:r>
          </a:p>
        </p:txBody>
      </p:sp>
      <p:sp>
        <p:nvSpPr>
          <p:cNvPr id="141315" name="Rectangle 3">
            <a:extLst>
              <a:ext uri="{FF2B5EF4-FFF2-40B4-BE49-F238E27FC236}">
                <a16:creationId xmlns:a16="http://schemas.microsoft.com/office/drawing/2014/main" id="{70CBC245-859A-92A2-A225-CBF64DC27673}"/>
              </a:ext>
            </a:extLst>
          </p:cNvPr>
          <p:cNvSpPr>
            <a:spLocks noGrp="1" noChangeArrowheads="1"/>
          </p:cNvSpPr>
          <p:nvPr>
            <p:ph idx="1"/>
          </p:nvPr>
        </p:nvSpPr>
        <p:spPr>
          <a:xfrm>
            <a:off x="647700" y="2057400"/>
            <a:ext cx="8229600" cy="4800600"/>
          </a:xfrm>
        </p:spPr>
        <p:txBody>
          <a:bodyPr/>
          <a:lstStyle/>
          <a:p>
            <a:pPr algn="l" rtl="0" eaLnBrk="1" hangingPunct="1">
              <a:lnSpc>
                <a:spcPct val="90000"/>
              </a:lnSpc>
            </a:pPr>
            <a:r>
              <a:rPr lang="en-US" altLang="fa-IR" sz="2700" b="1">
                <a:solidFill>
                  <a:srgbClr val="000099"/>
                </a:solidFill>
              </a:rPr>
              <a:t>“Nothing works”: Psychosocial interventions are </a:t>
            </a:r>
            <a:r>
              <a:rPr lang="en-US" altLang="fa-IR" sz="2700" b="1" u="sng">
                <a:solidFill>
                  <a:srgbClr val="000099"/>
                </a:solidFill>
              </a:rPr>
              <a:t>not </a:t>
            </a:r>
            <a:r>
              <a:rPr lang="en-US" altLang="fa-IR" sz="2700" b="1">
                <a:solidFill>
                  <a:srgbClr val="000099"/>
                </a:solidFill>
              </a:rPr>
              <a:t>effective for abstinence or reduced drinking</a:t>
            </a:r>
          </a:p>
          <a:p>
            <a:pPr algn="l" rtl="0" eaLnBrk="1" hangingPunct="1">
              <a:lnSpc>
                <a:spcPct val="90000"/>
              </a:lnSpc>
            </a:pPr>
            <a:r>
              <a:rPr lang="en-US" altLang="fa-IR" sz="2700" b="1">
                <a:solidFill>
                  <a:srgbClr val="000099"/>
                </a:solidFill>
              </a:rPr>
              <a:t>“I’ve got to stop”: An immediate serious need to stop or reduce drinking</a:t>
            </a:r>
          </a:p>
          <a:p>
            <a:pPr algn="l" rtl="0" eaLnBrk="1" hangingPunct="1">
              <a:lnSpc>
                <a:spcPct val="90000"/>
              </a:lnSpc>
            </a:pPr>
            <a:r>
              <a:rPr lang="en-US" altLang="fa-IR" sz="2700" b="1">
                <a:solidFill>
                  <a:srgbClr val="000099"/>
                </a:solidFill>
              </a:rPr>
              <a:t>“Just help me stop”: The patient wants to stop or reduce drinking but not interested or able to start counseling or self-help</a:t>
            </a:r>
          </a:p>
          <a:p>
            <a:pPr algn="l" rtl="0" eaLnBrk="1" hangingPunct="1">
              <a:lnSpc>
                <a:spcPct val="90000"/>
              </a:lnSpc>
            </a:pPr>
            <a:r>
              <a:rPr lang="en-US" altLang="fa-IR" sz="2700" b="1">
                <a:solidFill>
                  <a:srgbClr val="000099"/>
                </a:solidFill>
              </a:rPr>
              <a:t>“Thanks for the meds. I’ll get it under control”: Unable to accept the idea of a chronic disease</a:t>
            </a:r>
          </a:p>
        </p:txBody>
      </p:sp>
      <p:sp>
        <p:nvSpPr>
          <p:cNvPr id="141316" name="Footer Placeholder 4">
            <a:extLst>
              <a:ext uri="{FF2B5EF4-FFF2-40B4-BE49-F238E27FC236}">
                <a16:creationId xmlns:a16="http://schemas.microsoft.com/office/drawing/2014/main" id="{890CC01A-4D23-AA9B-1097-C8CCC4B8050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fontAlgn="base">
              <a:lnSpc>
                <a:spcPct val="100000"/>
              </a:lnSpc>
              <a:spcBef>
                <a:spcPct val="0"/>
              </a:spcBef>
              <a:spcAft>
                <a:spcPct val="0"/>
              </a:spcAft>
              <a:buClrTx/>
              <a:buSzTx/>
              <a:buFontTx/>
              <a:buNone/>
            </a:pPr>
            <a:r>
              <a:rPr lang="en-US" altLang="fa-IR" sz="1400">
                <a:latin typeface="Tahoma" panose="020B0604030504040204" pitchFamily="34" charset="0"/>
              </a:rPr>
              <a:t>Clinical Navigator, 1:2, CME Outfitters, 2007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a:extLst>
              <a:ext uri="{FF2B5EF4-FFF2-40B4-BE49-F238E27FC236}">
                <a16:creationId xmlns:a16="http://schemas.microsoft.com/office/drawing/2014/main" id="{03C4E65D-4BF0-A57C-0758-D856CC0A27BE}"/>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a:solidFill>
                  <a:srgbClr val="000099"/>
                </a:solidFill>
              </a:rPr>
              <a:t>Why Recommend a Medication?</a:t>
            </a:r>
          </a:p>
        </p:txBody>
      </p:sp>
      <p:sp>
        <p:nvSpPr>
          <p:cNvPr id="77828" name="Rectangle 3">
            <a:extLst>
              <a:ext uri="{FF2B5EF4-FFF2-40B4-BE49-F238E27FC236}">
                <a16:creationId xmlns:a16="http://schemas.microsoft.com/office/drawing/2014/main" id="{22ACBD86-52FB-43CB-2936-80539452462D}"/>
              </a:ext>
            </a:extLst>
          </p:cNvPr>
          <p:cNvSpPr>
            <a:spLocks noGrp="1" noChangeArrowheads="1"/>
          </p:cNvSpPr>
          <p:nvPr>
            <p:ph idx="1"/>
          </p:nvPr>
        </p:nvSpPr>
        <p:spPr/>
        <p:txBody>
          <a:bodyPr rtlCol="0">
            <a:normAutofit fontScale="85000" lnSpcReduction="10000"/>
          </a:bodyPr>
          <a:lstStyle/>
          <a:p>
            <a:pPr algn="l" rtl="0" eaLnBrk="1" fontAlgn="auto" hangingPunct="1">
              <a:spcAft>
                <a:spcPts val="0"/>
              </a:spcAft>
              <a:defRPr/>
            </a:pPr>
            <a:r>
              <a:rPr lang="en-US" altLang="fa-IR" sz="2700" b="1" dirty="0">
                <a:solidFill>
                  <a:srgbClr val="000099"/>
                </a:solidFill>
              </a:rPr>
              <a:t>Reduced drinking leads to abstinence</a:t>
            </a:r>
          </a:p>
          <a:p>
            <a:pPr algn="l" rtl="0" eaLnBrk="1" fontAlgn="auto" hangingPunct="1">
              <a:spcAft>
                <a:spcPts val="0"/>
              </a:spcAft>
              <a:defRPr/>
            </a:pPr>
            <a:r>
              <a:rPr lang="en-US" altLang="fa-IR" sz="2700" b="1" dirty="0">
                <a:solidFill>
                  <a:srgbClr val="000099"/>
                </a:solidFill>
              </a:rPr>
              <a:t>Helps the motivated person stay abstinent when severe consequences for relapse</a:t>
            </a:r>
          </a:p>
          <a:p>
            <a:pPr algn="l" rtl="0" eaLnBrk="1" fontAlgn="auto" hangingPunct="1">
              <a:spcAft>
                <a:spcPts val="0"/>
              </a:spcAft>
              <a:defRPr/>
            </a:pPr>
            <a:r>
              <a:rPr lang="en-US" altLang="fa-IR" sz="2700" b="1" dirty="0">
                <a:solidFill>
                  <a:srgbClr val="000099"/>
                </a:solidFill>
              </a:rPr>
              <a:t>Allows for time to </a:t>
            </a:r>
          </a:p>
          <a:p>
            <a:pPr lvl="1" algn="l" rtl="0" eaLnBrk="1" fontAlgn="auto" hangingPunct="1">
              <a:spcAft>
                <a:spcPts val="0"/>
              </a:spcAft>
              <a:defRPr/>
            </a:pPr>
            <a:r>
              <a:rPr lang="en-US" altLang="fa-IR" sz="2700" b="1" dirty="0">
                <a:solidFill>
                  <a:srgbClr val="000099"/>
                </a:solidFill>
              </a:rPr>
              <a:t>Learn coping skills</a:t>
            </a:r>
          </a:p>
          <a:p>
            <a:pPr lvl="1" algn="l" rtl="0" eaLnBrk="1" fontAlgn="auto" hangingPunct="1">
              <a:spcAft>
                <a:spcPts val="0"/>
              </a:spcAft>
              <a:defRPr/>
            </a:pPr>
            <a:r>
              <a:rPr lang="en-US" altLang="fa-IR" sz="2700" b="1" dirty="0">
                <a:solidFill>
                  <a:srgbClr val="000099"/>
                </a:solidFill>
              </a:rPr>
              <a:t>Build a social network</a:t>
            </a:r>
          </a:p>
          <a:p>
            <a:pPr lvl="1" algn="l" rtl="0" eaLnBrk="1" fontAlgn="auto" hangingPunct="1">
              <a:spcAft>
                <a:spcPts val="0"/>
              </a:spcAft>
              <a:defRPr/>
            </a:pPr>
            <a:r>
              <a:rPr lang="en-US" altLang="fa-IR" sz="2700" b="1" dirty="0">
                <a:solidFill>
                  <a:srgbClr val="000099"/>
                </a:solidFill>
              </a:rPr>
              <a:t>Re-establish intimate relationships</a:t>
            </a:r>
          </a:p>
        </p:txBody>
      </p:sp>
      <p:sp>
        <p:nvSpPr>
          <p:cNvPr id="142340" name="Footer Placeholder 4">
            <a:extLst>
              <a:ext uri="{FF2B5EF4-FFF2-40B4-BE49-F238E27FC236}">
                <a16:creationId xmlns:a16="http://schemas.microsoft.com/office/drawing/2014/main" id="{4FA36735-FE6C-CCD1-F1B2-261519BFD39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fontAlgn="base">
              <a:lnSpc>
                <a:spcPct val="100000"/>
              </a:lnSpc>
              <a:spcBef>
                <a:spcPct val="0"/>
              </a:spcBef>
              <a:spcAft>
                <a:spcPct val="0"/>
              </a:spcAft>
              <a:buClrTx/>
              <a:buSzTx/>
              <a:buFontTx/>
              <a:buNone/>
            </a:pPr>
            <a:r>
              <a:rPr lang="en-US" altLang="fa-IR" sz="1400">
                <a:latin typeface="Tahoma" panose="020B0604030504040204" pitchFamily="34" charset="0"/>
              </a:rPr>
              <a:t>Clinical Navigator, 1:2, CME Outfitters, 2007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514B07F5-A7AE-84F7-01B9-4383643D8596}"/>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a:solidFill>
                  <a:srgbClr val="000099"/>
                </a:solidFill>
              </a:rPr>
              <a:t>Why Don’t People Take Medications Regularly?</a:t>
            </a:r>
          </a:p>
        </p:txBody>
      </p:sp>
      <p:sp>
        <p:nvSpPr>
          <p:cNvPr id="78852" name="Rectangle 3">
            <a:extLst>
              <a:ext uri="{FF2B5EF4-FFF2-40B4-BE49-F238E27FC236}">
                <a16:creationId xmlns:a16="http://schemas.microsoft.com/office/drawing/2014/main" id="{39C4BF08-A032-DC79-F839-15A5CD01ABAA}"/>
              </a:ext>
            </a:extLst>
          </p:cNvPr>
          <p:cNvSpPr>
            <a:spLocks noGrp="1" noChangeArrowheads="1"/>
          </p:cNvSpPr>
          <p:nvPr>
            <p:ph idx="1"/>
          </p:nvPr>
        </p:nvSpPr>
        <p:spPr/>
        <p:txBody>
          <a:bodyPr rtlCol="0">
            <a:normAutofit fontScale="92500" lnSpcReduction="20000"/>
          </a:bodyPr>
          <a:lstStyle/>
          <a:p>
            <a:pPr algn="l" rtl="0" eaLnBrk="1" fontAlgn="auto" hangingPunct="1">
              <a:lnSpc>
                <a:spcPct val="80000"/>
              </a:lnSpc>
              <a:spcAft>
                <a:spcPts val="0"/>
              </a:spcAft>
              <a:buFont typeface="Wingdings" panose="05000000000000000000" pitchFamily="2" charset="2"/>
              <a:buNone/>
              <a:defRPr/>
            </a:pPr>
            <a:r>
              <a:rPr lang="en-US" altLang="fa-IR" sz="2700" b="1" dirty="0">
                <a:solidFill>
                  <a:srgbClr val="000099"/>
                </a:solidFill>
              </a:rPr>
              <a:t>Poor Adherence Because </a:t>
            </a:r>
          </a:p>
          <a:p>
            <a:pPr algn="l" rtl="0" eaLnBrk="1" fontAlgn="auto" hangingPunct="1">
              <a:lnSpc>
                <a:spcPct val="80000"/>
              </a:lnSpc>
              <a:spcAft>
                <a:spcPts val="0"/>
              </a:spcAft>
              <a:defRPr/>
            </a:pPr>
            <a:r>
              <a:rPr lang="en-US" altLang="fa-IR" sz="2700" dirty="0">
                <a:solidFill>
                  <a:srgbClr val="000099"/>
                </a:solidFill>
              </a:rPr>
              <a:t>Medication “doesn’t seem to work”</a:t>
            </a:r>
          </a:p>
          <a:p>
            <a:pPr algn="l" rtl="0" eaLnBrk="1" fontAlgn="auto" hangingPunct="1">
              <a:lnSpc>
                <a:spcPct val="80000"/>
              </a:lnSpc>
              <a:spcAft>
                <a:spcPts val="0"/>
              </a:spcAft>
              <a:defRPr/>
            </a:pPr>
            <a:r>
              <a:rPr lang="en-US" altLang="fa-IR" sz="2700" dirty="0">
                <a:solidFill>
                  <a:srgbClr val="000099"/>
                </a:solidFill>
              </a:rPr>
              <a:t>Irrational worries about side effects and safety</a:t>
            </a:r>
          </a:p>
          <a:p>
            <a:pPr algn="l" rtl="0" eaLnBrk="1" fontAlgn="auto" hangingPunct="1">
              <a:lnSpc>
                <a:spcPct val="80000"/>
              </a:lnSpc>
              <a:spcAft>
                <a:spcPts val="0"/>
              </a:spcAft>
              <a:defRPr/>
            </a:pPr>
            <a:r>
              <a:rPr lang="en-US" altLang="fa-IR" sz="2700" dirty="0">
                <a:solidFill>
                  <a:srgbClr val="000099"/>
                </a:solidFill>
              </a:rPr>
              <a:t>Side effects, especially early onset</a:t>
            </a:r>
          </a:p>
          <a:p>
            <a:pPr algn="l" rtl="0" eaLnBrk="1" fontAlgn="auto" hangingPunct="1">
              <a:lnSpc>
                <a:spcPct val="80000"/>
              </a:lnSpc>
              <a:spcAft>
                <a:spcPts val="0"/>
              </a:spcAft>
              <a:defRPr/>
            </a:pPr>
            <a:r>
              <a:rPr lang="en-US" altLang="fa-IR" sz="2700" dirty="0">
                <a:solidFill>
                  <a:srgbClr val="000099"/>
                </a:solidFill>
              </a:rPr>
              <a:t>Complicated or frequent dosing</a:t>
            </a:r>
          </a:p>
          <a:p>
            <a:pPr algn="l" rtl="0" eaLnBrk="1" fontAlgn="auto" hangingPunct="1">
              <a:lnSpc>
                <a:spcPct val="80000"/>
              </a:lnSpc>
              <a:spcAft>
                <a:spcPts val="0"/>
              </a:spcAft>
              <a:defRPr/>
            </a:pPr>
            <a:r>
              <a:rPr lang="en-US" altLang="fa-IR" sz="2700" dirty="0">
                <a:solidFill>
                  <a:srgbClr val="000099"/>
                </a:solidFill>
              </a:rPr>
              <a:t>Relapses: unintentional forgetting, reduced motivation</a:t>
            </a:r>
          </a:p>
          <a:p>
            <a:pPr algn="l" rtl="0" eaLnBrk="1" fontAlgn="auto" hangingPunct="1">
              <a:lnSpc>
                <a:spcPct val="80000"/>
              </a:lnSpc>
              <a:spcAft>
                <a:spcPts val="0"/>
              </a:spcAft>
              <a:defRPr/>
            </a:pPr>
            <a:r>
              <a:rPr lang="en-US" altLang="fa-IR" sz="2700" dirty="0">
                <a:solidFill>
                  <a:srgbClr val="000099"/>
                </a:solidFill>
              </a:rPr>
              <a:t>Expense </a:t>
            </a:r>
          </a:p>
          <a:p>
            <a:pPr algn="l" rtl="0" eaLnBrk="1" fontAlgn="auto" hangingPunct="1">
              <a:lnSpc>
                <a:spcPct val="80000"/>
              </a:lnSpc>
              <a:spcAft>
                <a:spcPts val="0"/>
              </a:spcAft>
              <a:defRPr/>
            </a:pPr>
            <a:r>
              <a:rPr lang="en-US" altLang="fa-IR" sz="2700" dirty="0">
                <a:solidFill>
                  <a:srgbClr val="000099"/>
                </a:solidFill>
              </a:rPr>
              <a:t>Believes that AA and NA discourage medications: not true</a:t>
            </a:r>
          </a:p>
          <a:p>
            <a:pPr eaLnBrk="1" fontAlgn="auto" hangingPunct="1">
              <a:lnSpc>
                <a:spcPct val="80000"/>
              </a:lnSpc>
              <a:spcAft>
                <a:spcPts val="0"/>
              </a:spcAft>
              <a:defRPr/>
            </a:pPr>
            <a:endParaRPr lang="en-US" altLang="fa-IR" sz="2700" dirty="0">
              <a:solidFill>
                <a:srgbClr val="000099"/>
              </a:solidFill>
            </a:endParaRPr>
          </a:p>
        </p:txBody>
      </p:sp>
      <p:sp>
        <p:nvSpPr>
          <p:cNvPr id="143364" name="Footer Placeholder 4">
            <a:extLst>
              <a:ext uri="{FF2B5EF4-FFF2-40B4-BE49-F238E27FC236}">
                <a16:creationId xmlns:a16="http://schemas.microsoft.com/office/drawing/2014/main" id="{1D280B26-15CB-A0C1-3523-2E66EB439B9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fontAlgn="base">
              <a:lnSpc>
                <a:spcPct val="100000"/>
              </a:lnSpc>
              <a:spcBef>
                <a:spcPct val="0"/>
              </a:spcBef>
              <a:spcAft>
                <a:spcPct val="0"/>
              </a:spcAft>
              <a:buClrTx/>
              <a:buSzTx/>
              <a:buFontTx/>
              <a:buNone/>
            </a:pPr>
            <a:r>
              <a:rPr lang="en-US" altLang="fa-IR" sz="1400">
                <a:latin typeface="Tahoma" panose="020B0604030504040204" pitchFamily="34" charset="0"/>
              </a:rPr>
              <a:t>Clinical Navigator, 1:2, CME Outfitters, 2007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C42DAB-B601-2CD0-CD94-764D92EBC2FF}"/>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Myths of </a:t>
            </a:r>
            <a:br>
              <a:rPr lang="en-US" altLang="fa-IR" b="1">
                <a:solidFill>
                  <a:srgbClr val="000099"/>
                </a:solidFill>
              </a:rPr>
            </a:br>
            <a:r>
              <a:rPr lang="en-US" altLang="fa-IR" b="1">
                <a:solidFill>
                  <a:srgbClr val="000099"/>
                </a:solidFill>
              </a:rPr>
              <a:t>Addiction Treatment</a:t>
            </a:r>
          </a:p>
        </p:txBody>
      </p:sp>
      <p:sp>
        <p:nvSpPr>
          <p:cNvPr id="459779" name="Rectangle 3">
            <a:extLst>
              <a:ext uri="{FF2B5EF4-FFF2-40B4-BE49-F238E27FC236}">
                <a16:creationId xmlns:a16="http://schemas.microsoft.com/office/drawing/2014/main" id="{B2E11E3B-A173-7C58-09B5-567BC419CC75}"/>
              </a:ext>
            </a:extLst>
          </p:cNvPr>
          <p:cNvSpPr>
            <a:spLocks noGrp="1" noChangeArrowheads="1"/>
          </p:cNvSpPr>
          <p:nvPr>
            <p:ph idx="1"/>
          </p:nvPr>
        </p:nvSpPr>
        <p:spPr>
          <a:xfrm>
            <a:off x="1182688" y="2017713"/>
            <a:ext cx="7772400" cy="4840287"/>
          </a:xfrm>
        </p:spPr>
        <p:txBody>
          <a:bodyPr/>
          <a:lstStyle/>
          <a:p>
            <a:pPr algn="l" rtl="0" eaLnBrk="1" hangingPunct="1">
              <a:lnSpc>
                <a:spcPct val="80000"/>
              </a:lnSpc>
            </a:pPr>
            <a:r>
              <a:rPr lang="en-US" altLang="fa-IR" sz="2400">
                <a:solidFill>
                  <a:srgbClr val="000099"/>
                </a:solidFill>
              </a:rPr>
              <a:t>Myth of Self-Medication</a:t>
            </a:r>
          </a:p>
          <a:p>
            <a:pPr lvl="1" algn="l" rtl="0" eaLnBrk="1" hangingPunct="1">
              <a:lnSpc>
                <a:spcPct val="80000"/>
              </a:lnSpc>
            </a:pPr>
            <a:r>
              <a:rPr lang="en-US" altLang="fa-IR" sz="2400">
                <a:solidFill>
                  <a:srgbClr val="000099"/>
                </a:solidFill>
              </a:rPr>
              <a:t>Treating just the “underlying” disorders tends not to work</a:t>
            </a:r>
          </a:p>
          <a:p>
            <a:pPr lvl="1" algn="l" rtl="0" eaLnBrk="1" hangingPunct="1">
              <a:lnSpc>
                <a:spcPct val="80000"/>
              </a:lnSpc>
            </a:pPr>
            <a:r>
              <a:rPr lang="en-US" altLang="fa-IR" sz="2400">
                <a:solidFill>
                  <a:srgbClr val="000099"/>
                </a:solidFill>
              </a:rPr>
              <a:t>Depression doesn’t make you drink</a:t>
            </a:r>
          </a:p>
          <a:p>
            <a:pPr lvl="1" algn="l" rtl="0" eaLnBrk="1" hangingPunct="1">
              <a:lnSpc>
                <a:spcPct val="80000"/>
              </a:lnSpc>
            </a:pPr>
            <a:r>
              <a:rPr lang="en-US" altLang="fa-IR" sz="2400">
                <a:solidFill>
                  <a:srgbClr val="000099"/>
                </a:solidFill>
              </a:rPr>
              <a:t>Drugs do make you feel good at first</a:t>
            </a:r>
          </a:p>
          <a:p>
            <a:pPr lvl="1" algn="l" rtl="0" eaLnBrk="1" hangingPunct="1">
              <a:lnSpc>
                <a:spcPct val="80000"/>
              </a:lnSpc>
            </a:pPr>
            <a:r>
              <a:rPr lang="en-US" altLang="fa-IR" sz="2400">
                <a:solidFill>
                  <a:srgbClr val="000099"/>
                </a:solidFill>
              </a:rPr>
              <a:t>But you feel less and less good and feel worse and more over time</a:t>
            </a:r>
          </a:p>
          <a:p>
            <a:pPr lvl="1" algn="l" rtl="0" eaLnBrk="1" hangingPunct="1">
              <a:lnSpc>
                <a:spcPct val="80000"/>
              </a:lnSpc>
              <a:buFont typeface="Wingdings" panose="05000000000000000000" pitchFamily="2" charset="2"/>
              <a:buNone/>
            </a:pPr>
            <a:endParaRPr lang="en-US" altLang="fa-IR" sz="2400">
              <a:solidFill>
                <a:srgbClr val="000099"/>
              </a:solidFill>
            </a:endParaRPr>
          </a:p>
          <a:p>
            <a:pPr lvl="1" algn="l" rtl="0" eaLnBrk="1" hangingPunct="1">
              <a:lnSpc>
                <a:spcPct val="80000"/>
              </a:lnSpc>
              <a:buFont typeface="Wingdings" panose="05000000000000000000" pitchFamily="2" charset="2"/>
              <a:buNone/>
            </a:pPr>
            <a:r>
              <a:rPr lang="en-US" altLang="fa-IR" sz="2000" b="1">
                <a:solidFill>
                  <a:srgbClr val="000099"/>
                </a:solidFill>
              </a:rPr>
              <a:t>        </a:t>
            </a:r>
            <a:r>
              <a:rPr lang="en-US" altLang="fa-IR" sz="2400" b="1">
                <a:solidFill>
                  <a:srgbClr val="000099"/>
                </a:solidFill>
              </a:rPr>
              <a:t>“I Was Medicating My Disease” </a:t>
            </a:r>
          </a:p>
          <a:p>
            <a:pPr lvl="1" algn="l" rtl="0" eaLnBrk="1" hangingPunct="1">
              <a:lnSpc>
                <a:spcPct val="80000"/>
              </a:lnSpc>
              <a:buFont typeface="Wingdings" panose="05000000000000000000" pitchFamily="2" charset="2"/>
              <a:buNone/>
            </a:pPr>
            <a:r>
              <a:rPr lang="en-US" altLang="fa-IR" sz="2400" b="1">
                <a:solidFill>
                  <a:srgbClr val="000099"/>
                </a:solidFill>
              </a:rPr>
              <a:t>                          </a:t>
            </a:r>
          </a:p>
          <a:p>
            <a:pPr lvl="1" algn="l" rtl="0" eaLnBrk="1" hangingPunct="1">
              <a:lnSpc>
                <a:spcPct val="80000"/>
              </a:lnSpc>
              <a:buFont typeface="Wingdings" panose="05000000000000000000" pitchFamily="2" charset="2"/>
              <a:buNone/>
            </a:pPr>
            <a:r>
              <a:rPr lang="en-US" altLang="fa-IR" sz="2400" b="1">
                <a:solidFill>
                  <a:srgbClr val="000099"/>
                </a:solidFill>
              </a:rPr>
              <a:t>     “I Wasn’t Medicating My Problems…”</a:t>
            </a:r>
          </a:p>
          <a:p>
            <a:pPr lvl="1" eaLnBrk="1" hangingPunct="1">
              <a:lnSpc>
                <a:spcPct val="80000"/>
              </a:lnSpc>
              <a:buFont typeface="Wingdings" panose="05000000000000000000" pitchFamily="2" charset="2"/>
              <a:buNone/>
            </a:pPr>
            <a:r>
              <a:rPr lang="en-US" altLang="fa-IR" sz="2400" b="1">
                <a:solidFill>
                  <a:srgbClr val="000099"/>
                </a:solidFill>
              </a:rPr>
              <a:t>		</a:t>
            </a:r>
          </a:p>
          <a:p>
            <a:pPr lvl="1" eaLnBrk="1" hangingPunct="1">
              <a:lnSpc>
                <a:spcPct val="80000"/>
              </a:lnSpc>
              <a:buFont typeface="Wingdings" panose="05000000000000000000" pitchFamily="2" charset="2"/>
              <a:buNone/>
            </a:pPr>
            <a:r>
              <a:rPr lang="en-US" altLang="fa-IR" sz="2400" b="1">
                <a:solidFill>
                  <a:srgbClr val="000099"/>
                </a:solidFill>
              </a:rPr>
              <a:t>	          “They Only Got Worse”</a:t>
            </a:r>
          </a:p>
          <a:p>
            <a:pPr eaLnBrk="1" hangingPunct="1">
              <a:lnSpc>
                <a:spcPct val="80000"/>
              </a:lnSpc>
            </a:pPr>
            <a:endParaRPr lang="en-US" altLang="fa-IR" sz="2400"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9779">
                                            <p:txEl>
                                              <p:pRg st="1" end="1"/>
                                            </p:txEl>
                                          </p:spTgt>
                                        </p:tgtEl>
                                        <p:attrNameLst>
                                          <p:attrName>style.visibility</p:attrName>
                                        </p:attrNameLst>
                                      </p:cBhvr>
                                      <p:to>
                                        <p:strVal val="visible"/>
                                      </p:to>
                                    </p:set>
                                    <p:anim calcmode="lin" valueType="num">
                                      <p:cBhvr additive="base">
                                        <p:cTn id="7" dur="500" fill="hold"/>
                                        <p:tgtEl>
                                          <p:spTgt spid="459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9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9779">
                                            <p:txEl>
                                              <p:pRg st="2" end="2"/>
                                            </p:txEl>
                                          </p:spTgt>
                                        </p:tgtEl>
                                        <p:attrNameLst>
                                          <p:attrName>style.visibility</p:attrName>
                                        </p:attrNameLst>
                                      </p:cBhvr>
                                      <p:to>
                                        <p:strVal val="visible"/>
                                      </p:to>
                                    </p:set>
                                    <p:anim calcmode="lin" valueType="num">
                                      <p:cBhvr additive="base">
                                        <p:cTn id="13" dur="500" fill="hold"/>
                                        <p:tgtEl>
                                          <p:spTgt spid="459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9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9779">
                                            <p:txEl>
                                              <p:pRg st="3" end="3"/>
                                            </p:txEl>
                                          </p:spTgt>
                                        </p:tgtEl>
                                        <p:attrNameLst>
                                          <p:attrName>style.visibility</p:attrName>
                                        </p:attrNameLst>
                                      </p:cBhvr>
                                      <p:to>
                                        <p:strVal val="visible"/>
                                      </p:to>
                                    </p:set>
                                    <p:anim calcmode="lin" valueType="num">
                                      <p:cBhvr additive="base">
                                        <p:cTn id="19" dur="500" fill="hold"/>
                                        <p:tgtEl>
                                          <p:spTgt spid="4597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9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9779">
                                            <p:txEl>
                                              <p:pRg st="4" end="4"/>
                                            </p:txEl>
                                          </p:spTgt>
                                        </p:tgtEl>
                                        <p:attrNameLst>
                                          <p:attrName>style.visibility</p:attrName>
                                        </p:attrNameLst>
                                      </p:cBhvr>
                                      <p:to>
                                        <p:strVal val="visible"/>
                                      </p:to>
                                    </p:set>
                                    <p:anim calcmode="lin" valueType="num">
                                      <p:cBhvr additive="base">
                                        <p:cTn id="25" dur="500" fill="hold"/>
                                        <p:tgtEl>
                                          <p:spTgt spid="4597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9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459779">
                                            <p:txEl>
                                              <p:pRg st="6" end="6"/>
                                            </p:txEl>
                                          </p:spTgt>
                                        </p:tgtEl>
                                        <p:attrNameLst>
                                          <p:attrName>style.visibility</p:attrName>
                                        </p:attrNameLst>
                                      </p:cBhvr>
                                      <p:to>
                                        <p:strVal val="visible"/>
                                      </p:to>
                                    </p:set>
                                    <p:anim calcmode="lin" valueType="num">
                                      <p:cBhvr additive="base">
                                        <p:cTn id="31" dur="1000" fill="hold"/>
                                        <p:tgtEl>
                                          <p:spTgt spid="459779">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597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459779">
                                            <p:txEl>
                                              <p:pRg st="8" end="8"/>
                                            </p:txEl>
                                          </p:spTgt>
                                        </p:tgtEl>
                                        <p:attrNameLst>
                                          <p:attrName>style.visibility</p:attrName>
                                        </p:attrNameLst>
                                      </p:cBhvr>
                                      <p:to>
                                        <p:strVal val="visible"/>
                                      </p:to>
                                    </p:set>
                                    <p:anim calcmode="lin" valueType="num">
                                      <p:cBhvr additive="base">
                                        <p:cTn id="37" dur="1000" fill="hold"/>
                                        <p:tgtEl>
                                          <p:spTgt spid="459779">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597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459779">
                                            <p:txEl>
                                              <p:pRg st="10" end="10"/>
                                            </p:txEl>
                                          </p:spTgt>
                                        </p:tgtEl>
                                        <p:attrNameLst>
                                          <p:attrName>style.visibility</p:attrName>
                                        </p:attrNameLst>
                                      </p:cBhvr>
                                      <p:to>
                                        <p:strVal val="visible"/>
                                      </p:to>
                                    </p:set>
                                    <p:anim calcmode="lin" valueType="num">
                                      <p:cBhvr additive="base">
                                        <p:cTn id="43" dur="1000" fill="hold"/>
                                        <p:tgtEl>
                                          <p:spTgt spid="459779">
                                            <p:txEl>
                                              <p:pRg st="10" end="1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597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2A4F4D-C13E-EACD-DD85-05191A440368}"/>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Myths of </a:t>
            </a:r>
            <a:br>
              <a:rPr lang="en-US" altLang="fa-IR" b="1">
                <a:solidFill>
                  <a:srgbClr val="000099"/>
                </a:solidFill>
              </a:rPr>
            </a:br>
            <a:r>
              <a:rPr lang="en-US" altLang="fa-IR" b="1">
                <a:solidFill>
                  <a:srgbClr val="000099"/>
                </a:solidFill>
              </a:rPr>
              <a:t>Addiction Treatment</a:t>
            </a:r>
          </a:p>
        </p:txBody>
      </p:sp>
      <p:sp>
        <p:nvSpPr>
          <p:cNvPr id="460803" name="Rectangle 3">
            <a:extLst>
              <a:ext uri="{FF2B5EF4-FFF2-40B4-BE49-F238E27FC236}">
                <a16:creationId xmlns:a16="http://schemas.microsoft.com/office/drawing/2014/main" id="{D723D0E9-3581-C48D-0002-E58617ED1803}"/>
              </a:ext>
            </a:extLst>
          </p:cNvPr>
          <p:cNvSpPr>
            <a:spLocks noGrp="1" noChangeArrowheads="1"/>
          </p:cNvSpPr>
          <p:nvPr>
            <p:ph idx="1"/>
          </p:nvPr>
        </p:nvSpPr>
        <p:spPr/>
        <p:txBody>
          <a:bodyPr/>
          <a:lstStyle/>
          <a:p>
            <a:pPr eaLnBrk="1" hangingPunct="1"/>
            <a:r>
              <a:rPr lang="en-US" altLang="fa-IR">
                <a:solidFill>
                  <a:srgbClr val="000099"/>
                </a:solidFill>
              </a:rPr>
              <a:t>Myth of Self-Medication</a:t>
            </a:r>
          </a:p>
          <a:p>
            <a:pPr algn="l" eaLnBrk="1" hangingPunct="1"/>
            <a:r>
              <a:rPr lang="en-US" altLang="fa-IR">
                <a:solidFill>
                  <a:srgbClr val="000099"/>
                </a:solidFill>
              </a:rPr>
              <a:t>Myth of Character Weakness</a:t>
            </a:r>
          </a:p>
          <a:p>
            <a:pPr lvl="1" algn="l" eaLnBrk="1" hangingPunct="1"/>
            <a:r>
              <a:rPr lang="en-US" altLang="fa-IR">
                <a:solidFill>
                  <a:srgbClr val="000099"/>
                </a:solidFill>
              </a:rPr>
              <a:t>Weakness or will power has little to do with becoming addicted</a:t>
            </a:r>
          </a:p>
          <a:p>
            <a:pPr lvl="1" algn="l" eaLnBrk="1" hangingPunct="1"/>
            <a:r>
              <a:rPr lang="en-US" altLang="fa-IR">
                <a:solidFill>
                  <a:srgbClr val="000099"/>
                </a:solidFill>
              </a:rPr>
              <a:t>Even the “educated and strong” from all walks of life succumb to drugs and alcohol</a:t>
            </a:r>
          </a:p>
          <a:p>
            <a:pPr eaLnBrk="1" hangingPunct="1"/>
            <a:endParaRPr lang="en-US" altLang="fa-IR">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03">
                                            <p:txEl>
                                              <p:pRg st="1" end="1"/>
                                            </p:txEl>
                                          </p:spTgt>
                                        </p:tgtEl>
                                        <p:attrNameLst>
                                          <p:attrName>style.visibility</p:attrName>
                                        </p:attrNameLst>
                                      </p:cBhvr>
                                      <p:to>
                                        <p:strVal val="visible"/>
                                      </p:to>
                                    </p:set>
                                    <p:anim calcmode="lin" valueType="num">
                                      <p:cBhvr additive="base">
                                        <p:cTn id="7" dur="500" fill="hold"/>
                                        <p:tgtEl>
                                          <p:spTgt spid="4608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03">
                                            <p:txEl>
                                              <p:pRg st="2" end="2"/>
                                            </p:txEl>
                                          </p:spTgt>
                                        </p:tgtEl>
                                        <p:attrNameLst>
                                          <p:attrName>style.visibility</p:attrName>
                                        </p:attrNameLst>
                                      </p:cBhvr>
                                      <p:to>
                                        <p:strVal val="visible"/>
                                      </p:to>
                                    </p:set>
                                    <p:anim calcmode="lin" valueType="num">
                                      <p:cBhvr additive="base">
                                        <p:cTn id="13" dur="500" fill="hold"/>
                                        <p:tgtEl>
                                          <p:spTgt spid="460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03">
                                            <p:txEl>
                                              <p:pRg st="3" end="3"/>
                                            </p:txEl>
                                          </p:spTgt>
                                        </p:tgtEl>
                                        <p:attrNameLst>
                                          <p:attrName>style.visibility</p:attrName>
                                        </p:attrNameLst>
                                      </p:cBhvr>
                                      <p:to>
                                        <p:strVal val="visible"/>
                                      </p:to>
                                    </p:set>
                                    <p:anim calcmode="lin" valueType="num">
                                      <p:cBhvr additive="base">
                                        <p:cTn id="19" dur="500" fill="hold"/>
                                        <p:tgtEl>
                                          <p:spTgt spid="4608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39B5154-E138-B5BD-1A1F-813DED698820}"/>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Myths of </a:t>
            </a:r>
            <a:br>
              <a:rPr lang="en-US" altLang="fa-IR" b="1">
                <a:solidFill>
                  <a:srgbClr val="000099"/>
                </a:solidFill>
              </a:rPr>
            </a:br>
            <a:r>
              <a:rPr lang="en-US" altLang="fa-IR" b="1">
                <a:solidFill>
                  <a:srgbClr val="000099"/>
                </a:solidFill>
              </a:rPr>
              <a:t>Addiction Treatment</a:t>
            </a:r>
          </a:p>
        </p:txBody>
      </p:sp>
      <p:sp>
        <p:nvSpPr>
          <p:cNvPr id="461827" name="Rectangle 3">
            <a:extLst>
              <a:ext uri="{FF2B5EF4-FFF2-40B4-BE49-F238E27FC236}">
                <a16:creationId xmlns:a16="http://schemas.microsoft.com/office/drawing/2014/main" id="{26DF7FAD-1E15-79A3-BA2B-8926FC76FC83}"/>
              </a:ext>
            </a:extLst>
          </p:cNvPr>
          <p:cNvSpPr>
            <a:spLocks noGrp="1" noChangeArrowheads="1"/>
          </p:cNvSpPr>
          <p:nvPr>
            <p:ph idx="1"/>
          </p:nvPr>
        </p:nvSpPr>
        <p:spPr/>
        <p:txBody>
          <a:bodyPr/>
          <a:lstStyle/>
          <a:p>
            <a:pPr eaLnBrk="1" hangingPunct="1"/>
            <a:r>
              <a:rPr lang="en-US" altLang="fa-IR">
                <a:solidFill>
                  <a:srgbClr val="000099"/>
                </a:solidFill>
              </a:rPr>
              <a:t>Myth of Self-Medication</a:t>
            </a:r>
          </a:p>
          <a:p>
            <a:pPr eaLnBrk="1" hangingPunct="1"/>
            <a:r>
              <a:rPr lang="en-US" altLang="fa-IR">
                <a:solidFill>
                  <a:srgbClr val="000099"/>
                </a:solidFill>
              </a:rPr>
              <a:t>Myth of Character Weakness</a:t>
            </a:r>
          </a:p>
          <a:p>
            <a:pPr eaLnBrk="1" hangingPunct="1"/>
            <a:r>
              <a:rPr lang="en-US" altLang="fa-IR">
                <a:solidFill>
                  <a:srgbClr val="000099"/>
                </a:solidFill>
              </a:rPr>
              <a:t>Myth of Holding One’s Liquor </a:t>
            </a:r>
          </a:p>
          <a:p>
            <a:pPr lvl="1" eaLnBrk="1" hangingPunct="1"/>
            <a:r>
              <a:rPr lang="en-US" altLang="fa-IR">
                <a:solidFill>
                  <a:srgbClr val="000099"/>
                </a:solidFill>
              </a:rPr>
              <a:t>The “Wooden Leg” Syndrome </a:t>
            </a:r>
          </a:p>
          <a:p>
            <a:pPr lvl="1" eaLnBrk="1" hangingPunct="1">
              <a:buFont typeface="Wingdings" panose="05000000000000000000" pitchFamily="2" charset="2"/>
              <a:buNone/>
            </a:pPr>
            <a:r>
              <a:rPr lang="en-US" altLang="fa-IR">
                <a:solidFill>
                  <a:srgbClr val="000099"/>
                </a:solidFill>
              </a:rPr>
              <a:t>      IT DOES NOT PREDICT             IMMUNITY TO ALCOHOLISM</a:t>
            </a:r>
          </a:p>
          <a:p>
            <a:pPr eaLnBrk="1" hangingPunct="1">
              <a:buFont typeface="Wingdings" panose="05000000000000000000" pitchFamily="2" charset="2"/>
              <a:buNone/>
            </a:pPr>
            <a:r>
              <a:rPr lang="en-US" altLang="fa-IR">
                <a:solidFill>
                  <a:srgbClr val="000099"/>
                </a:solidFill>
              </a:rPr>
              <a:t>  </a:t>
            </a:r>
            <a:r>
              <a:rPr lang="en-US" altLang="fa-IR" sz="3600">
                <a:solidFill>
                  <a:srgbClr val="000099"/>
                </a:solidFill>
              </a:rPr>
              <a:t>IT PREDICTS ALCOHOLISM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1827">
                                            <p:txEl>
                                              <p:pRg st="2" end="2"/>
                                            </p:txEl>
                                          </p:spTgt>
                                        </p:tgtEl>
                                        <p:attrNameLst>
                                          <p:attrName>style.visibility</p:attrName>
                                        </p:attrNameLst>
                                      </p:cBhvr>
                                      <p:to>
                                        <p:strVal val="visible"/>
                                      </p:to>
                                    </p:set>
                                    <p:anim calcmode="lin" valueType="num">
                                      <p:cBhvr additive="base">
                                        <p:cTn id="7" dur="500" fill="hold"/>
                                        <p:tgtEl>
                                          <p:spTgt spid="46182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1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1827">
                                            <p:txEl>
                                              <p:pRg st="3" end="3"/>
                                            </p:txEl>
                                          </p:spTgt>
                                        </p:tgtEl>
                                        <p:attrNameLst>
                                          <p:attrName>style.visibility</p:attrName>
                                        </p:attrNameLst>
                                      </p:cBhvr>
                                      <p:to>
                                        <p:strVal val="visible"/>
                                      </p:to>
                                    </p:set>
                                    <p:anim calcmode="lin" valueType="num">
                                      <p:cBhvr additive="base">
                                        <p:cTn id="13" dur="500" fill="hold"/>
                                        <p:tgtEl>
                                          <p:spTgt spid="46182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1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1827">
                                            <p:txEl>
                                              <p:pRg st="4" end="4"/>
                                            </p:txEl>
                                          </p:spTgt>
                                        </p:tgtEl>
                                        <p:attrNameLst>
                                          <p:attrName>style.visibility</p:attrName>
                                        </p:attrNameLst>
                                      </p:cBhvr>
                                      <p:to>
                                        <p:strVal val="visible"/>
                                      </p:to>
                                    </p:set>
                                    <p:anim calcmode="lin" valueType="num">
                                      <p:cBhvr additive="base">
                                        <p:cTn id="19" dur="500" fill="hold"/>
                                        <p:tgtEl>
                                          <p:spTgt spid="4618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1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1827">
                                            <p:txEl>
                                              <p:pRg st="5" end="5"/>
                                            </p:txEl>
                                          </p:spTgt>
                                        </p:tgtEl>
                                        <p:attrNameLst>
                                          <p:attrName>style.visibility</p:attrName>
                                        </p:attrNameLst>
                                      </p:cBhvr>
                                      <p:to>
                                        <p:strVal val="visible"/>
                                      </p:to>
                                    </p:set>
                                    <p:anim calcmode="lin" valueType="num">
                                      <p:cBhvr additive="base">
                                        <p:cTn id="25" dur="500" fill="hold"/>
                                        <p:tgtEl>
                                          <p:spTgt spid="46182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18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4168E1D-AF9E-F290-9B5E-E8295D10EE00}"/>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Myths of </a:t>
            </a:r>
            <a:br>
              <a:rPr lang="en-US" altLang="fa-IR" b="1">
                <a:solidFill>
                  <a:srgbClr val="000099"/>
                </a:solidFill>
              </a:rPr>
            </a:br>
            <a:r>
              <a:rPr lang="en-US" altLang="fa-IR" b="1">
                <a:solidFill>
                  <a:srgbClr val="000099"/>
                </a:solidFill>
              </a:rPr>
              <a:t>Addiction Treatment</a:t>
            </a:r>
          </a:p>
        </p:txBody>
      </p:sp>
      <p:sp>
        <p:nvSpPr>
          <p:cNvPr id="463875" name="Rectangle 3">
            <a:extLst>
              <a:ext uri="{FF2B5EF4-FFF2-40B4-BE49-F238E27FC236}">
                <a16:creationId xmlns:a16="http://schemas.microsoft.com/office/drawing/2014/main" id="{753461DA-EA49-8AB9-FF10-36E4FEE98594}"/>
              </a:ext>
            </a:extLst>
          </p:cNvPr>
          <p:cNvSpPr>
            <a:spLocks noGrp="1" noChangeArrowheads="1"/>
          </p:cNvSpPr>
          <p:nvPr>
            <p:ph idx="1"/>
          </p:nvPr>
        </p:nvSpPr>
        <p:spPr/>
        <p:txBody>
          <a:bodyPr/>
          <a:lstStyle/>
          <a:p>
            <a:pPr eaLnBrk="1" hangingPunct="1"/>
            <a:r>
              <a:rPr lang="en-US" altLang="fa-IR">
                <a:solidFill>
                  <a:srgbClr val="000099"/>
                </a:solidFill>
              </a:rPr>
              <a:t>Myth of Self-Medication</a:t>
            </a:r>
          </a:p>
          <a:p>
            <a:pPr eaLnBrk="1" hangingPunct="1"/>
            <a:r>
              <a:rPr lang="en-US" altLang="fa-IR">
                <a:solidFill>
                  <a:srgbClr val="000099"/>
                </a:solidFill>
              </a:rPr>
              <a:t>Myth of Character Weakness</a:t>
            </a:r>
          </a:p>
          <a:p>
            <a:pPr eaLnBrk="1" hangingPunct="1"/>
            <a:r>
              <a:rPr lang="en-US" altLang="fa-IR">
                <a:solidFill>
                  <a:srgbClr val="000099"/>
                </a:solidFill>
              </a:rPr>
              <a:t>Myth of Holding One’s Liquor </a:t>
            </a:r>
          </a:p>
          <a:p>
            <a:pPr eaLnBrk="1" hangingPunct="1"/>
            <a:r>
              <a:rPr lang="en-US" altLang="fa-IR">
                <a:solidFill>
                  <a:srgbClr val="000099"/>
                </a:solidFill>
              </a:rPr>
              <a:t>Myth of Detoxification</a:t>
            </a:r>
          </a:p>
          <a:p>
            <a:pPr lvl="1" eaLnBrk="1" hangingPunct="1"/>
            <a:r>
              <a:rPr lang="en-US" altLang="fa-IR">
                <a:solidFill>
                  <a:srgbClr val="000099"/>
                </a:solidFill>
              </a:rPr>
              <a:t>Becoming abstinent is easy</a:t>
            </a:r>
          </a:p>
          <a:p>
            <a:pPr lvl="1" eaLnBrk="1" hangingPunct="1"/>
            <a:r>
              <a:rPr lang="en-US" altLang="fa-IR">
                <a:solidFill>
                  <a:srgbClr val="000099"/>
                </a:solidFill>
              </a:rPr>
              <a:t>Staying sober is incredibly difficult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3875">
                                            <p:txEl>
                                              <p:pRg st="3" end="3"/>
                                            </p:txEl>
                                          </p:spTgt>
                                        </p:tgtEl>
                                        <p:attrNameLst>
                                          <p:attrName>style.visibility</p:attrName>
                                        </p:attrNameLst>
                                      </p:cBhvr>
                                      <p:to>
                                        <p:strVal val="visible"/>
                                      </p:to>
                                    </p:set>
                                    <p:anim calcmode="lin" valueType="num">
                                      <p:cBhvr additive="base">
                                        <p:cTn id="7" dur="500" fill="hold"/>
                                        <p:tgtEl>
                                          <p:spTgt spid="46387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3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63875">
                                            <p:txEl>
                                              <p:pRg st="4" end="4"/>
                                            </p:txEl>
                                          </p:spTgt>
                                        </p:tgtEl>
                                        <p:attrNameLst>
                                          <p:attrName>style.visibility</p:attrName>
                                        </p:attrNameLst>
                                      </p:cBhvr>
                                      <p:to>
                                        <p:strVal val="visible"/>
                                      </p:to>
                                    </p:set>
                                    <p:animEffect transition="in" filter="checkerboard(across)">
                                      <p:cBhvr>
                                        <p:cTn id="13" dur="500"/>
                                        <p:tgtEl>
                                          <p:spTgt spid="463875">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63875">
                                            <p:txEl>
                                              <p:pRg st="5" end="5"/>
                                            </p:txEl>
                                          </p:spTgt>
                                        </p:tgtEl>
                                        <p:attrNameLst>
                                          <p:attrName>style.visibility</p:attrName>
                                        </p:attrNameLst>
                                      </p:cBhvr>
                                      <p:to>
                                        <p:strVal val="visible"/>
                                      </p:to>
                                    </p:set>
                                    <p:animEffect transition="in" filter="checkerboard(across)">
                                      <p:cBhvr>
                                        <p:cTn id="18" dur="500"/>
                                        <p:tgtEl>
                                          <p:spTgt spid="463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2F677A3-983E-C367-58D9-7134D418535D}"/>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Myths of </a:t>
            </a:r>
            <a:br>
              <a:rPr lang="en-US" altLang="fa-IR" b="1">
                <a:solidFill>
                  <a:srgbClr val="000099"/>
                </a:solidFill>
              </a:rPr>
            </a:br>
            <a:r>
              <a:rPr lang="en-US" altLang="fa-IR" b="1">
                <a:solidFill>
                  <a:srgbClr val="000099"/>
                </a:solidFill>
              </a:rPr>
              <a:t>Addiction Treatment</a:t>
            </a:r>
          </a:p>
        </p:txBody>
      </p:sp>
      <p:sp>
        <p:nvSpPr>
          <p:cNvPr id="464899" name="Rectangle 3">
            <a:extLst>
              <a:ext uri="{FF2B5EF4-FFF2-40B4-BE49-F238E27FC236}">
                <a16:creationId xmlns:a16="http://schemas.microsoft.com/office/drawing/2014/main" id="{A4376EC8-768F-E40B-94AF-905B6624BEF0}"/>
              </a:ext>
            </a:extLst>
          </p:cNvPr>
          <p:cNvSpPr>
            <a:spLocks noGrp="1" noChangeArrowheads="1"/>
          </p:cNvSpPr>
          <p:nvPr>
            <p:ph idx="1"/>
          </p:nvPr>
        </p:nvSpPr>
        <p:spPr/>
        <p:txBody>
          <a:bodyPr rtlCol="0">
            <a:normAutofit fontScale="92500" lnSpcReduction="10000"/>
          </a:bodyPr>
          <a:lstStyle/>
          <a:p>
            <a:pPr eaLnBrk="1" fontAlgn="auto" hangingPunct="1">
              <a:lnSpc>
                <a:spcPct val="80000"/>
              </a:lnSpc>
              <a:spcAft>
                <a:spcPts val="0"/>
              </a:spcAft>
              <a:defRPr/>
            </a:pPr>
            <a:r>
              <a:rPr lang="en-US" altLang="fa-IR" sz="2800">
                <a:solidFill>
                  <a:srgbClr val="000099"/>
                </a:solidFill>
              </a:rPr>
              <a:t>Myth of Self-Medication</a:t>
            </a:r>
          </a:p>
          <a:p>
            <a:pPr eaLnBrk="1" fontAlgn="auto" hangingPunct="1">
              <a:lnSpc>
                <a:spcPct val="80000"/>
              </a:lnSpc>
              <a:spcAft>
                <a:spcPts val="0"/>
              </a:spcAft>
              <a:defRPr/>
            </a:pPr>
            <a:r>
              <a:rPr lang="en-US" altLang="fa-IR" sz="2800">
                <a:solidFill>
                  <a:srgbClr val="000099"/>
                </a:solidFill>
              </a:rPr>
              <a:t>Myth of Character Weakness</a:t>
            </a:r>
          </a:p>
          <a:p>
            <a:pPr eaLnBrk="1" fontAlgn="auto" hangingPunct="1">
              <a:lnSpc>
                <a:spcPct val="80000"/>
              </a:lnSpc>
              <a:spcAft>
                <a:spcPts val="0"/>
              </a:spcAft>
              <a:defRPr/>
            </a:pPr>
            <a:r>
              <a:rPr lang="en-US" altLang="fa-IR" sz="2800">
                <a:solidFill>
                  <a:srgbClr val="000099"/>
                </a:solidFill>
              </a:rPr>
              <a:t>Myth of Holding One’s Liquor </a:t>
            </a:r>
          </a:p>
          <a:p>
            <a:pPr eaLnBrk="1" fontAlgn="auto" hangingPunct="1">
              <a:lnSpc>
                <a:spcPct val="80000"/>
              </a:lnSpc>
              <a:spcAft>
                <a:spcPts val="0"/>
              </a:spcAft>
              <a:defRPr/>
            </a:pPr>
            <a:r>
              <a:rPr lang="en-US" altLang="fa-IR" sz="2800">
                <a:solidFill>
                  <a:srgbClr val="000099"/>
                </a:solidFill>
              </a:rPr>
              <a:t>Myth of Detoxification</a:t>
            </a:r>
          </a:p>
          <a:p>
            <a:pPr eaLnBrk="1" fontAlgn="auto" hangingPunct="1">
              <a:lnSpc>
                <a:spcPct val="80000"/>
              </a:lnSpc>
              <a:spcAft>
                <a:spcPts val="0"/>
              </a:spcAft>
              <a:defRPr/>
            </a:pPr>
            <a:r>
              <a:rPr lang="en-US" altLang="fa-IR" sz="2800">
                <a:solidFill>
                  <a:srgbClr val="000099"/>
                </a:solidFill>
              </a:rPr>
              <a:t>Myth of Brain Reversibility</a:t>
            </a:r>
          </a:p>
          <a:p>
            <a:pPr lvl="1" eaLnBrk="1" fontAlgn="auto" hangingPunct="1">
              <a:lnSpc>
                <a:spcPct val="80000"/>
              </a:lnSpc>
              <a:spcAft>
                <a:spcPts val="0"/>
              </a:spcAft>
              <a:defRPr/>
            </a:pPr>
            <a:r>
              <a:rPr lang="en-US" altLang="fa-IR" sz="2400">
                <a:solidFill>
                  <a:srgbClr val="000099"/>
                </a:solidFill>
              </a:rPr>
              <a:t>Addiction produces permanent neurotransmitter and chemical changes</a:t>
            </a:r>
          </a:p>
          <a:p>
            <a:pPr lvl="1" eaLnBrk="1" fontAlgn="auto" hangingPunct="1">
              <a:lnSpc>
                <a:spcPct val="80000"/>
              </a:lnSpc>
              <a:spcAft>
                <a:spcPts val="0"/>
              </a:spcAft>
              <a:defRPr/>
            </a:pPr>
            <a:r>
              <a:rPr lang="en-US" altLang="fa-IR" sz="2400">
                <a:solidFill>
                  <a:srgbClr val="000099"/>
                </a:solidFill>
              </a:rPr>
              <a:t>“Kindling” increases risk of permanent paranoia, hallucinations (from alcohol and stimulants), and emotional explosiveness</a:t>
            </a:r>
          </a:p>
          <a:p>
            <a:pPr eaLnBrk="1" fontAlgn="auto" hangingPunct="1">
              <a:lnSpc>
                <a:spcPct val="80000"/>
              </a:lnSpc>
              <a:spcAft>
                <a:spcPts val="0"/>
              </a:spcAft>
              <a:defRPr/>
            </a:pPr>
            <a:endParaRPr lang="en-US" altLang="fa-IR" sz="28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4899">
                                            <p:txEl>
                                              <p:pRg st="4" end="4"/>
                                            </p:txEl>
                                          </p:spTgt>
                                        </p:tgtEl>
                                        <p:attrNameLst>
                                          <p:attrName>style.visibility</p:attrName>
                                        </p:attrNameLst>
                                      </p:cBhvr>
                                      <p:to>
                                        <p:strVal val="visible"/>
                                      </p:to>
                                    </p:set>
                                    <p:anim calcmode="lin" valueType="num">
                                      <p:cBhvr additive="base">
                                        <p:cTn id="7" dur="500" fill="hold"/>
                                        <p:tgtEl>
                                          <p:spTgt spid="4648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4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64899">
                                            <p:txEl>
                                              <p:pRg st="5" end="5"/>
                                            </p:txEl>
                                          </p:spTgt>
                                        </p:tgtEl>
                                        <p:attrNameLst>
                                          <p:attrName>style.visibility</p:attrName>
                                        </p:attrNameLst>
                                      </p:cBhvr>
                                      <p:to>
                                        <p:strVal val="visible"/>
                                      </p:to>
                                    </p:set>
                                    <p:animEffect transition="in" filter="dissolve">
                                      <p:cBhvr>
                                        <p:cTn id="13" dur="500"/>
                                        <p:tgtEl>
                                          <p:spTgt spid="464899">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64899">
                                            <p:txEl>
                                              <p:pRg st="6" end="6"/>
                                            </p:txEl>
                                          </p:spTgt>
                                        </p:tgtEl>
                                        <p:attrNameLst>
                                          <p:attrName>style.visibility</p:attrName>
                                        </p:attrNameLst>
                                      </p:cBhvr>
                                      <p:to>
                                        <p:strVal val="visible"/>
                                      </p:to>
                                    </p:set>
                                    <p:animEffect transition="in" filter="dissolve">
                                      <p:cBhvr>
                                        <p:cTn id="18" dur="500"/>
                                        <p:tgtEl>
                                          <p:spTgt spid="464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AF0341EC-A4AC-C1DC-BFE1-C659CB4CD739}"/>
              </a:ext>
            </a:extLst>
          </p:cNvPr>
          <p:cNvSpPr>
            <a:spLocks noGrp="1" noChangeArrowheads="1"/>
          </p:cNvSpPr>
          <p:nvPr>
            <p:ph type="title"/>
          </p:nvPr>
        </p:nvSpPr>
        <p:spPr>
          <a:xfrm>
            <a:off x="1208088" y="617538"/>
            <a:ext cx="7488237" cy="1143000"/>
          </a:xfrm>
        </p:spPr>
        <p:txBody>
          <a:bodyPr/>
          <a:lstStyle/>
          <a:p>
            <a:pPr eaLnBrk="1" fontAlgn="auto" hangingPunct="1">
              <a:spcAft>
                <a:spcPts val="0"/>
              </a:spcAft>
              <a:defRPr/>
            </a:pPr>
            <a:r>
              <a:rPr lang="en-US" altLang="fa-IR" b="1" dirty="0">
                <a:solidFill>
                  <a:srgbClr val="000099"/>
                </a:solidFill>
              </a:rPr>
              <a:t>Addiction Risk Factors</a:t>
            </a:r>
          </a:p>
        </p:txBody>
      </p:sp>
      <p:sp>
        <p:nvSpPr>
          <p:cNvPr id="609283" name="Rectangle 3">
            <a:extLst>
              <a:ext uri="{FF2B5EF4-FFF2-40B4-BE49-F238E27FC236}">
                <a16:creationId xmlns:a16="http://schemas.microsoft.com/office/drawing/2014/main" id="{694C964E-DE9C-FA6B-702A-BB95FF00395B}"/>
              </a:ext>
            </a:extLst>
          </p:cNvPr>
          <p:cNvSpPr>
            <a:spLocks noGrp="1" noChangeArrowheads="1"/>
          </p:cNvSpPr>
          <p:nvPr>
            <p:ph idx="1"/>
          </p:nvPr>
        </p:nvSpPr>
        <p:spPr/>
        <p:txBody>
          <a:bodyPr rtlCol="0">
            <a:normAutofit fontScale="92500" lnSpcReduction="20000"/>
          </a:bodyPr>
          <a:lstStyle/>
          <a:p>
            <a:pPr algn="l" rtl="0" eaLnBrk="1" fontAlgn="auto" hangingPunct="1">
              <a:lnSpc>
                <a:spcPct val="90000"/>
              </a:lnSpc>
              <a:spcAft>
                <a:spcPts val="0"/>
              </a:spcAft>
              <a:defRPr/>
            </a:pPr>
            <a:r>
              <a:rPr lang="en-US" altLang="fa-IR" sz="2800" dirty="0">
                <a:solidFill>
                  <a:srgbClr val="000099"/>
                </a:solidFill>
              </a:rPr>
              <a:t>Genetics</a:t>
            </a:r>
          </a:p>
          <a:p>
            <a:pPr algn="l" rtl="0" eaLnBrk="1" fontAlgn="auto" hangingPunct="1">
              <a:lnSpc>
                <a:spcPct val="90000"/>
              </a:lnSpc>
              <a:spcAft>
                <a:spcPts val="0"/>
              </a:spcAft>
              <a:defRPr/>
            </a:pPr>
            <a:r>
              <a:rPr lang="en-US" altLang="fa-IR" sz="2800" dirty="0">
                <a:solidFill>
                  <a:srgbClr val="000099"/>
                </a:solidFill>
              </a:rPr>
              <a:t>Earlier Age of Onset</a:t>
            </a:r>
          </a:p>
          <a:p>
            <a:pPr algn="l" rtl="0" eaLnBrk="1" fontAlgn="auto" hangingPunct="1">
              <a:lnSpc>
                <a:spcPct val="90000"/>
              </a:lnSpc>
              <a:spcAft>
                <a:spcPts val="0"/>
              </a:spcAft>
              <a:defRPr/>
            </a:pPr>
            <a:r>
              <a:rPr lang="en-US" altLang="fa-IR" sz="2800" dirty="0">
                <a:solidFill>
                  <a:srgbClr val="000099"/>
                </a:solidFill>
              </a:rPr>
              <a:t>Childhood Trauma (violent, sexual)</a:t>
            </a:r>
          </a:p>
          <a:p>
            <a:pPr algn="l" rtl="0" eaLnBrk="1" fontAlgn="auto" hangingPunct="1">
              <a:lnSpc>
                <a:spcPct val="90000"/>
              </a:lnSpc>
              <a:spcAft>
                <a:spcPts val="0"/>
              </a:spcAft>
              <a:defRPr/>
            </a:pPr>
            <a:r>
              <a:rPr lang="en-US" altLang="fa-IR" sz="2800" dirty="0">
                <a:solidFill>
                  <a:srgbClr val="000099"/>
                </a:solidFill>
              </a:rPr>
              <a:t>Learning Disorders &amp; ADD/ADHD</a:t>
            </a:r>
          </a:p>
          <a:p>
            <a:pPr algn="l" rtl="0" eaLnBrk="1" fontAlgn="auto" hangingPunct="1">
              <a:lnSpc>
                <a:spcPct val="90000"/>
              </a:lnSpc>
              <a:spcAft>
                <a:spcPts val="0"/>
              </a:spcAft>
              <a:defRPr/>
            </a:pPr>
            <a:r>
              <a:rPr lang="en-US" altLang="fa-IR" sz="2800" dirty="0">
                <a:solidFill>
                  <a:srgbClr val="000099"/>
                </a:solidFill>
              </a:rPr>
              <a:t>Mental Illness Predating Use</a:t>
            </a:r>
          </a:p>
          <a:p>
            <a:pPr lvl="1" algn="l" rtl="0" eaLnBrk="1" fontAlgn="auto" hangingPunct="1">
              <a:lnSpc>
                <a:spcPct val="90000"/>
              </a:lnSpc>
              <a:spcAft>
                <a:spcPts val="0"/>
              </a:spcAft>
              <a:defRPr/>
            </a:pPr>
            <a:r>
              <a:rPr lang="en-US" altLang="fa-IR" sz="2400" b="1" dirty="0">
                <a:solidFill>
                  <a:srgbClr val="000099"/>
                </a:solidFill>
              </a:rPr>
              <a:t>Depression</a:t>
            </a:r>
          </a:p>
          <a:p>
            <a:pPr lvl="1" algn="l" rtl="0" eaLnBrk="1" fontAlgn="auto" hangingPunct="1">
              <a:lnSpc>
                <a:spcPct val="90000"/>
              </a:lnSpc>
              <a:spcAft>
                <a:spcPts val="0"/>
              </a:spcAft>
              <a:defRPr/>
            </a:pPr>
            <a:r>
              <a:rPr lang="en-US" altLang="fa-IR" sz="2400" b="1" dirty="0">
                <a:solidFill>
                  <a:srgbClr val="000099"/>
                </a:solidFill>
              </a:rPr>
              <a:t>Bipolar Disorder</a:t>
            </a:r>
          </a:p>
          <a:p>
            <a:pPr lvl="1" algn="l" rtl="0" eaLnBrk="1" fontAlgn="auto" hangingPunct="1">
              <a:lnSpc>
                <a:spcPct val="90000"/>
              </a:lnSpc>
              <a:spcAft>
                <a:spcPts val="0"/>
              </a:spcAft>
              <a:defRPr/>
            </a:pPr>
            <a:r>
              <a:rPr lang="en-US" altLang="fa-IR" sz="2400" b="1" dirty="0">
                <a:solidFill>
                  <a:srgbClr val="000099"/>
                </a:solidFill>
              </a:rPr>
              <a:t>Psychosis</a:t>
            </a:r>
          </a:p>
          <a:p>
            <a:pPr lvl="1" algn="l" rtl="0" eaLnBrk="1" fontAlgn="auto" hangingPunct="1">
              <a:lnSpc>
                <a:spcPct val="90000"/>
              </a:lnSpc>
              <a:spcAft>
                <a:spcPts val="0"/>
              </a:spcAft>
              <a:defRPr/>
            </a:pPr>
            <a:r>
              <a:rPr lang="en-US" altLang="fa-IR" sz="2400" b="1" dirty="0">
                <a:solidFill>
                  <a:srgbClr val="000099"/>
                </a:solidFill>
              </a:rPr>
              <a:t>ADHD</a:t>
            </a:r>
          </a:p>
          <a:p>
            <a:pPr eaLnBrk="1" fontAlgn="auto" hangingPunct="1">
              <a:lnSpc>
                <a:spcPct val="90000"/>
              </a:lnSpc>
              <a:spcAft>
                <a:spcPts val="0"/>
              </a:spcAft>
              <a:defRPr/>
            </a:pPr>
            <a:endParaRPr lang="en-US" altLang="fa-IR" sz="2800" b="1" dirty="0">
              <a:solidFill>
                <a:srgbClr val="000099"/>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09282"/>
                                        </p:tgtEl>
                                        <p:attrNameLst>
                                          <p:attrName>style.visibility</p:attrName>
                                        </p:attrNameLst>
                                      </p:cBhvr>
                                      <p:to>
                                        <p:strVal val="visible"/>
                                      </p:to>
                                    </p:set>
                                    <p:animEffect transition="in" filter="fade">
                                      <p:cBhvr>
                                        <p:cTn id="7" dur="768" decel="100000"/>
                                        <p:tgtEl>
                                          <p:spTgt spid="609282"/>
                                        </p:tgtEl>
                                      </p:cBhvr>
                                    </p:animEffect>
                                    <p:animScale>
                                      <p:cBhvr>
                                        <p:cTn id="8" dur="768" decel="100000"/>
                                        <p:tgtEl>
                                          <p:spTgt spid="609282"/>
                                        </p:tgtEl>
                                      </p:cBhvr>
                                      <p:from x="10000" y="10000"/>
                                      <p:to x="200000" y="450000"/>
                                    </p:animScale>
                                    <p:animScale>
                                      <p:cBhvr>
                                        <p:cTn id="9" dur="1230" accel="100000" fill="hold">
                                          <p:stCondLst>
                                            <p:cond delay="768"/>
                                          </p:stCondLst>
                                        </p:cTn>
                                        <p:tgtEl>
                                          <p:spTgt spid="609282"/>
                                        </p:tgtEl>
                                      </p:cBhvr>
                                      <p:from x="200000" y="450000"/>
                                      <p:to x="100000" y="100000"/>
                                    </p:animScale>
                                    <p:set>
                                      <p:cBhvr>
                                        <p:cTn id="10" dur="768" fill="hold"/>
                                        <p:tgtEl>
                                          <p:spTgt spid="609282"/>
                                        </p:tgtEl>
                                        <p:attrNameLst>
                                          <p:attrName>ppt_x</p:attrName>
                                        </p:attrNameLst>
                                      </p:cBhvr>
                                      <p:to>
                                        <p:strVal val="(0.5)"/>
                                      </p:to>
                                    </p:set>
                                    <p:anim from="(0.5)" to="(#ppt_x)" calcmode="lin" valueType="num">
                                      <p:cBhvr>
                                        <p:cTn id="11" dur="1230" accel="100000" fill="hold">
                                          <p:stCondLst>
                                            <p:cond delay="768"/>
                                          </p:stCondLst>
                                        </p:cTn>
                                        <p:tgtEl>
                                          <p:spTgt spid="609282"/>
                                        </p:tgtEl>
                                        <p:attrNameLst>
                                          <p:attrName>ppt_x</p:attrName>
                                        </p:attrNameLst>
                                      </p:cBhvr>
                                    </p:anim>
                                    <p:set>
                                      <p:cBhvr>
                                        <p:cTn id="12" dur="768" fill="hold"/>
                                        <p:tgtEl>
                                          <p:spTgt spid="609282"/>
                                        </p:tgtEl>
                                        <p:attrNameLst>
                                          <p:attrName>ppt_y</p:attrName>
                                        </p:attrNameLst>
                                      </p:cBhvr>
                                      <p:to>
                                        <p:strVal val="(#ppt_y+0.4)"/>
                                      </p:to>
                                    </p:set>
                                    <p:anim from="(#ppt_y+0.4)" to="(#ppt_y)" calcmode="lin" valueType="num">
                                      <p:cBhvr>
                                        <p:cTn id="13" dur="1230" accel="100000" fill="hold">
                                          <p:stCondLst>
                                            <p:cond delay="768"/>
                                          </p:stCondLst>
                                        </p:cTn>
                                        <p:tgtEl>
                                          <p:spTgt spid="6092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09283">
                                            <p:txEl>
                                              <p:pRg st="0" end="0"/>
                                            </p:txEl>
                                          </p:spTgt>
                                        </p:tgtEl>
                                        <p:attrNameLst>
                                          <p:attrName>style.visibility</p:attrName>
                                        </p:attrNameLst>
                                      </p:cBhvr>
                                      <p:to>
                                        <p:strVal val="visible"/>
                                      </p:to>
                                    </p:set>
                                    <p:anim calcmode="lin" valueType="num">
                                      <p:cBhvr>
                                        <p:cTn id="18" dur="500" fill="hold"/>
                                        <p:tgtEl>
                                          <p:spTgt spid="60928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0928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0928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09283">
                                            <p:txEl>
                                              <p:pRg st="1" end="1"/>
                                            </p:txEl>
                                          </p:spTgt>
                                        </p:tgtEl>
                                        <p:attrNameLst>
                                          <p:attrName>style.visibility</p:attrName>
                                        </p:attrNameLst>
                                      </p:cBhvr>
                                      <p:to>
                                        <p:strVal val="visible"/>
                                      </p:to>
                                    </p:set>
                                    <p:anim calcmode="lin" valueType="num">
                                      <p:cBhvr>
                                        <p:cTn id="25" dur="500" fill="hold"/>
                                        <p:tgtEl>
                                          <p:spTgt spid="60928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0928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0928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09283">
                                            <p:txEl>
                                              <p:pRg st="2" end="2"/>
                                            </p:txEl>
                                          </p:spTgt>
                                        </p:tgtEl>
                                        <p:attrNameLst>
                                          <p:attrName>style.visibility</p:attrName>
                                        </p:attrNameLst>
                                      </p:cBhvr>
                                      <p:to>
                                        <p:strVal val="visible"/>
                                      </p:to>
                                    </p:set>
                                    <p:anim calcmode="lin" valueType="num">
                                      <p:cBhvr>
                                        <p:cTn id="32" dur="500" fill="hold"/>
                                        <p:tgtEl>
                                          <p:spTgt spid="60928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0928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0928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09283">
                                            <p:txEl>
                                              <p:pRg st="3" end="3"/>
                                            </p:txEl>
                                          </p:spTgt>
                                        </p:tgtEl>
                                        <p:attrNameLst>
                                          <p:attrName>style.visibility</p:attrName>
                                        </p:attrNameLst>
                                      </p:cBhvr>
                                      <p:to>
                                        <p:strVal val="visible"/>
                                      </p:to>
                                    </p:set>
                                    <p:anim calcmode="lin" valueType="num">
                                      <p:cBhvr>
                                        <p:cTn id="39" dur="500" fill="hold"/>
                                        <p:tgtEl>
                                          <p:spTgt spid="60928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0928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609283">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609283">
                                            <p:txEl>
                                              <p:pRg st="4" end="4"/>
                                            </p:txEl>
                                          </p:spTgt>
                                        </p:tgtEl>
                                        <p:attrNameLst>
                                          <p:attrName>style.visibility</p:attrName>
                                        </p:attrNameLst>
                                      </p:cBhvr>
                                      <p:to>
                                        <p:strVal val="visible"/>
                                      </p:to>
                                    </p:set>
                                    <p:anim calcmode="lin" valueType="num">
                                      <p:cBhvr>
                                        <p:cTn id="46" dur="500" fill="hold"/>
                                        <p:tgtEl>
                                          <p:spTgt spid="60928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60928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609283">
                                            <p:txEl>
                                              <p:pRg st="4" end="4"/>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609283">
                                            <p:txEl>
                                              <p:pRg st="5" end="5"/>
                                            </p:txEl>
                                          </p:spTgt>
                                        </p:tgtEl>
                                        <p:attrNameLst>
                                          <p:attrName>style.visibility</p:attrName>
                                        </p:attrNameLst>
                                      </p:cBhvr>
                                      <p:to>
                                        <p:strVal val="visible"/>
                                      </p:to>
                                    </p:set>
                                    <p:anim calcmode="lin" valueType="num">
                                      <p:cBhvr>
                                        <p:cTn id="51" dur="500" fill="hold"/>
                                        <p:tgtEl>
                                          <p:spTgt spid="609283">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609283">
                                            <p:txEl>
                                              <p:pRg st="5" end="5"/>
                                            </p:txEl>
                                          </p:spTgt>
                                        </p:tgtEl>
                                        <p:attrNameLst>
                                          <p:attrName>ppt_h</p:attrName>
                                        </p:attrNameLst>
                                      </p:cBhvr>
                                      <p:tavLst>
                                        <p:tav tm="0">
                                          <p:val>
                                            <p:fltVal val="0"/>
                                          </p:val>
                                        </p:tav>
                                        <p:tav tm="100000">
                                          <p:val>
                                            <p:strVal val="#ppt_h"/>
                                          </p:val>
                                        </p:tav>
                                      </p:tavLst>
                                    </p:anim>
                                    <p:animEffect transition="in" filter="fade">
                                      <p:cBhvr>
                                        <p:cTn id="53" dur="500"/>
                                        <p:tgtEl>
                                          <p:spTgt spid="609283">
                                            <p:txEl>
                                              <p:pRg st="5" end="5"/>
                                            </p:txEl>
                                          </p:spTgt>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609283">
                                            <p:txEl>
                                              <p:pRg st="6" end="6"/>
                                            </p:txEl>
                                          </p:spTgt>
                                        </p:tgtEl>
                                        <p:attrNameLst>
                                          <p:attrName>style.visibility</p:attrName>
                                        </p:attrNameLst>
                                      </p:cBhvr>
                                      <p:to>
                                        <p:strVal val="visible"/>
                                      </p:to>
                                    </p:set>
                                    <p:anim calcmode="lin" valueType="num">
                                      <p:cBhvr>
                                        <p:cTn id="56" dur="500" fill="hold"/>
                                        <p:tgtEl>
                                          <p:spTgt spid="609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609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609283">
                                            <p:txEl>
                                              <p:pRg st="6" end="6"/>
                                            </p:txEl>
                                          </p:spTgt>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609283">
                                            <p:txEl>
                                              <p:pRg st="7" end="7"/>
                                            </p:txEl>
                                          </p:spTgt>
                                        </p:tgtEl>
                                        <p:attrNameLst>
                                          <p:attrName>style.visibility</p:attrName>
                                        </p:attrNameLst>
                                      </p:cBhvr>
                                      <p:to>
                                        <p:strVal val="visible"/>
                                      </p:to>
                                    </p:set>
                                    <p:anim calcmode="lin" valueType="num">
                                      <p:cBhvr>
                                        <p:cTn id="61" dur="500" fill="hold"/>
                                        <p:tgtEl>
                                          <p:spTgt spid="60928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60928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609283">
                                            <p:txEl>
                                              <p:pRg st="7" end="7"/>
                                            </p:txEl>
                                          </p:spTgt>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609283">
                                            <p:txEl>
                                              <p:pRg st="8" end="8"/>
                                            </p:txEl>
                                          </p:spTgt>
                                        </p:tgtEl>
                                        <p:attrNameLst>
                                          <p:attrName>style.visibility</p:attrName>
                                        </p:attrNameLst>
                                      </p:cBhvr>
                                      <p:to>
                                        <p:strVal val="visible"/>
                                      </p:to>
                                    </p:set>
                                    <p:anim calcmode="lin" valueType="num">
                                      <p:cBhvr>
                                        <p:cTn id="66" dur="500" fill="hold"/>
                                        <p:tgtEl>
                                          <p:spTgt spid="609283">
                                            <p:txEl>
                                              <p:pRg st="8" end="8"/>
                                            </p:txEl>
                                          </p:spTgt>
                                        </p:tgtEl>
                                        <p:attrNameLst>
                                          <p:attrName>ppt_w</p:attrName>
                                        </p:attrNameLst>
                                      </p:cBhvr>
                                      <p:tavLst>
                                        <p:tav tm="0">
                                          <p:val>
                                            <p:fltVal val="0"/>
                                          </p:val>
                                        </p:tav>
                                        <p:tav tm="100000">
                                          <p:val>
                                            <p:strVal val="#ppt_w"/>
                                          </p:val>
                                        </p:tav>
                                      </p:tavLst>
                                    </p:anim>
                                    <p:anim calcmode="lin" valueType="num">
                                      <p:cBhvr>
                                        <p:cTn id="67" dur="500" fill="hold"/>
                                        <p:tgtEl>
                                          <p:spTgt spid="609283">
                                            <p:txEl>
                                              <p:pRg st="8" end="8"/>
                                            </p:txEl>
                                          </p:spTgt>
                                        </p:tgtEl>
                                        <p:attrNameLst>
                                          <p:attrName>ppt_h</p:attrName>
                                        </p:attrNameLst>
                                      </p:cBhvr>
                                      <p:tavLst>
                                        <p:tav tm="0">
                                          <p:val>
                                            <p:fltVal val="0"/>
                                          </p:val>
                                        </p:tav>
                                        <p:tav tm="100000">
                                          <p:val>
                                            <p:strVal val="#ppt_h"/>
                                          </p:val>
                                        </p:tav>
                                      </p:tavLst>
                                    </p:anim>
                                    <p:animEffect transition="in" filter="fade">
                                      <p:cBhvr>
                                        <p:cTn id="68" dur="500"/>
                                        <p:tgtEl>
                                          <p:spTgt spid="609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p:bldP spid="60928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71D5420-027D-447E-AEFA-42C39229F4DA}"/>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Myths of </a:t>
            </a:r>
            <a:br>
              <a:rPr lang="en-US" altLang="fa-IR" b="1">
                <a:solidFill>
                  <a:srgbClr val="000099"/>
                </a:solidFill>
              </a:rPr>
            </a:br>
            <a:r>
              <a:rPr lang="en-US" altLang="fa-IR" b="1">
                <a:solidFill>
                  <a:srgbClr val="000099"/>
                </a:solidFill>
              </a:rPr>
              <a:t>Addiction Treatment</a:t>
            </a:r>
          </a:p>
        </p:txBody>
      </p:sp>
      <p:sp>
        <p:nvSpPr>
          <p:cNvPr id="632835" name="Rectangle 3">
            <a:extLst>
              <a:ext uri="{FF2B5EF4-FFF2-40B4-BE49-F238E27FC236}">
                <a16:creationId xmlns:a16="http://schemas.microsoft.com/office/drawing/2014/main" id="{2A29B3EC-1D6B-3466-C52B-F1E85823F9AB}"/>
              </a:ext>
            </a:extLst>
          </p:cNvPr>
          <p:cNvSpPr>
            <a:spLocks noGrp="1" noChangeArrowheads="1"/>
          </p:cNvSpPr>
          <p:nvPr>
            <p:ph idx="1"/>
          </p:nvPr>
        </p:nvSpPr>
        <p:spPr/>
        <p:txBody>
          <a:bodyPr/>
          <a:lstStyle/>
          <a:p>
            <a:pPr eaLnBrk="1" hangingPunct="1"/>
            <a:r>
              <a:rPr lang="en-US" altLang="fa-IR">
                <a:solidFill>
                  <a:srgbClr val="000099"/>
                </a:solidFill>
              </a:rPr>
              <a:t>Myth of Self-Medication</a:t>
            </a:r>
          </a:p>
          <a:p>
            <a:pPr eaLnBrk="1" hangingPunct="1"/>
            <a:r>
              <a:rPr lang="en-US" altLang="fa-IR">
                <a:solidFill>
                  <a:srgbClr val="000099"/>
                </a:solidFill>
              </a:rPr>
              <a:t>Myth of Character Weakness</a:t>
            </a:r>
          </a:p>
          <a:p>
            <a:pPr eaLnBrk="1" hangingPunct="1"/>
            <a:r>
              <a:rPr lang="en-US" altLang="fa-IR">
                <a:solidFill>
                  <a:srgbClr val="000099"/>
                </a:solidFill>
              </a:rPr>
              <a:t>Myth of Holding One’s Liquor </a:t>
            </a:r>
          </a:p>
          <a:p>
            <a:pPr eaLnBrk="1" hangingPunct="1"/>
            <a:r>
              <a:rPr lang="en-US" altLang="fa-IR">
                <a:solidFill>
                  <a:srgbClr val="000099"/>
                </a:solidFill>
              </a:rPr>
              <a:t>Myth of Detoxification</a:t>
            </a:r>
          </a:p>
          <a:p>
            <a:pPr eaLnBrk="1" hangingPunct="1"/>
            <a:r>
              <a:rPr lang="en-US" altLang="fa-IR">
                <a:solidFill>
                  <a:srgbClr val="000099"/>
                </a:solidFill>
              </a:rPr>
              <a:t>Myth of Brain Reversibility</a:t>
            </a:r>
          </a:p>
          <a:p>
            <a:pPr eaLnBrk="1" hangingPunct="1"/>
            <a:r>
              <a:rPr lang="en-US" altLang="fa-IR">
                <a:solidFill>
                  <a:srgbClr val="000099"/>
                </a:solidFill>
              </a:rPr>
              <a:t>Myth of Purification and Perfection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2835">
                                            <p:txEl>
                                              <p:pRg st="4" end="4"/>
                                            </p:txEl>
                                          </p:spTgt>
                                        </p:tgtEl>
                                        <p:attrNameLst>
                                          <p:attrName>style.visibility</p:attrName>
                                        </p:attrNameLst>
                                      </p:cBhvr>
                                      <p:to>
                                        <p:strVal val="visible"/>
                                      </p:to>
                                    </p:set>
                                    <p:anim calcmode="lin" valueType="num">
                                      <p:cBhvr additive="base">
                                        <p:cTn id="7" dur="500" fill="hold"/>
                                        <p:tgtEl>
                                          <p:spTgt spid="63283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2835">
                                            <p:txEl>
                                              <p:pRg st="5" end="5"/>
                                            </p:txEl>
                                          </p:spTgt>
                                        </p:tgtEl>
                                        <p:attrNameLst>
                                          <p:attrName>style.visibility</p:attrName>
                                        </p:attrNameLst>
                                      </p:cBhvr>
                                      <p:to>
                                        <p:strVal val="visible"/>
                                      </p:to>
                                    </p:set>
                                    <p:anim calcmode="lin" valueType="num">
                                      <p:cBhvr additive="base">
                                        <p:cTn id="13" dur="500" fill="hold"/>
                                        <p:tgtEl>
                                          <p:spTgt spid="63283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28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AC03441-FA97-DBB4-684B-13124C8DBFEF}"/>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a:solidFill>
                  <a:srgbClr val="000099"/>
                </a:solidFill>
              </a:rPr>
              <a:t>The Myth of Purification and Perfection</a:t>
            </a:r>
          </a:p>
        </p:txBody>
      </p:sp>
      <p:sp>
        <p:nvSpPr>
          <p:cNvPr id="645123" name="Rectangle 3">
            <a:extLst>
              <a:ext uri="{FF2B5EF4-FFF2-40B4-BE49-F238E27FC236}">
                <a16:creationId xmlns:a16="http://schemas.microsoft.com/office/drawing/2014/main" id="{C02CE443-3A44-F879-03D0-D94AA1468A41}"/>
              </a:ext>
            </a:extLst>
          </p:cNvPr>
          <p:cNvSpPr>
            <a:spLocks noGrp="1" noChangeArrowheads="1"/>
          </p:cNvSpPr>
          <p:nvPr>
            <p:ph idx="1"/>
          </p:nvPr>
        </p:nvSpPr>
        <p:spPr>
          <a:xfrm>
            <a:off x="1182688" y="2017713"/>
            <a:ext cx="7772400" cy="4840287"/>
          </a:xfrm>
        </p:spPr>
        <p:txBody>
          <a:bodyPr/>
          <a:lstStyle/>
          <a:p>
            <a:pPr algn="ctr" eaLnBrk="1" hangingPunct="1">
              <a:lnSpc>
                <a:spcPct val="80000"/>
              </a:lnSpc>
              <a:buFont typeface="Wingdings" panose="05000000000000000000" pitchFamily="2" charset="2"/>
              <a:buNone/>
            </a:pPr>
            <a:r>
              <a:rPr lang="en-US" altLang="fa-IR" sz="2700" b="1">
                <a:solidFill>
                  <a:srgbClr val="000099"/>
                </a:solidFill>
              </a:rPr>
              <a:t>Five Myth-Conceptions</a:t>
            </a:r>
          </a:p>
          <a:p>
            <a:pPr algn="ctr" eaLnBrk="1" hangingPunct="1">
              <a:lnSpc>
                <a:spcPct val="80000"/>
              </a:lnSpc>
              <a:buFont typeface="Wingdings" panose="05000000000000000000" pitchFamily="2" charset="2"/>
              <a:buNone/>
            </a:pPr>
            <a:endParaRPr lang="en-US" altLang="fa-IR" sz="2700" b="1">
              <a:solidFill>
                <a:srgbClr val="000099"/>
              </a:solidFill>
            </a:endParaRPr>
          </a:p>
          <a:p>
            <a:pPr eaLnBrk="1" hangingPunct="1">
              <a:lnSpc>
                <a:spcPct val="80000"/>
              </a:lnSpc>
            </a:pPr>
            <a:r>
              <a:rPr lang="en-US" altLang="fa-IR" sz="2700">
                <a:solidFill>
                  <a:srgbClr val="000099"/>
                </a:solidFill>
              </a:rPr>
              <a:t>Recovery means “detoxification”</a:t>
            </a:r>
          </a:p>
          <a:p>
            <a:pPr eaLnBrk="1" hangingPunct="1">
              <a:lnSpc>
                <a:spcPct val="80000"/>
              </a:lnSpc>
            </a:pPr>
            <a:r>
              <a:rPr lang="en-US" altLang="fa-IR" sz="2700">
                <a:solidFill>
                  <a:srgbClr val="000099"/>
                </a:solidFill>
              </a:rPr>
              <a:t>Purification is a means not an end</a:t>
            </a:r>
          </a:p>
          <a:p>
            <a:pPr eaLnBrk="1" hangingPunct="1">
              <a:lnSpc>
                <a:spcPct val="80000"/>
              </a:lnSpc>
            </a:pPr>
            <a:r>
              <a:rPr lang="en-US" altLang="fa-IR" sz="2700">
                <a:solidFill>
                  <a:srgbClr val="000099"/>
                </a:solidFill>
              </a:rPr>
              <a:t>Recovery as a developmental process is irrelevant</a:t>
            </a:r>
          </a:p>
          <a:p>
            <a:pPr eaLnBrk="1" hangingPunct="1">
              <a:lnSpc>
                <a:spcPct val="80000"/>
              </a:lnSpc>
            </a:pPr>
            <a:r>
              <a:rPr lang="en-US" altLang="fa-IR" sz="2700">
                <a:solidFill>
                  <a:srgbClr val="000099"/>
                </a:solidFill>
              </a:rPr>
              <a:t>Scientific research and the science of addiction has no bearing</a:t>
            </a:r>
          </a:p>
          <a:p>
            <a:pPr eaLnBrk="1" hangingPunct="1">
              <a:lnSpc>
                <a:spcPct val="80000"/>
              </a:lnSpc>
            </a:pPr>
            <a:r>
              <a:rPr lang="en-US" altLang="fa-IR" sz="2700">
                <a:solidFill>
                  <a:srgbClr val="000099"/>
                </a:solidFill>
              </a:rPr>
              <a:t>Drug-free treatment means NO opioid maintenance no matter how many relapses. You don’t treat addiction with an addicting drug</a:t>
            </a:r>
          </a:p>
          <a:p>
            <a:pPr eaLnBrk="1" hangingPunct="1">
              <a:lnSpc>
                <a:spcPct val="80000"/>
              </a:lnSpc>
            </a:pPr>
            <a:endParaRPr lang="en-US" altLang="fa-IR" sz="27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anim calcmode="lin" valueType="num">
                                      <p:cBhvr>
                                        <p:cTn id="7" dur="1000" fill="hold"/>
                                        <p:tgtEl>
                                          <p:spTgt spid="64512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4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51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45123">
                                            <p:txEl>
                                              <p:pRg st="2" end="2"/>
                                            </p:txEl>
                                          </p:spTgt>
                                        </p:tgtEl>
                                        <p:attrNameLst>
                                          <p:attrName>style.visibility</p:attrName>
                                        </p:attrNameLst>
                                      </p:cBhvr>
                                      <p:to>
                                        <p:strVal val="visible"/>
                                      </p:to>
                                    </p:set>
                                    <p:anim calcmode="lin" valueType="num">
                                      <p:cBhvr>
                                        <p:cTn id="14" dur="1000" fill="hold"/>
                                        <p:tgtEl>
                                          <p:spTgt spid="64512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64512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451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45123">
                                            <p:txEl>
                                              <p:pRg st="3" end="3"/>
                                            </p:txEl>
                                          </p:spTgt>
                                        </p:tgtEl>
                                        <p:attrNameLst>
                                          <p:attrName>style.visibility</p:attrName>
                                        </p:attrNameLst>
                                      </p:cBhvr>
                                      <p:to>
                                        <p:strVal val="visible"/>
                                      </p:to>
                                    </p:set>
                                    <p:anim calcmode="lin" valueType="num">
                                      <p:cBhvr>
                                        <p:cTn id="21" dur="1000" fill="hold"/>
                                        <p:tgtEl>
                                          <p:spTgt spid="64512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64512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4512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45123">
                                            <p:txEl>
                                              <p:pRg st="4" end="4"/>
                                            </p:txEl>
                                          </p:spTgt>
                                        </p:tgtEl>
                                        <p:attrNameLst>
                                          <p:attrName>style.visibility</p:attrName>
                                        </p:attrNameLst>
                                      </p:cBhvr>
                                      <p:to>
                                        <p:strVal val="visible"/>
                                      </p:to>
                                    </p:set>
                                    <p:anim calcmode="lin" valueType="num">
                                      <p:cBhvr>
                                        <p:cTn id="28" dur="1000" fill="hold"/>
                                        <p:tgtEl>
                                          <p:spTgt spid="64512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64512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4512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645123">
                                            <p:txEl>
                                              <p:pRg st="5" end="5"/>
                                            </p:txEl>
                                          </p:spTgt>
                                        </p:tgtEl>
                                        <p:attrNameLst>
                                          <p:attrName>style.visibility</p:attrName>
                                        </p:attrNameLst>
                                      </p:cBhvr>
                                      <p:to>
                                        <p:strVal val="visible"/>
                                      </p:to>
                                    </p:set>
                                    <p:anim calcmode="lin" valueType="num">
                                      <p:cBhvr>
                                        <p:cTn id="35" dur="1000" fill="hold"/>
                                        <p:tgtEl>
                                          <p:spTgt spid="64512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64512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64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645123">
                                            <p:txEl>
                                              <p:pRg st="6" end="6"/>
                                            </p:txEl>
                                          </p:spTgt>
                                        </p:tgtEl>
                                        <p:attrNameLst>
                                          <p:attrName>style.visibility</p:attrName>
                                        </p:attrNameLst>
                                      </p:cBhvr>
                                      <p:to>
                                        <p:strVal val="visible"/>
                                      </p:to>
                                    </p:set>
                                    <p:anim calcmode="lin" valueType="num">
                                      <p:cBhvr>
                                        <p:cTn id="42" dur="1000" fill="hold"/>
                                        <p:tgtEl>
                                          <p:spTgt spid="645123">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64512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64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7226168-B62C-F8C2-1FF4-F33963816C68}"/>
              </a:ext>
            </a:extLst>
          </p:cNvPr>
          <p:cNvSpPr>
            <a:spLocks noGrp="1"/>
          </p:cNvSpPr>
          <p:nvPr>
            <p:ph type="title"/>
          </p:nvPr>
        </p:nvSpPr>
        <p:spPr/>
        <p:txBody>
          <a:bodyPr/>
          <a:lstStyle/>
          <a:p>
            <a:pPr eaLnBrk="1" fontAlgn="auto" hangingPunct="1">
              <a:spcAft>
                <a:spcPts val="0"/>
              </a:spcAft>
              <a:defRPr/>
            </a:pPr>
            <a:r>
              <a:rPr lang="en-US" altLang="fa-IR"/>
              <a:t>Question 11 </a:t>
            </a:r>
          </a:p>
        </p:txBody>
      </p:sp>
      <p:sp>
        <p:nvSpPr>
          <p:cNvPr id="157699" name="Content Placeholder 2">
            <a:extLst>
              <a:ext uri="{FF2B5EF4-FFF2-40B4-BE49-F238E27FC236}">
                <a16:creationId xmlns:a16="http://schemas.microsoft.com/office/drawing/2014/main" id="{D1D674B1-F458-ACC5-1960-624F74C93D68}"/>
              </a:ext>
            </a:extLst>
          </p:cNvPr>
          <p:cNvSpPr>
            <a:spLocks noGrp="1" noChangeArrowheads="1"/>
          </p:cNvSpPr>
          <p:nvPr>
            <p:ph idx="1"/>
          </p:nvPr>
        </p:nvSpPr>
        <p:spPr/>
        <p:txBody>
          <a:bodyPr/>
          <a:lstStyle/>
          <a:p>
            <a:pPr eaLnBrk="1" hangingPunct="1"/>
            <a:r>
              <a:rPr lang="en-US" altLang="fa-IR"/>
              <a:t>True or False:</a:t>
            </a:r>
          </a:p>
          <a:p>
            <a:pPr lvl="1" eaLnBrk="1" hangingPunct="1"/>
            <a:r>
              <a:rPr lang="en-US" altLang="fa-IR"/>
              <a:t>Alcoholics can be taught to hold their liquor</a:t>
            </a:r>
          </a:p>
          <a:p>
            <a:pPr lvl="1" eaLnBrk="1" hangingPunct="1"/>
            <a:r>
              <a:rPr lang="en-US" altLang="fa-IR"/>
              <a:t>Even if addicts learn that they are self-medicating, they still won’t stop using</a:t>
            </a:r>
          </a:p>
          <a:p>
            <a:pPr lvl="1" eaLnBrk="1" hangingPunct="1"/>
            <a:r>
              <a:rPr lang="en-US" altLang="fa-IR"/>
              <a:t>The brain can get back to normal if one is recovering over time</a:t>
            </a:r>
          </a:p>
          <a:p>
            <a:pPr lvl="1" eaLnBrk="1" hangingPunct="1"/>
            <a:r>
              <a:rPr lang="en-US" altLang="fa-IR"/>
              <a:t>Most opiate addicts don’t need to be on methadone</a:t>
            </a:r>
          </a:p>
          <a:p>
            <a:pPr lvl="1" eaLnBrk="1" hangingPunct="1"/>
            <a:r>
              <a:rPr lang="en-US" altLang="fa-IR"/>
              <a:t>My alcoholic father has no will to stop</a:t>
            </a:r>
          </a:p>
          <a:p>
            <a:pPr lvl="1" eaLnBrk="1" hangingPunct="1"/>
            <a:endParaRPr lang="en-US" altLang="fa-IR"/>
          </a:p>
          <a:p>
            <a:pPr lvl="1" eaLnBrk="1" hangingPunct="1"/>
            <a:endParaRPr lang="en-US" altLang="fa-IR"/>
          </a:p>
          <a:p>
            <a:pPr lvl="1" eaLnBrk="1" hangingPunct="1"/>
            <a:endParaRPr lang="en-US" altLang="fa-I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B480375-B31F-0825-3E61-5F57617225DF}"/>
              </a:ext>
            </a:extLst>
          </p:cNvPr>
          <p:cNvSpPr>
            <a:spLocks noGrp="1" noChangeArrowheads="1"/>
          </p:cNvSpPr>
          <p:nvPr>
            <p:ph type="title"/>
          </p:nvPr>
        </p:nvSpPr>
        <p:spPr>
          <a:xfrm>
            <a:off x="1350963" y="350838"/>
            <a:ext cx="7793037" cy="1143000"/>
          </a:xfrm>
        </p:spPr>
        <p:txBody>
          <a:bodyPr>
            <a:normAutofit fontScale="90000"/>
          </a:bodyPr>
          <a:lstStyle/>
          <a:p>
            <a:pPr eaLnBrk="1" fontAlgn="auto" hangingPunct="1">
              <a:spcAft>
                <a:spcPts val="0"/>
              </a:spcAft>
              <a:defRPr/>
            </a:pPr>
            <a:r>
              <a:rPr lang="en-US" altLang="fa-IR" b="1">
                <a:solidFill>
                  <a:srgbClr val="000099"/>
                </a:solidFill>
              </a:rPr>
              <a:t>Let Facts &amp; Humility Get in the Way of Ideology &amp; Unfounded Theory</a:t>
            </a:r>
          </a:p>
        </p:txBody>
      </p:sp>
      <p:sp>
        <p:nvSpPr>
          <p:cNvPr id="646147" name="Rectangle 3">
            <a:extLst>
              <a:ext uri="{FF2B5EF4-FFF2-40B4-BE49-F238E27FC236}">
                <a16:creationId xmlns:a16="http://schemas.microsoft.com/office/drawing/2014/main" id="{62CBAAE0-3D5B-63D4-EF46-815A871C006C}"/>
              </a:ext>
            </a:extLst>
          </p:cNvPr>
          <p:cNvSpPr>
            <a:spLocks noGrp="1" noChangeArrowheads="1"/>
          </p:cNvSpPr>
          <p:nvPr>
            <p:ph idx="1"/>
          </p:nvPr>
        </p:nvSpPr>
        <p:spPr>
          <a:xfrm>
            <a:off x="1182688" y="2017713"/>
            <a:ext cx="7772400" cy="4840287"/>
          </a:xfrm>
        </p:spPr>
        <p:txBody>
          <a:bodyPr/>
          <a:lstStyle/>
          <a:p>
            <a:pPr eaLnBrk="1" hangingPunct="1">
              <a:lnSpc>
                <a:spcPct val="80000"/>
              </a:lnSpc>
            </a:pPr>
            <a:r>
              <a:rPr lang="en-US" altLang="fa-IR" sz="2800">
                <a:solidFill>
                  <a:srgbClr val="000099"/>
                </a:solidFill>
              </a:rPr>
              <a:t>Craving and relapse represent how the brain has a stubborn switch that is stuck</a:t>
            </a:r>
          </a:p>
          <a:p>
            <a:pPr eaLnBrk="1" hangingPunct="1">
              <a:lnSpc>
                <a:spcPct val="80000"/>
              </a:lnSpc>
            </a:pPr>
            <a:r>
              <a:rPr lang="en-US" altLang="fa-IR" sz="2800">
                <a:solidFill>
                  <a:srgbClr val="000099"/>
                </a:solidFill>
              </a:rPr>
              <a:t>The potential for relapse is lifelong</a:t>
            </a:r>
          </a:p>
          <a:p>
            <a:pPr eaLnBrk="1" hangingPunct="1">
              <a:lnSpc>
                <a:spcPct val="80000"/>
              </a:lnSpc>
            </a:pPr>
            <a:r>
              <a:rPr lang="en-US" altLang="fa-IR" sz="2800">
                <a:solidFill>
                  <a:srgbClr val="000099"/>
                </a:solidFill>
              </a:rPr>
              <a:t>Opiate cravings are lifelong and vary in intensity over time</a:t>
            </a:r>
          </a:p>
          <a:p>
            <a:pPr eaLnBrk="1" hangingPunct="1">
              <a:lnSpc>
                <a:spcPct val="80000"/>
              </a:lnSpc>
            </a:pPr>
            <a:r>
              <a:rPr lang="en-US" altLang="fa-IR" sz="2800">
                <a:solidFill>
                  <a:srgbClr val="000099"/>
                </a:solidFill>
              </a:rPr>
              <a:t>People respectfully treated at their stage of development do better</a:t>
            </a:r>
          </a:p>
          <a:p>
            <a:pPr eaLnBrk="1" hangingPunct="1">
              <a:lnSpc>
                <a:spcPct val="80000"/>
              </a:lnSpc>
            </a:pPr>
            <a:r>
              <a:rPr lang="en-US" altLang="fa-IR" sz="2800">
                <a:solidFill>
                  <a:srgbClr val="000099"/>
                </a:solidFill>
              </a:rPr>
              <a:t>When cravings interfere with treatment, strategic treatment with OMT brings better outcomes</a:t>
            </a:r>
          </a:p>
          <a:p>
            <a:pPr eaLnBrk="1" hangingPunct="1">
              <a:lnSpc>
                <a:spcPct val="80000"/>
              </a:lnSpc>
            </a:pPr>
            <a:r>
              <a:rPr lang="en-US" altLang="fa-IR" sz="2800">
                <a:solidFill>
                  <a:srgbClr val="000099"/>
                </a:solidFill>
              </a:rPr>
              <a:t>Patients on OMT who look impaired need medical and treatment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animScale>
                                      <p:cBhvr>
                                        <p:cTn id="7" dur="1000" decel="50000" fill="hold">
                                          <p:stCondLst>
                                            <p:cond delay="0"/>
                                          </p:stCondLst>
                                        </p:cTn>
                                        <p:tgtEl>
                                          <p:spTgt spid="646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6147">
                                            <p:txEl>
                                              <p:pRg st="0" end="0"/>
                                            </p:txEl>
                                          </p:spTgt>
                                        </p:tgtEl>
                                        <p:attrNameLst>
                                          <p:attrName>ppt_x</p:attrName>
                                          <p:attrName>ppt_y</p:attrName>
                                        </p:attrNameLst>
                                      </p:cBhvr>
                                    </p:animMotion>
                                    <p:animEffect transition="in" filter="fade">
                                      <p:cBhvr>
                                        <p:cTn id="9" dur="1000"/>
                                        <p:tgtEl>
                                          <p:spTgt spid="64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646147">
                                            <p:txEl>
                                              <p:pRg st="1" end="1"/>
                                            </p:txEl>
                                          </p:spTgt>
                                        </p:tgtEl>
                                        <p:attrNameLst>
                                          <p:attrName>style.visibility</p:attrName>
                                        </p:attrNameLst>
                                      </p:cBhvr>
                                      <p:to>
                                        <p:strVal val="visible"/>
                                      </p:to>
                                    </p:set>
                                    <p:animScale>
                                      <p:cBhvr>
                                        <p:cTn id="14" dur="1000" decel="50000" fill="hold">
                                          <p:stCondLst>
                                            <p:cond delay="0"/>
                                          </p:stCondLst>
                                        </p:cTn>
                                        <p:tgtEl>
                                          <p:spTgt spid="6461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46147">
                                            <p:txEl>
                                              <p:pRg st="1" end="1"/>
                                            </p:txEl>
                                          </p:spTgt>
                                        </p:tgtEl>
                                        <p:attrNameLst>
                                          <p:attrName>ppt_x</p:attrName>
                                          <p:attrName>ppt_y</p:attrName>
                                        </p:attrNameLst>
                                      </p:cBhvr>
                                    </p:animMotion>
                                    <p:animEffect transition="in" filter="fade">
                                      <p:cBhvr>
                                        <p:cTn id="16" dur="1000"/>
                                        <p:tgtEl>
                                          <p:spTgt spid="64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646147">
                                            <p:txEl>
                                              <p:pRg st="2" end="2"/>
                                            </p:txEl>
                                          </p:spTgt>
                                        </p:tgtEl>
                                        <p:attrNameLst>
                                          <p:attrName>style.visibility</p:attrName>
                                        </p:attrNameLst>
                                      </p:cBhvr>
                                      <p:to>
                                        <p:strVal val="visible"/>
                                      </p:to>
                                    </p:set>
                                    <p:animScale>
                                      <p:cBhvr>
                                        <p:cTn id="21" dur="1000" decel="50000" fill="hold">
                                          <p:stCondLst>
                                            <p:cond delay="0"/>
                                          </p:stCondLst>
                                        </p:cTn>
                                        <p:tgtEl>
                                          <p:spTgt spid="6461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46147">
                                            <p:txEl>
                                              <p:pRg st="2" end="2"/>
                                            </p:txEl>
                                          </p:spTgt>
                                        </p:tgtEl>
                                        <p:attrNameLst>
                                          <p:attrName>ppt_x</p:attrName>
                                          <p:attrName>ppt_y</p:attrName>
                                        </p:attrNameLst>
                                      </p:cBhvr>
                                    </p:animMotion>
                                    <p:animEffect transition="in" filter="fade">
                                      <p:cBhvr>
                                        <p:cTn id="23" dur="1000"/>
                                        <p:tgtEl>
                                          <p:spTgt spid="64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646147">
                                            <p:txEl>
                                              <p:pRg st="3" end="3"/>
                                            </p:txEl>
                                          </p:spTgt>
                                        </p:tgtEl>
                                        <p:attrNameLst>
                                          <p:attrName>style.visibility</p:attrName>
                                        </p:attrNameLst>
                                      </p:cBhvr>
                                      <p:to>
                                        <p:strVal val="visible"/>
                                      </p:to>
                                    </p:set>
                                    <p:animScale>
                                      <p:cBhvr>
                                        <p:cTn id="28" dur="1000" decel="50000" fill="hold">
                                          <p:stCondLst>
                                            <p:cond delay="0"/>
                                          </p:stCondLst>
                                        </p:cTn>
                                        <p:tgtEl>
                                          <p:spTgt spid="64614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46147">
                                            <p:txEl>
                                              <p:pRg st="3" end="3"/>
                                            </p:txEl>
                                          </p:spTgt>
                                        </p:tgtEl>
                                        <p:attrNameLst>
                                          <p:attrName>ppt_x</p:attrName>
                                          <p:attrName>ppt_y</p:attrName>
                                        </p:attrNameLst>
                                      </p:cBhvr>
                                    </p:animMotion>
                                    <p:animEffect transition="in" filter="fade">
                                      <p:cBhvr>
                                        <p:cTn id="30" dur="1000"/>
                                        <p:tgtEl>
                                          <p:spTgt spid="6461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646147">
                                            <p:txEl>
                                              <p:pRg st="4" end="4"/>
                                            </p:txEl>
                                          </p:spTgt>
                                        </p:tgtEl>
                                        <p:attrNameLst>
                                          <p:attrName>style.visibility</p:attrName>
                                        </p:attrNameLst>
                                      </p:cBhvr>
                                      <p:to>
                                        <p:strVal val="visible"/>
                                      </p:to>
                                    </p:set>
                                    <p:animScale>
                                      <p:cBhvr>
                                        <p:cTn id="35" dur="1000" decel="50000" fill="hold">
                                          <p:stCondLst>
                                            <p:cond delay="0"/>
                                          </p:stCondLst>
                                        </p:cTn>
                                        <p:tgtEl>
                                          <p:spTgt spid="64614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46147">
                                            <p:txEl>
                                              <p:pRg st="4" end="4"/>
                                            </p:txEl>
                                          </p:spTgt>
                                        </p:tgtEl>
                                        <p:attrNameLst>
                                          <p:attrName>ppt_x</p:attrName>
                                          <p:attrName>ppt_y</p:attrName>
                                        </p:attrNameLst>
                                      </p:cBhvr>
                                    </p:animMotion>
                                    <p:animEffect transition="in" filter="fade">
                                      <p:cBhvr>
                                        <p:cTn id="37" dur="1000"/>
                                        <p:tgtEl>
                                          <p:spTgt spid="6461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646147">
                                            <p:txEl>
                                              <p:pRg st="5" end="5"/>
                                            </p:txEl>
                                          </p:spTgt>
                                        </p:tgtEl>
                                        <p:attrNameLst>
                                          <p:attrName>style.visibility</p:attrName>
                                        </p:attrNameLst>
                                      </p:cBhvr>
                                      <p:to>
                                        <p:strVal val="visible"/>
                                      </p:to>
                                    </p:set>
                                    <p:animScale>
                                      <p:cBhvr>
                                        <p:cTn id="42" dur="1000" decel="50000" fill="hold">
                                          <p:stCondLst>
                                            <p:cond delay="0"/>
                                          </p:stCondLst>
                                        </p:cTn>
                                        <p:tgtEl>
                                          <p:spTgt spid="64614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46147">
                                            <p:txEl>
                                              <p:pRg st="5" end="5"/>
                                            </p:txEl>
                                          </p:spTgt>
                                        </p:tgtEl>
                                        <p:attrNameLst>
                                          <p:attrName>ppt_x</p:attrName>
                                          <p:attrName>ppt_y</p:attrName>
                                        </p:attrNameLst>
                                      </p:cBhvr>
                                    </p:animMotion>
                                    <p:animEffect transition="in" filter="fade">
                                      <p:cBhvr>
                                        <p:cTn id="44" dur="1000"/>
                                        <p:tgtEl>
                                          <p:spTgt spid="64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38D874C-A602-A827-8290-311105C633E4}"/>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So…</a:t>
            </a:r>
          </a:p>
        </p:txBody>
      </p:sp>
      <p:sp>
        <p:nvSpPr>
          <p:cNvPr id="647171" name="Rectangle 3">
            <a:extLst>
              <a:ext uri="{FF2B5EF4-FFF2-40B4-BE49-F238E27FC236}">
                <a16:creationId xmlns:a16="http://schemas.microsoft.com/office/drawing/2014/main" id="{8CD08CED-1322-BB85-89B5-4AA2B08635C6}"/>
              </a:ext>
            </a:extLst>
          </p:cNvPr>
          <p:cNvSpPr>
            <a:spLocks noGrp="1" noChangeArrowheads="1"/>
          </p:cNvSpPr>
          <p:nvPr>
            <p:ph idx="1"/>
          </p:nvPr>
        </p:nvSpPr>
        <p:spPr>
          <a:xfrm>
            <a:off x="1087438" y="2017713"/>
            <a:ext cx="7867650" cy="4840287"/>
          </a:xfrm>
        </p:spPr>
        <p:txBody>
          <a:bodyPr rtlCol="0">
            <a:normAutofit lnSpcReduction="10000"/>
          </a:bodyPr>
          <a:lstStyle/>
          <a:p>
            <a:pPr eaLnBrk="1" fontAlgn="auto" hangingPunct="1">
              <a:lnSpc>
                <a:spcPct val="80000"/>
              </a:lnSpc>
              <a:spcAft>
                <a:spcPct val="30000"/>
              </a:spcAft>
              <a:defRPr/>
            </a:pPr>
            <a:r>
              <a:rPr lang="en-US" altLang="fa-IR" sz="2400" b="1">
                <a:solidFill>
                  <a:srgbClr val="000099"/>
                </a:solidFill>
              </a:rPr>
              <a:t>Treatment must be medically &amp; scientifically driven: “Show me the research!”</a:t>
            </a:r>
          </a:p>
          <a:p>
            <a:pPr eaLnBrk="1" fontAlgn="auto" hangingPunct="1">
              <a:lnSpc>
                <a:spcPct val="80000"/>
              </a:lnSpc>
              <a:spcAft>
                <a:spcPct val="30000"/>
              </a:spcAft>
              <a:defRPr/>
            </a:pPr>
            <a:r>
              <a:rPr lang="en-US" altLang="fa-IR" sz="2400" b="1">
                <a:solidFill>
                  <a:srgbClr val="000099"/>
                </a:solidFill>
              </a:rPr>
              <a:t>“Drug-free” treatment is appropriate at a specific developmental stages of recovery for some, but not all, patients </a:t>
            </a:r>
          </a:p>
          <a:p>
            <a:pPr eaLnBrk="1" fontAlgn="auto" hangingPunct="1">
              <a:lnSpc>
                <a:spcPct val="80000"/>
              </a:lnSpc>
              <a:spcAft>
                <a:spcPct val="30000"/>
              </a:spcAft>
              <a:defRPr/>
            </a:pPr>
            <a:r>
              <a:rPr lang="en-US" altLang="fa-IR" sz="2400" b="1">
                <a:solidFill>
                  <a:srgbClr val="000099"/>
                </a:solidFill>
              </a:rPr>
              <a:t>Condemning patients who are OMT patients is stigmatizing and does not promote recovery</a:t>
            </a:r>
          </a:p>
          <a:p>
            <a:pPr eaLnBrk="1" fontAlgn="auto" hangingPunct="1">
              <a:lnSpc>
                <a:spcPct val="80000"/>
              </a:lnSpc>
              <a:spcAft>
                <a:spcPct val="30000"/>
              </a:spcAft>
              <a:defRPr/>
            </a:pPr>
            <a:r>
              <a:rPr lang="en-US" altLang="fa-IR" sz="2400" b="1">
                <a:solidFill>
                  <a:srgbClr val="000099"/>
                </a:solidFill>
              </a:rPr>
              <a:t>There is no debate…let’s respect the humanness of people suffering and treat them</a:t>
            </a:r>
            <a:r>
              <a:rPr lang="en-US" altLang="fa-IR" sz="1800" b="1">
                <a:solidFill>
                  <a:srgbClr val="000099"/>
                </a:solidFill>
              </a:rPr>
              <a:t> </a:t>
            </a:r>
          </a:p>
          <a:p>
            <a:pPr eaLnBrk="1" fontAlgn="auto" hangingPunct="1">
              <a:lnSpc>
                <a:spcPct val="80000"/>
              </a:lnSpc>
              <a:spcAft>
                <a:spcPct val="20000"/>
              </a:spcAft>
              <a:defRPr/>
            </a:pPr>
            <a:endParaRPr lang="en-US" altLang="fa-IR" sz="1800" b="1">
              <a:solidFill>
                <a:srgbClr val="000099"/>
              </a:solidFill>
            </a:endParaRPr>
          </a:p>
          <a:p>
            <a:pPr eaLnBrk="1" fontAlgn="auto" hangingPunct="1">
              <a:lnSpc>
                <a:spcPct val="80000"/>
              </a:lnSpc>
              <a:spcAft>
                <a:spcPct val="20000"/>
              </a:spcAft>
              <a:defRPr/>
            </a:pPr>
            <a:endParaRPr lang="en-US" altLang="fa-IR" sz="1800" b="1">
              <a:solidFill>
                <a:srgbClr val="000099"/>
              </a:solidFill>
            </a:endParaRPr>
          </a:p>
          <a:p>
            <a:pPr algn="ctr" eaLnBrk="1" fontAlgn="auto" hangingPunct="1">
              <a:lnSpc>
                <a:spcPct val="80000"/>
              </a:lnSpc>
              <a:spcAft>
                <a:spcPct val="20000"/>
              </a:spcAft>
              <a:buFont typeface="Wingdings" panose="05000000000000000000" pitchFamily="2" charset="2"/>
              <a:buNone/>
              <a:defRPr/>
            </a:pPr>
            <a:r>
              <a:rPr lang="en-US" altLang="fa-IR" sz="4000" b="1">
                <a:solidFill>
                  <a:srgbClr val="000099"/>
                </a:solidFill>
              </a:rPr>
              <a:t>…Cut the person a break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7171">
                                            <p:txEl>
                                              <p:pRg st="0" end="0"/>
                                            </p:txEl>
                                          </p:spTgt>
                                        </p:tgtEl>
                                        <p:attrNameLst>
                                          <p:attrName>style.visibility</p:attrName>
                                        </p:attrNameLst>
                                      </p:cBhvr>
                                      <p:to>
                                        <p:strVal val="visible"/>
                                      </p:to>
                                    </p:set>
                                    <p:animEffect transition="in" filter="dissolve">
                                      <p:cBhvr>
                                        <p:cTn id="7" dur="500"/>
                                        <p:tgtEl>
                                          <p:spTgt spid="64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47171">
                                            <p:txEl>
                                              <p:pRg st="1" end="1"/>
                                            </p:txEl>
                                          </p:spTgt>
                                        </p:tgtEl>
                                        <p:attrNameLst>
                                          <p:attrName>style.visibility</p:attrName>
                                        </p:attrNameLst>
                                      </p:cBhvr>
                                      <p:to>
                                        <p:strVal val="visible"/>
                                      </p:to>
                                    </p:set>
                                    <p:animEffect transition="in" filter="dissolve">
                                      <p:cBhvr>
                                        <p:cTn id="12" dur="500"/>
                                        <p:tgtEl>
                                          <p:spTgt spid="64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47171">
                                            <p:txEl>
                                              <p:pRg st="2" end="2"/>
                                            </p:txEl>
                                          </p:spTgt>
                                        </p:tgtEl>
                                        <p:attrNameLst>
                                          <p:attrName>style.visibility</p:attrName>
                                        </p:attrNameLst>
                                      </p:cBhvr>
                                      <p:to>
                                        <p:strVal val="visible"/>
                                      </p:to>
                                    </p:set>
                                    <p:animEffect transition="in" filter="dissolve">
                                      <p:cBhvr>
                                        <p:cTn id="17" dur="500"/>
                                        <p:tgtEl>
                                          <p:spTgt spid="64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47171">
                                            <p:txEl>
                                              <p:pRg st="3" end="3"/>
                                            </p:txEl>
                                          </p:spTgt>
                                        </p:tgtEl>
                                        <p:attrNameLst>
                                          <p:attrName>style.visibility</p:attrName>
                                        </p:attrNameLst>
                                      </p:cBhvr>
                                      <p:to>
                                        <p:strVal val="visible"/>
                                      </p:to>
                                    </p:set>
                                    <p:animEffect transition="in" filter="dissolve">
                                      <p:cBhvr>
                                        <p:cTn id="22" dur="500"/>
                                        <p:tgtEl>
                                          <p:spTgt spid="64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47171">
                                            <p:txEl>
                                              <p:pRg st="6" end="6"/>
                                            </p:txEl>
                                          </p:spTgt>
                                        </p:tgtEl>
                                        <p:attrNameLst>
                                          <p:attrName>style.visibility</p:attrName>
                                        </p:attrNameLst>
                                      </p:cBhvr>
                                      <p:to>
                                        <p:strVal val="visible"/>
                                      </p:to>
                                    </p:set>
                                    <p:animEffect transition="in" filter="dissolve">
                                      <p:cBhvr>
                                        <p:cTn id="27" dur="500"/>
                                        <p:tgtEl>
                                          <p:spTgt spid="64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3F681D8-BCD7-41B7-6D00-7DB1FE85719F}"/>
              </a:ext>
            </a:extLst>
          </p:cNvPr>
          <p:cNvSpPr>
            <a:spLocks noGrp="1" noChangeArrowheads="1"/>
          </p:cNvSpPr>
          <p:nvPr>
            <p:ph type="title"/>
          </p:nvPr>
        </p:nvSpPr>
        <p:spPr/>
        <p:txBody>
          <a:bodyPr/>
          <a:lstStyle/>
          <a:p>
            <a:pPr eaLnBrk="1" fontAlgn="auto" hangingPunct="1">
              <a:spcAft>
                <a:spcPts val="0"/>
              </a:spcAft>
              <a:defRPr/>
            </a:pPr>
            <a:endParaRPr lang="fa-IR" altLang="fa-IR" b="1">
              <a:solidFill>
                <a:srgbClr val="000099"/>
              </a:solidFill>
            </a:endParaRPr>
          </a:p>
        </p:txBody>
      </p:sp>
      <p:sp>
        <p:nvSpPr>
          <p:cNvPr id="90115" name="Rectangle 3">
            <a:extLst>
              <a:ext uri="{FF2B5EF4-FFF2-40B4-BE49-F238E27FC236}">
                <a16:creationId xmlns:a16="http://schemas.microsoft.com/office/drawing/2014/main" id="{941238C2-319E-325B-F1DF-BF1334F9C2C6}"/>
              </a:ext>
            </a:extLst>
          </p:cNvPr>
          <p:cNvSpPr>
            <a:spLocks noGrp="1" noChangeArrowheads="1"/>
          </p:cNvSpPr>
          <p:nvPr>
            <p:ph idx="1"/>
          </p:nvPr>
        </p:nvSpPr>
        <p:spPr/>
        <p:txBody>
          <a:bodyPr rtlCol="0">
            <a:normAutofit fontScale="85000" lnSpcReduction="10000"/>
          </a:bodyPr>
          <a:lstStyle/>
          <a:p>
            <a:pPr marL="114300" indent="0" algn="ctr" eaLnBrk="1" fontAlgn="auto" hangingPunct="1">
              <a:spcAft>
                <a:spcPts val="0"/>
              </a:spcAft>
              <a:buFont typeface="Wingdings" panose="05000000000000000000" pitchFamily="2" charset="2"/>
              <a:buNone/>
              <a:defRPr/>
            </a:pPr>
            <a:endParaRPr lang="en-US" altLang="fa-IR" sz="3300" b="1">
              <a:solidFill>
                <a:srgbClr val="000099"/>
              </a:solidFill>
            </a:endParaRPr>
          </a:p>
          <a:p>
            <a:pPr marL="114300" indent="0" algn="ctr" eaLnBrk="1" fontAlgn="auto" hangingPunct="1">
              <a:spcAft>
                <a:spcPts val="0"/>
              </a:spcAft>
              <a:buFont typeface="Wingdings" panose="05000000000000000000" pitchFamily="2" charset="2"/>
              <a:buNone/>
              <a:defRPr/>
            </a:pPr>
            <a:endParaRPr lang="en-US" altLang="fa-IR" sz="3300" b="1">
              <a:solidFill>
                <a:srgbClr val="000099"/>
              </a:solidFill>
            </a:endParaRPr>
          </a:p>
          <a:p>
            <a:pPr marL="114300" indent="0" algn="ctr" eaLnBrk="1" fontAlgn="auto" hangingPunct="1">
              <a:spcAft>
                <a:spcPts val="0"/>
              </a:spcAft>
              <a:buFont typeface="Wingdings" panose="05000000000000000000" pitchFamily="2" charset="2"/>
              <a:buNone/>
              <a:defRPr/>
            </a:pPr>
            <a:r>
              <a:rPr lang="en-US" altLang="fa-IR" sz="6600" b="1">
                <a:solidFill>
                  <a:srgbClr val="000099"/>
                </a:solidFill>
              </a:rPr>
              <a:t>TREATMENT IS COST-EFFECTIVE</a:t>
            </a:r>
          </a:p>
          <a:p>
            <a:pPr marL="114300" indent="0" eaLnBrk="1" fontAlgn="auto" hangingPunct="1">
              <a:spcAft>
                <a:spcPts val="0"/>
              </a:spcAft>
              <a:defRPr/>
            </a:pPr>
            <a:endParaRPr lang="en-US" altLang="fa-IR" sz="3300">
              <a:solidFill>
                <a:srgbClr val="000099"/>
              </a:solidFill>
            </a:endParaRPr>
          </a:p>
        </p:txBody>
      </p:sp>
    </p:spTree>
  </p:cSld>
  <p:clrMapOvr>
    <a:masterClrMapping/>
  </p:clrMapOvr>
  <p:transition>
    <p:newsfla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404E844-5235-869D-F9C7-8D023E3950D9}"/>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a:solidFill>
                  <a:srgbClr val="000099"/>
                </a:solidFill>
              </a:rPr>
              <a:t>What The Treatment Community Needs to Do: Long-Term Goals</a:t>
            </a:r>
          </a:p>
        </p:txBody>
      </p:sp>
      <p:sp>
        <p:nvSpPr>
          <p:cNvPr id="91139" name="Rectangle 3">
            <a:extLst>
              <a:ext uri="{FF2B5EF4-FFF2-40B4-BE49-F238E27FC236}">
                <a16:creationId xmlns:a16="http://schemas.microsoft.com/office/drawing/2014/main" id="{CF5F481A-6490-7E3A-10BB-ACAEF73F71D8}"/>
              </a:ext>
            </a:extLst>
          </p:cNvPr>
          <p:cNvSpPr>
            <a:spLocks noGrp="1" noChangeArrowheads="1"/>
          </p:cNvSpPr>
          <p:nvPr>
            <p:ph idx="1"/>
          </p:nvPr>
        </p:nvSpPr>
        <p:spPr/>
        <p:txBody>
          <a:bodyPr rtlCol="0">
            <a:normAutofit fontScale="70000" lnSpcReduction="20000"/>
          </a:bodyPr>
          <a:lstStyle/>
          <a:p>
            <a:pPr eaLnBrk="1" fontAlgn="auto" hangingPunct="1">
              <a:spcAft>
                <a:spcPts val="0"/>
              </a:spcAft>
              <a:defRPr/>
            </a:pPr>
            <a:r>
              <a:rPr lang="en-US" altLang="fa-IR" sz="2800">
                <a:solidFill>
                  <a:srgbClr val="000099"/>
                </a:solidFill>
              </a:rPr>
              <a:t>Foster a Learning Culture</a:t>
            </a:r>
          </a:p>
          <a:p>
            <a:pPr eaLnBrk="1" fontAlgn="auto" hangingPunct="1">
              <a:spcAft>
                <a:spcPts val="0"/>
              </a:spcAft>
              <a:defRPr/>
            </a:pPr>
            <a:r>
              <a:rPr lang="en-US" altLang="fa-IR" sz="2800">
                <a:solidFill>
                  <a:srgbClr val="000099"/>
                </a:solidFill>
              </a:rPr>
              <a:t>Be Organized</a:t>
            </a:r>
          </a:p>
          <a:p>
            <a:pPr eaLnBrk="1" fontAlgn="auto" hangingPunct="1">
              <a:spcAft>
                <a:spcPts val="0"/>
              </a:spcAft>
              <a:defRPr/>
            </a:pPr>
            <a:r>
              <a:rPr lang="en-US" altLang="fa-IR" sz="2800">
                <a:solidFill>
                  <a:srgbClr val="000099"/>
                </a:solidFill>
              </a:rPr>
              <a:t>Be Predictable</a:t>
            </a:r>
          </a:p>
          <a:p>
            <a:pPr eaLnBrk="1" fontAlgn="auto" hangingPunct="1">
              <a:spcAft>
                <a:spcPts val="0"/>
              </a:spcAft>
              <a:defRPr/>
            </a:pPr>
            <a:r>
              <a:rPr lang="en-US" altLang="fa-IR" sz="2800">
                <a:solidFill>
                  <a:srgbClr val="000099"/>
                </a:solidFill>
              </a:rPr>
              <a:t>Measure Outcomes</a:t>
            </a:r>
          </a:p>
          <a:p>
            <a:pPr eaLnBrk="1" fontAlgn="auto" hangingPunct="1">
              <a:spcAft>
                <a:spcPts val="0"/>
              </a:spcAft>
              <a:defRPr/>
            </a:pPr>
            <a:r>
              <a:rPr lang="en-US" altLang="fa-IR" sz="2800">
                <a:solidFill>
                  <a:srgbClr val="000099"/>
                </a:solidFill>
              </a:rPr>
              <a:t>Communicate with Other Agencies</a:t>
            </a:r>
          </a:p>
          <a:p>
            <a:pPr eaLnBrk="1" fontAlgn="auto" hangingPunct="1">
              <a:spcAft>
                <a:spcPts val="0"/>
              </a:spcAft>
              <a:defRPr/>
            </a:pPr>
            <a:r>
              <a:rPr lang="en-US" altLang="fa-IR" sz="2800">
                <a:solidFill>
                  <a:srgbClr val="000099"/>
                </a:solidFill>
              </a:rPr>
              <a:t>Base Treatment on Evidence and A Manualized Approach</a:t>
            </a:r>
          </a:p>
          <a:p>
            <a:pPr eaLnBrk="1" fontAlgn="auto" hangingPunct="1">
              <a:spcAft>
                <a:spcPts val="0"/>
              </a:spcAft>
              <a:defRPr/>
            </a:pPr>
            <a:r>
              <a:rPr lang="en-US" altLang="fa-IR" sz="2800">
                <a:solidFill>
                  <a:srgbClr val="000099"/>
                </a:solidFill>
              </a:rPr>
              <a:t>Integrate Services</a:t>
            </a:r>
          </a:p>
          <a:p>
            <a:pPr eaLnBrk="1" fontAlgn="auto" hangingPunct="1">
              <a:spcAft>
                <a:spcPts val="0"/>
              </a:spcAft>
              <a:defRPr/>
            </a:pPr>
            <a:endParaRPr lang="en-US" altLang="fa-IR" sz="2800">
              <a:solidFill>
                <a:srgbClr val="00009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CA14160-54EA-C809-812D-FAC5D8326380}"/>
              </a:ext>
            </a:extLst>
          </p:cNvPr>
          <p:cNvSpPr>
            <a:spLocks noGrp="1" noChangeArrowheads="1"/>
          </p:cNvSpPr>
          <p:nvPr>
            <p:ph type="title"/>
          </p:nvPr>
        </p:nvSpPr>
        <p:spPr>
          <a:xfrm>
            <a:off x="1443038" y="804863"/>
            <a:ext cx="6572250" cy="1058862"/>
          </a:xfrm>
        </p:spPr>
        <p:txBody>
          <a:bodyPr/>
          <a:lstStyle/>
          <a:p>
            <a:pPr eaLnBrk="1" fontAlgn="auto" hangingPunct="1">
              <a:spcAft>
                <a:spcPts val="0"/>
              </a:spcAft>
              <a:defRPr/>
            </a:pPr>
            <a:r>
              <a:rPr lang="en-US" altLang="fa-IR">
                <a:solidFill>
                  <a:srgbClr val="000099"/>
                </a:solidFill>
              </a:rPr>
              <a:t>Choose a Manual</a:t>
            </a:r>
          </a:p>
        </p:txBody>
      </p:sp>
      <p:pic>
        <p:nvPicPr>
          <p:cNvPr id="163843" name="Picture 3">
            <a:extLst>
              <a:ext uri="{FF2B5EF4-FFF2-40B4-BE49-F238E27FC236}">
                <a16:creationId xmlns:a16="http://schemas.microsoft.com/office/drawing/2014/main" id="{5207127E-83BB-95A2-9BD2-D5FF7FEDEA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98588" y="2433638"/>
            <a:ext cx="2519362" cy="3048000"/>
          </a:xfrm>
          <a:noFill/>
        </p:spPr>
      </p:pic>
      <p:pic>
        <p:nvPicPr>
          <p:cNvPr id="163844" name="Picture 4">
            <a:extLst>
              <a:ext uri="{FF2B5EF4-FFF2-40B4-BE49-F238E27FC236}">
                <a16:creationId xmlns:a16="http://schemas.microsoft.com/office/drawing/2014/main" id="{E9EAD9E0-F5E1-2216-4B36-7AA44B07C1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2133600"/>
            <a:ext cx="4572000" cy="3276600"/>
          </a:xfr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559BF19-86C2-DBD2-0642-B691247C3B6E}"/>
              </a:ext>
            </a:extLst>
          </p:cNvPr>
          <p:cNvSpPr>
            <a:spLocks noGrp="1" noChangeArrowheads="1"/>
          </p:cNvSpPr>
          <p:nvPr>
            <p:ph type="title"/>
          </p:nvPr>
        </p:nvSpPr>
        <p:spPr/>
        <p:txBody>
          <a:bodyPr/>
          <a:lstStyle/>
          <a:p>
            <a:pPr eaLnBrk="1" fontAlgn="auto" hangingPunct="1">
              <a:spcAft>
                <a:spcPts val="0"/>
              </a:spcAft>
              <a:defRPr/>
            </a:pPr>
            <a:r>
              <a:rPr lang="en-US" altLang="fa-IR" dirty="0"/>
              <a:t>Keep Fidelity to a Model of Treatment</a:t>
            </a:r>
          </a:p>
        </p:txBody>
      </p:sp>
      <p:pic>
        <p:nvPicPr>
          <p:cNvPr id="164867" name="Picture 3">
            <a:extLst>
              <a:ext uri="{FF2B5EF4-FFF2-40B4-BE49-F238E27FC236}">
                <a16:creationId xmlns:a16="http://schemas.microsoft.com/office/drawing/2014/main" id="{45AAA972-3DA2-945F-7EAF-7D4738148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7725" y="2016125"/>
            <a:ext cx="2682875" cy="3449638"/>
          </a:xfr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3BA44BF-D7D2-CEFF-618A-4737C6D82802}"/>
              </a:ext>
            </a:extLst>
          </p:cNvPr>
          <p:cNvSpPr>
            <a:spLocks noGrp="1" noChangeArrowheads="1"/>
          </p:cNvSpPr>
          <p:nvPr>
            <p:ph type="title"/>
          </p:nvPr>
        </p:nvSpPr>
        <p:spPr>
          <a:xfrm>
            <a:off x="1200150" y="609600"/>
            <a:ext cx="7315200" cy="838200"/>
          </a:xfrm>
        </p:spPr>
        <p:txBody>
          <a:bodyPr>
            <a:normAutofit fontScale="90000"/>
          </a:bodyPr>
          <a:lstStyle/>
          <a:p>
            <a:pPr eaLnBrk="1" fontAlgn="auto" hangingPunct="1">
              <a:spcAft>
                <a:spcPts val="0"/>
              </a:spcAft>
              <a:defRPr/>
            </a:pPr>
            <a:r>
              <a:rPr lang="en-US" altLang="fa-IR" b="1" i="1">
                <a:solidFill>
                  <a:srgbClr val="000099"/>
                </a:solidFill>
              </a:rPr>
              <a:t>The Six C’s of COD: </a:t>
            </a:r>
            <a:br>
              <a:rPr lang="en-US" altLang="fa-IR" b="1" i="1">
                <a:solidFill>
                  <a:srgbClr val="000099"/>
                </a:solidFill>
              </a:rPr>
            </a:br>
            <a:r>
              <a:rPr lang="en-US" altLang="fa-IR" b="1" i="1">
                <a:solidFill>
                  <a:srgbClr val="000099"/>
                </a:solidFill>
              </a:rPr>
              <a:t>Making Treatment Work</a:t>
            </a:r>
          </a:p>
        </p:txBody>
      </p:sp>
      <p:sp>
        <p:nvSpPr>
          <p:cNvPr id="703491" name="Rectangle 3">
            <a:extLst>
              <a:ext uri="{FF2B5EF4-FFF2-40B4-BE49-F238E27FC236}">
                <a16:creationId xmlns:a16="http://schemas.microsoft.com/office/drawing/2014/main" id="{BCC9485F-D29D-9605-6D6B-CD5ED6EB1B7B}"/>
              </a:ext>
            </a:extLst>
          </p:cNvPr>
          <p:cNvSpPr>
            <a:spLocks noGrp="1" noChangeArrowheads="1"/>
          </p:cNvSpPr>
          <p:nvPr>
            <p:ph idx="1"/>
          </p:nvPr>
        </p:nvSpPr>
        <p:spPr>
          <a:xfrm>
            <a:off x="1327150" y="2640013"/>
            <a:ext cx="7412038" cy="3395662"/>
          </a:xfrm>
        </p:spPr>
        <p:txBody>
          <a:bodyPr rtlCol="0">
            <a:normAutofit lnSpcReduction="10000"/>
          </a:bodyPr>
          <a:lstStyle/>
          <a:p>
            <a:pPr marL="609600" indent="-609600" algn="l" rtl="0" eaLnBrk="1" fontAlgn="auto" hangingPunct="1">
              <a:lnSpc>
                <a:spcPct val="80000"/>
              </a:lnSpc>
              <a:spcAft>
                <a:spcPts val="0"/>
              </a:spcAft>
              <a:buClr>
                <a:srgbClr val="FFFFFF"/>
              </a:buClr>
              <a:buFontTx/>
              <a:buAutoNum type="arabicPeriod"/>
              <a:defRPr/>
            </a:pPr>
            <a:r>
              <a:rPr lang="en-US" altLang="fa-IR" sz="4000" b="1" u="sng" dirty="0">
                <a:solidFill>
                  <a:srgbClr val="000099"/>
                </a:solidFill>
              </a:rPr>
              <a:t>C</a:t>
            </a:r>
            <a:r>
              <a:rPr lang="en-US" altLang="fa-IR" sz="4000" b="1" dirty="0">
                <a:solidFill>
                  <a:srgbClr val="000099"/>
                </a:solidFill>
              </a:rPr>
              <a:t>ombine</a:t>
            </a:r>
          </a:p>
          <a:p>
            <a:pPr marL="609600" indent="-609600" algn="l" rtl="0" eaLnBrk="1" fontAlgn="auto" hangingPunct="1">
              <a:lnSpc>
                <a:spcPct val="80000"/>
              </a:lnSpc>
              <a:spcAft>
                <a:spcPts val="0"/>
              </a:spcAft>
              <a:buClr>
                <a:srgbClr val="FFFFFF"/>
              </a:buClr>
              <a:buFontTx/>
              <a:buAutoNum type="arabicPeriod"/>
              <a:defRPr/>
            </a:pPr>
            <a:r>
              <a:rPr lang="en-US" altLang="fa-IR" sz="4000" b="1" u="sng" dirty="0">
                <a:solidFill>
                  <a:srgbClr val="000099"/>
                </a:solidFill>
              </a:rPr>
              <a:t>C</a:t>
            </a:r>
            <a:r>
              <a:rPr lang="en-US" altLang="fa-IR" sz="4000" b="1" dirty="0">
                <a:solidFill>
                  <a:srgbClr val="000099"/>
                </a:solidFill>
              </a:rPr>
              <a:t>ompute </a:t>
            </a:r>
          </a:p>
          <a:p>
            <a:pPr marL="609600" indent="-609600" algn="l" rtl="0" eaLnBrk="1" fontAlgn="auto" hangingPunct="1">
              <a:lnSpc>
                <a:spcPct val="80000"/>
              </a:lnSpc>
              <a:spcAft>
                <a:spcPts val="0"/>
              </a:spcAft>
              <a:buClr>
                <a:srgbClr val="FFFFFF"/>
              </a:buClr>
              <a:buFontTx/>
              <a:buAutoNum type="arabicPeriod"/>
              <a:defRPr/>
            </a:pPr>
            <a:r>
              <a:rPr lang="en-US" altLang="fa-IR" sz="4000" b="1" u="sng" dirty="0">
                <a:solidFill>
                  <a:srgbClr val="000099"/>
                </a:solidFill>
              </a:rPr>
              <a:t>C</a:t>
            </a:r>
            <a:r>
              <a:rPr lang="en-US" altLang="fa-IR" sz="4000" b="1" dirty="0">
                <a:solidFill>
                  <a:srgbClr val="000099"/>
                </a:solidFill>
              </a:rPr>
              <a:t>rosstrain</a:t>
            </a:r>
          </a:p>
          <a:p>
            <a:pPr marL="609600" indent="-609600" algn="l" rtl="0" eaLnBrk="1" fontAlgn="auto" hangingPunct="1">
              <a:lnSpc>
                <a:spcPct val="80000"/>
              </a:lnSpc>
              <a:spcAft>
                <a:spcPts val="0"/>
              </a:spcAft>
              <a:buClr>
                <a:srgbClr val="FFFFFF"/>
              </a:buClr>
              <a:buFontTx/>
              <a:buAutoNum type="arabicPeriod"/>
              <a:defRPr/>
            </a:pPr>
            <a:r>
              <a:rPr lang="en-US" altLang="fa-IR" sz="4000" b="1" u="sng" dirty="0">
                <a:solidFill>
                  <a:srgbClr val="000099"/>
                </a:solidFill>
              </a:rPr>
              <a:t>C</a:t>
            </a:r>
            <a:r>
              <a:rPr lang="en-US" altLang="fa-IR" sz="4000" b="1" dirty="0">
                <a:solidFill>
                  <a:srgbClr val="000099"/>
                </a:solidFill>
              </a:rPr>
              <a:t>are</a:t>
            </a:r>
          </a:p>
          <a:p>
            <a:pPr marL="609600" indent="-609600" algn="l" rtl="0" eaLnBrk="1" fontAlgn="auto" hangingPunct="1">
              <a:lnSpc>
                <a:spcPct val="80000"/>
              </a:lnSpc>
              <a:spcAft>
                <a:spcPts val="0"/>
              </a:spcAft>
              <a:buClr>
                <a:srgbClr val="FFFFFF"/>
              </a:buClr>
              <a:buFontTx/>
              <a:buAutoNum type="arabicPeriod"/>
              <a:defRPr/>
            </a:pPr>
            <a:r>
              <a:rPr lang="en-US" altLang="fa-IR" sz="4000" b="1" u="sng" dirty="0">
                <a:solidFill>
                  <a:srgbClr val="000099"/>
                </a:solidFill>
              </a:rPr>
              <a:t>C</a:t>
            </a:r>
            <a:r>
              <a:rPr lang="en-US" altLang="fa-IR" sz="4000" b="1" dirty="0">
                <a:solidFill>
                  <a:srgbClr val="000099"/>
                </a:solidFill>
              </a:rPr>
              <a:t>ompensate</a:t>
            </a:r>
          </a:p>
          <a:p>
            <a:pPr marL="609600" indent="-609600" algn="l" rtl="0" eaLnBrk="1" fontAlgn="auto" hangingPunct="1">
              <a:lnSpc>
                <a:spcPct val="80000"/>
              </a:lnSpc>
              <a:spcAft>
                <a:spcPts val="0"/>
              </a:spcAft>
              <a:buClr>
                <a:srgbClr val="FFFFFF"/>
              </a:buClr>
              <a:buFontTx/>
              <a:buAutoNum type="arabicPeriod"/>
              <a:defRPr/>
            </a:pPr>
            <a:r>
              <a:rPr lang="en-US" altLang="fa-IR" sz="4000" b="1" u="sng" dirty="0">
                <a:solidFill>
                  <a:srgbClr val="000099"/>
                </a:solidFill>
              </a:rPr>
              <a:t>C</a:t>
            </a:r>
            <a:r>
              <a:rPr lang="en-US" altLang="fa-IR" sz="4000" b="1" dirty="0">
                <a:solidFill>
                  <a:srgbClr val="000099"/>
                </a:solidFill>
              </a:rPr>
              <a:t>ollaborate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animEffect transition="in" filter="fade">
                                      <p:cBhvr>
                                        <p:cTn id="7" dur="800" decel="100000"/>
                                        <p:tgtEl>
                                          <p:spTgt spid="703491">
                                            <p:txEl>
                                              <p:pRg st="0" end="0"/>
                                            </p:txEl>
                                          </p:spTgt>
                                        </p:tgtEl>
                                      </p:cBhvr>
                                    </p:animEffect>
                                    <p:anim calcmode="lin" valueType="num">
                                      <p:cBhvr>
                                        <p:cTn id="8" dur="800" decel="100000" fill="hold"/>
                                        <p:tgtEl>
                                          <p:spTgt spid="70349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0349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0349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0349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034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703491">
                                            <p:txEl>
                                              <p:pRg st="1" end="1"/>
                                            </p:txEl>
                                          </p:spTgt>
                                        </p:tgtEl>
                                        <p:attrNameLst>
                                          <p:attrName>style.visibility</p:attrName>
                                        </p:attrNameLst>
                                      </p:cBhvr>
                                      <p:to>
                                        <p:strVal val="visible"/>
                                      </p:to>
                                    </p:set>
                                    <p:animEffect transition="in" filter="fade">
                                      <p:cBhvr>
                                        <p:cTn id="17" dur="800" decel="100000"/>
                                        <p:tgtEl>
                                          <p:spTgt spid="703491">
                                            <p:txEl>
                                              <p:pRg st="1" end="1"/>
                                            </p:txEl>
                                          </p:spTgt>
                                        </p:tgtEl>
                                      </p:cBhvr>
                                    </p:animEffect>
                                    <p:anim calcmode="lin" valueType="num">
                                      <p:cBhvr>
                                        <p:cTn id="18" dur="800" decel="100000" fill="hold"/>
                                        <p:tgtEl>
                                          <p:spTgt spid="70349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0349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0349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0349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0349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703491">
                                            <p:txEl>
                                              <p:pRg st="2" end="2"/>
                                            </p:txEl>
                                          </p:spTgt>
                                        </p:tgtEl>
                                        <p:attrNameLst>
                                          <p:attrName>style.visibility</p:attrName>
                                        </p:attrNameLst>
                                      </p:cBhvr>
                                      <p:to>
                                        <p:strVal val="visible"/>
                                      </p:to>
                                    </p:set>
                                    <p:animEffect transition="in" filter="fade">
                                      <p:cBhvr>
                                        <p:cTn id="27" dur="800" decel="100000"/>
                                        <p:tgtEl>
                                          <p:spTgt spid="703491">
                                            <p:txEl>
                                              <p:pRg st="2" end="2"/>
                                            </p:txEl>
                                          </p:spTgt>
                                        </p:tgtEl>
                                      </p:cBhvr>
                                    </p:animEffect>
                                    <p:anim calcmode="lin" valueType="num">
                                      <p:cBhvr>
                                        <p:cTn id="28" dur="800" decel="100000" fill="hold"/>
                                        <p:tgtEl>
                                          <p:spTgt spid="70349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70349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70349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0349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0349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703491">
                                            <p:txEl>
                                              <p:pRg st="3" end="3"/>
                                            </p:txEl>
                                          </p:spTgt>
                                        </p:tgtEl>
                                        <p:attrNameLst>
                                          <p:attrName>style.visibility</p:attrName>
                                        </p:attrNameLst>
                                      </p:cBhvr>
                                      <p:to>
                                        <p:strVal val="visible"/>
                                      </p:to>
                                    </p:set>
                                    <p:animEffect transition="in" filter="fade">
                                      <p:cBhvr>
                                        <p:cTn id="37" dur="800" decel="100000"/>
                                        <p:tgtEl>
                                          <p:spTgt spid="703491">
                                            <p:txEl>
                                              <p:pRg st="3" end="3"/>
                                            </p:txEl>
                                          </p:spTgt>
                                        </p:tgtEl>
                                      </p:cBhvr>
                                    </p:animEffect>
                                    <p:anim calcmode="lin" valueType="num">
                                      <p:cBhvr>
                                        <p:cTn id="38" dur="800" decel="100000" fill="hold"/>
                                        <p:tgtEl>
                                          <p:spTgt spid="703491">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703491">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703491">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03491">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0349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703491">
                                            <p:txEl>
                                              <p:pRg st="4" end="4"/>
                                            </p:txEl>
                                          </p:spTgt>
                                        </p:tgtEl>
                                        <p:attrNameLst>
                                          <p:attrName>style.visibility</p:attrName>
                                        </p:attrNameLst>
                                      </p:cBhvr>
                                      <p:to>
                                        <p:strVal val="visible"/>
                                      </p:to>
                                    </p:set>
                                    <p:animEffect transition="in" filter="fade">
                                      <p:cBhvr>
                                        <p:cTn id="47" dur="800" decel="100000"/>
                                        <p:tgtEl>
                                          <p:spTgt spid="703491">
                                            <p:txEl>
                                              <p:pRg st="4" end="4"/>
                                            </p:txEl>
                                          </p:spTgt>
                                        </p:tgtEl>
                                      </p:cBhvr>
                                    </p:animEffect>
                                    <p:anim calcmode="lin" valueType="num">
                                      <p:cBhvr>
                                        <p:cTn id="48" dur="800" decel="100000" fill="hold"/>
                                        <p:tgtEl>
                                          <p:spTgt spid="703491">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703491">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703491">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03491">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0349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703491">
                                            <p:txEl>
                                              <p:pRg st="5" end="5"/>
                                            </p:txEl>
                                          </p:spTgt>
                                        </p:tgtEl>
                                        <p:attrNameLst>
                                          <p:attrName>style.visibility</p:attrName>
                                        </p:attrNameLst>
                                      </p:cBhvr>
                                      <p:to>
                                        <p:strVal val="visible"/>
                                      </p:to>
                                    </p:set>
                                    <p:animEffect transition="in" filter="fade">
                                      <p:cBhvr>
                                        <p:cTn id="57" dur="800" decel="100000"/>
                                        <p:tgtEl>
                                          <p:spTgt spid="703491">
                                            <p:txEl>
                                              <p:pRg st="5" end="5"/>
                                            </p:txEl>
                                          </p:spTgt>
                                        </p:tgtEl>
                                      </p:cBhvr>
                                    </p:animEffect>
                                    <p:anim calcmode="lin" valueType="num">
                                      <p:cBhvr>
                                        <p:cTn id="58" dur="800" decel="100000" fill="hold"/>
                                        <p:tgtEl>
                                          <p:spTgt spid="703491">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703491">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703491">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03491">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03491">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0" name="Picture 2">
            <a:extLst>
              <a:ext uri="{FF2B5EF4-FFF2-40B4-BE49-F238E27FC236}">
                <a16:creationId xmlns:a16="http://schemas.microsoft.com/office/drawing/2014/main" id="{34595281-ABE2-E173-5D5B-28EBBDE7C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862138"/>
            <a:ext cx="4522787" cy="4395787"/>
          </a:xfrm>
          <a:prstGeom prst="rect">
            <a:avLst/>
          </a:prstGeom>
          <a:noFill/>
          <a:ln w="57150" cmpd="thinThick">
            <a:solidFill>
              <a:srgbClr val="0000C2"/>
            </a:solidFill>
            <a:miter lim="800000"/>
            <a:headEnd/>
            <a:tailEnd/>
          </a:ln>
          <a:extLst>
            <a:ext uri="{909E8E84-426E-40DD-AFC4-6F175D3DCCD1}">
              <a14:hiddenFill xmlns:a14="http://schemas.microsoft.com/office/drawing/2010/main">
                <a:solidFill>
                  <a:srgbClr val="FFFFFF"/>
                </a:solidFill>
              </a14:hiddenFill>
            </a:ext>
          </a:extLst>
        </p:spPr>
      </p:pic>
      <p:sp>
        <p:nvSpPr>
          <p:cNvPr id="611331" name="AutoShape 3">
            <a:extLst>
              <a:ext uri="{FF2B5EF4-FFF2-40B4-BE49-F238E27FC236}">
                <a16:creationId xmlns:a16="http://schemas.microsoft.com/office/drawing/2014/main" id="{1F8D308C-3555-035C-57D9-0F835A084CC2}"/>
              </a:ext>
            </a:extLst>
          </p:cNvPr>
          <p:cNvSpPr>
            <a:spLocks noChangeArrowheads="1"/>
          </p:cNvSpPr>
          <p:nvPr/>
        </p:nvSpPr>
        <p:spPr bwMode="auto">
          <a:xfrm flipH="1">
            <a:off x="4222750" y="3206750"/>
            <a:ext cx="4789488" cy="749300"/>
          </a:xfrm>
          <a:prstGeom prst="homePlate">
            <a:avLst>
              <a:gd name="adj" fmla="val 159799"/>
            </a:avLst>
          </a:prstGeom>
          <a:solidFill>
            <a:schemeClr val="tx2"/>
          </a:solidFill>
          <a:ln w="9525">
            <a:solidFill>
              <a:schemeClr val="tx1"/>
            </a:solidFill>
            <a:miter lim="800000"/>
            <a:headEnd/>
            <a:tailEnd/>
          </a:ln>
        </p:spPr>
        <p:txBody>
          <a:bodyPr wrap="none" anchor="ct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endParaRPr lang="fa-IR" altLang="fa-IR" sz="2400">
              <a:latin typeface="Tahoma" panose="020B0604030504040204" pitchFamily="34" charset="0"/>
            </a:endParaRPr>
          </a:p>
        </p:txBody>
      </p:sp>
      <p:sp>
        <p:nvSpPr>
          <p:cNvPr id="611332" name="Rectangle 4">
            <a:extLst>
              <a:ext uri="{FF2B5EF4-FFF2-40B4-BE49-F238E27FC236}">
                <a16:creationId xmlns:a16="http://schemas.microsoft.com/office/drawing/2014/main" id="{1F32B4D9-F5B8-870C-1F35-697035A717BB}"/>
              </a:ext>
            </a:extLst>
          </p:cNvPr>
          <p:cNvSpPr>
            <a:spLocks noChangeArrowheads="1"/>
          </p:cNvSpPr>
          <p:nvPr/>
        </p:nvSpPr>
        <p:spPr bwMode="auto">
          <a:xfrm>
            <a:off x="4572000" y="1808163"/>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90000"/>
              </a:lnSpc>
              <a:spcBef>
                <a:spcPct val="20000"/>
              </a:spcBef>
              <a:buClrTx/>
              <a:buSzTx/>
              <a:buFontTx/>
              <a:buNone/>
            </a:pPr>
            <a:r>
              <a:rPr lang="en-US" altLang="fa-IR" sz="4800">
                <a:solidFill>
                  <a:srgbClr val="0000C2"/>
                </a:solidFill>
                <a:latin typeface="Albertus Medium" pitchFamily="34" charset="0"/>
              </a:rPr>
              <a:t> </a:t>
            </a:r>
            <a:r>
              <a:rPr lang="en-US" altLang="fa-IR" sz="4400" b="1">
                <a:solidFill>
                  <a:schemeClr val="tx2"/>
                </a:solidFill>
                <a:latin typeface="Tahoma" panose="020B0604030504040204" pitchFamily="34" charset="0"/>
              </a:rPr>
              <a:t>Prolonged Use</a:t>
            </a:r>
            <a:r>
              <a:rPr lang="en-US" altLang="fa-IR" sz="4400" b="1">
                <a:solidFill>
                  <a:srgbClr val="0000C2"/>
                </a:solidFill>
                <a:latin typeface="Tahoma" panose="020B0604030504040204" pitchFamily="34" charset="0"/>
              </a:rPr>
              <a:t> </a:t>
            </a:r>
            <a:r>
              <a:rPr lang="en-US" altLang="fa-IR" sz="4400" b="1">
                <a:solidFill>
                  <a:srgbClr val="CC0000"/>
                </a:solidFill>
                <a:latin typeface="Tahoma" panose="020B0604030504040204" pitchFamily="34" charset="0"/>
              </a:rPr>
              <a:t>Changes </a:t>
            </a:r>
          </a:p>
          <a:p>
            <a:pPr algn="ctr" rtl="0" eaLnBrk="1" hangingPunct="1">
              <a:lnSpc>
                <a:spcPct val="90000"/>
              </a:lnSpc>
              <a:spcBef>
                <a:spcPct val="20000"/>
              </a:spcBef>
              <a:buClrTx/>
              <a:buSzTx/>
              <a:buFontTx/>
              <a:buNone/>
            </a:pPr>
            <a:r>
              <a:rPr lang="en-US" altLang="fa-IR" sz="4800" b="1">
                <a:solidFill>
                  <a:srgbClr val="CC0000"/>
                </a:solidFill>
                <a:latin typeface="Tahoma" panose="020B0604030504040204" pitchFamily="34" charset="0"/>
              </a:rPr>
              <a:t>the Brain</a:t>
            </a:r>
            <a:r>
              <a:rPr lang="en-US" altLang="fa-IR" sz="4400" b="1">
                <a:solidFill>
                  <a:srgbClr val="0000C2"/>
                </a:solidFill>
                <a:latin typeface="Tahoma" panose="020B0604030504040204" pitchFamily="34" charset="0"/>
              </a:rPr>
              <a:t> </a:t>
            </a:r>
          </a:p>
          <a:p>
            <a:pPr algn="ctr" rtl="0" eaLnBrk="1" hangingPunct="1">
              <a:lnSpc>
                <a:spcPct val="90000"/>
              </a:lnSpc>
              <a:spcBef>
                <a:spcPct val="20000"/>
              </a:spcBef>
              <a:buClrTx/>
              <a:buSzTx/>
              <a:buFontTx/>
              <a:buNone/>
            </a:pPr>
            <a:r>
              <a:rPr lang="en-US" altLang="fa-IR" sz="4400" b="1">
                <a:solidFill>
                  <a:srgbClr val="0000C2"/>
                </a:solidFill>
                <a:latin typeface="Tahoma" panose="020B0604030504040204" pitchFamily="34" charset="0"/>
              </a:rPr>
              <a:t>  </a:t>
            </a:r>
            <a:r>
              <a:rPr lang="en-US" altLang="fa-IR" sz="4400" b="1">
                <a:solidFill>
                  <a:schemeClr val="tx2"/>
                </a:solidFill>
                <a:latin typeface="Tahoma" panose="020B0604030504040204" pitchFamily="34" charset="0"/>
              </a:rPr>
              <a:t>in Fundamental and Lasting Ways</a:t>
            </a:r>
          </a:p>
        </p:txBody>
      </p:sp>
      <p:sp>
        <p:nvSpPr>
          <p:cNvPr id="611333" name="Text Box 5">
            <a:extLst>
              <a:ext uri="{FF2B5EF4-FFF2-40B4-BE49-F238E27FC236}">
                <a16:creationId xmlns:a16="http://schemas.microsoft.com/office/drawing/2014/main" id="{208832C6-F095-13CF-0CAE-8966E14DBEB5}"/>
              </a:ext>
            </a:extLst>
          </p:cNvPr>
          <p:cNvSpPr txBox="1">
            <a:spLocks noChangeArrowheads="1"/>
          </p:cNvSpPr>
          <p:nvPr/>
        </p:nvSpPr>
        <p:spPr bwMode="auto">
          <a:xfrm>
            <a:off x="292100" y="5807075"/>
            <a:ext cx="2074863" cy="869950"/>
          </a:xfrm>
          <a:prstGeom prst="rect">
            <a:avLst/>
          </a:prstGeom>
          <a:solidFill>
            <a:schemeClr val="tx2"/>
          </a:solidFill>
          <a:ln w="57150" cmpd="thinThick">
            <a:solidFill>
              <a:srgbClr val="CC0000"/>
            </a:solidFill>
            <a:miter lim="800000"/>
            <a:headEnd/>
            <a:tailEnd/>
          </a:ln>
        </p:spPr>
        <p:txBody>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200" b="1">
                <a:solidFill>
                  <a:srgbClr val="EAEAEA"/>
                </a:solidFill>
                <a:latin typeface="Tahoma" panose="020B0604030504040204" pitchFamily="34" charset="0"/>
              </a:rPr>
              <a:t>“Healthy” Brain</a:t>
            </a:r>
          </a:p>
        </p:txBody>
      </p:sp>
      <p:sp>
        <p:nvSpPr>
          <p:cNvPr id="611334" name="Text Box 6">
            <a:extLst>
              <a:ext uri="{FF2B5EF4-FFF2-40B4-BE49-F238E27FC236}">
                <a16:creationId xmlns:a16="http://schemas.microsoft.com/office/drawing/2014/main" id="{82C3EA15-9B74-8AC3-847F-B33531A52F8F}"/>
              </a:ext>
            </a:extLst>
          </p:cNvPr>
          <p:cNvSpPr txBox="1">
            <a:spLocks noChangeArrowheads="1"/>
          </p:cNvSpPr>
          <p:nvPr/>
        </p:nvSpPr>
        <p:spPr bwMode="auto">
          <a:xfrm>
            <a:off x="2628900" y="5797550"/>
            <a:ext cx="2143125" cy="819150"/>
          </a:xfrm>
          <a:prstGeom prst="rect">
            <a:avLst/>
          </a:prstGeom>
          <a:solidFill>
            <a:srgbClr val="CC0000"/>
          </a:solidFill>
          <a:ln w="57150" cmpd="thinThick">
            <a:solidFill>
              <a:schemeClr val="tx2"/>
            </a:solidFill>
            <a:miter lim="800000"/>
            <a:headEnd/>
            <a:tailEnd/>
          </a:ln>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100000"/>
              </a:lnSpc>
              <a:spcBef>
                <a:spcPct val="50000"/>
              </a:spcBef>
              <a:buClrTx/>
              <a:buSzTx/>
              <a:buFontTx/>
              <a:buNone/>
            </a:pPr>
            <a:r>
              <a:rPr lang="en-US" altLang="fa-IR" sz="2200" b="1">
                <a:solidFill>
                  <a:srgbClr val="EAEAEA"/>
                </a:solidFill>
                <a:latin typeface="Tahoma" panose="020B0604030504040204" pitchFamily="34" charset="0"/>
              </a:rPr>
              <a:t>“Cocaine Addict” Brain</a:t>
            </a:r>
          </a:p>
        </p:txBody>
      </p:sp>
      <p:sp>
        <p:nvSpPr>
          <p:cNvPr id="29703" name="Rectangle 7">
            <a:extLst>
              <a:ext uri="{FF2B5EF4-FFF2-40B4-BE49-F238E27FC236}">
                <a16:creationId xmlns:a16="http://schemas.microsoft.com/office/drawing/2014/main" id="{A8286D30-9D2B-C0BD-5A79-641A15F60ED5}"/>
              </a:ext>
            </a:extLst>
          </p:cNvPr>
          <p:cNvSpPr>
            <a:spLocks noChangeArrowheads="1"/>
          </p:cNvSpPr>
          <p:nvPr/>
        </p:nvSpPr>
        <p:spPr bwMode="auto">
          <a:xfrm>
            <a:off x="971550" y="893763"/>
            <a:ext cx="79327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0"/>
              </a:spcBef>
              <a:buClrTx/>
              <a:buSzTx/>
              <a:buFontTx/>
              <a:buNone/>
            </a:pPr>
            <a:r>
              <a:rPr lang="en-US" altLang="fa-IR" sz="4400" b="1">
                <a:solidFill>
                  <a:schemeClr val="tx2"/>
                </a:solidFill>
                <a:latin typeface="Tahoma" panose="020B0604030504040204" pitchFamily="34" charset="0"/>
              </a:rPr>
              <a:t>Addiction </a:t>
            </a:r>
            <a:r>
              <a:rPr lang="en-US" altLang="fa-IR" sz="4400" b="1" i="1">
                <a:solidFill>
                  <a:schemeClr val="tx2"/>
                </a:solidFill>
                <a:latin typeface="Tahoma" panose="020B0604030504040204" pitchFamily="34" charset="0"/>
              </a:rPr>
              <a:t>is</a:t>
            </a:r>
            <a:r>
              <a:rPr lang="en-US" altLang="fa-IR" sz="4400" b="1">
                <a:solidFill>
                  <a:schemeClr val="tx2"/>
                </a:solidFill>
                <a:latin typeface="Tahoma" panose="020B0604030504040204" pitchFamily="34" charset="0"/>
              </a:rPr>
              <a:t> a Brain Disease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611330"/>
                                        </p:tgtEl>
                                        <p:attrNameLst>
                                          <p:attrName>style.visibility</p:attrName>
                                        </p:attrNameLst>
                                      </p:cBhvr>
                                      <p:to>
                                        <p:strVal val="visible"/>
                                      </p:to>
                                    </p:set>
                                    <p:anim calcmode="lin" valueType="num">
                                      <p:cBhvr additive="base">
                                        <p:cTn id="7" dur="500" fill="hold"/>
                                        <p:tgtEl>
                                          <p:spTgt spid="611330"/>
                                        </p:tgtEl>
                                        <p:attrNameLst>
                                          <p:attrName>ppt_x</p:attrName>
                                        </p:attrNameLst>
                                      </p:cBhvr>
                                      <p:tavLst>
                                        <p:tav tm="0">
                                          <p:val>
                                            <p:strVal val="0-#ppt_w/2"/>
                                          </p:val>
                                        </p:tav>
                                        <p:tav tm="100000">
                                          <p:val>
                                            <p:strVal val="#ppt_x"/>
                                          </p:val>
                                        </p:tav>
                                      </p:tavLst>
                                    </p:anim>
                                    <p:anim calcmode="lin" valueType="num">
                                      <p:cBhvr additive="base">
                                        <p:cTn id="8" dur="500" fill="hold"/>
                                        <p:tgtEl>
                                          <p:spTgt spid="6113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11333"/>
                                        </p:tgtEl>
                                        <p:attrNameLst>
                                          <p:attrName>style.visibility</p:attrName>
                                        </p:attrNameLst>
                                      </p:cBhvr>
                                      <p:to>
                                        <p:strVal val="visible"/>
                                      </p:to>
                                    </p:set>
                                    <p:animEffect transition="in" filter="box(in)">
                                      <p:cBhvr>
                                        <p:cTn id="13" dur="500"/>
                                        <p:tgtEl>
                                          <p:spTgt spid="6113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11334"/>
                                        </p:tgtEl>
                                        <p:attrNameLst>
                                          <p:attrName>style.visibility</p:attrName>
                                        </p:attrNameLst>
                                      </p:cBhvr>
                                      <p:to>
                                        <p:strVal val="visible"/>
                                      </p:to>
                                    </p:set>
                                    <p:animEffect transition="in" filter="box(in)">
                                      <p:cBhvr>
                                        <p:cTn id="18" dur="500"/>
                                        <p:tgtEl>
                                          <p:spTgt spid="6113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611332">
                                            <p:txEl>
                                              <p:pRg st="0" end="0"/>
                                            </p:txEl>
                                          </p:spTgt>
                                        </p:tgtEl>
                                        <p:attrNameLst>
                                          <p:attrName>style.visibility</p:attrName>
                                        </p:attrNameLst>
                                      </p:cBhvr>
                                      <p:to>
                                        <p:strVal val="visible"/>
                                      </p:to>
                                    </p:set>
                                    <p:animEffect transition="in" filter="checkerboard(across)">
                                      <p:cBhvr>
                                        <p:cTn id="23" dur="500"/>
                                        <p:tgtEl>
                                          <p:spTgt spid="611332">
                                            <p:txEl>
                                              <p:pRg st="0" end="0"/>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611332">
                                            <p:txEl>
                                              <p:pRg st="1" end="1"/>
                                            </p:txEl>
                                          </p:spTgt>
                                        </p:tgtEl>
                                        <p:attrNameLst>
                                          <p:attrName>style.visibility</p:attrName>
                                        </p:attrNameLst>
                                      </p:cBhvr>
                                      <p:to>
                                        <p:strVal val="visible"/>
                                      </p:to>
                                    </p:set>
                                    <p:animEffect transition="in" filter="checkerboard(across)">
                                      <p:cBhvr>
                                        <p:cTn id="26" dur="500"/>
                                        <p:tgtEl>
                                          <p:spTgt spid="611332">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611332">
                                            <p:txEl>
                                              <p:pRg st="2" end="2"/>
                                            </p:txEl>
                                          </p:spTgt>
                                        </p:tgtEl>
                                        <p:attrNameLst>
                                          <p:attrName>style.visibility</p:attrName>
                                        </p:attrNameLst>
                                      </p:cBhvr>
                                      <p:to>
                                        <p:strVal val="visible"/>
                                      </p:to>
                                    </p:set>
                                    <p:animEffect transition="in" filter="checkerboard(across)">
                                      <p:cBhvr>
                                        <p:cTn id="31" dur="500"/>
                                        <p:tgtEl>
                                          <p:spTgt spid="611332">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2" fill="hold" grpId="0" nodeType="clickEffect">
                                  <p:stCondLst>
                                    <p:cond delay="0"/>
                                  </p:stCondLst>
                                  <p:childTnLst>
                                    <p:set>
                                      <p:cBhvr>
                                        <p:cTn id="35" dur="1" fill="hold">
                                          <p:stCondLst>
                                            <p:cond delay="0"/>
                                          </p:stCondLst>
                                        </p:cTn>
                                        <p:tgtEl>
                                          <p:spTgt spid="611331"/>
                                        </p:tgtEl>
                                        <p:attrNameLst>
                                          <p:attrName>style.visibility</p:attrName>
                                        </p:attrNameLst>
                                      </p:cBhvr>
                                      <p:to>
                                        <p:strVal val="visible"/>
                                      </p:to>
                                    </p:set>
                                    <p:anim calcmode="lin" valueType="num">
                                      <p:cBhvr additive="base">
                                        <p:cTn id="36" dur="500" fill="hold"/>
                                        <p:tgtEl>
                                          <p:spTgt spid="611331"/>
                                        </p:tgtEl>
                                        <p:attrNameLst>
                                          <p:attrName>ppt_x</p:attrName>
                                        </p:attrNameLst>
                                      </p:cBhvr>
                                      <p:tavLst>
                                        <p:tav tm="0">
                                          <p:val>
                                            <p:strVal val="1+#ppt_w/2"/>
                                          </p:val>
                                        </p:tav>
                                        <p:tav tm="100000">
                                          <p:val>
                                            <p:strVal val="#ppt_x"/>
                                          </p:val>
                                        </p:tav>
                                      </p:tavLst>
                                    </p:anim>
                                    <p:anim calcmode="lin" valueType="num">
                                      <p:cBhvr additive="base">
                                        <p:cTn id="37"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4"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196BD24-6DEE-90F4-83F7-74388ADB0548}"/>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Treatment Effectiveness</a:t>
            </a:r>
          </a:p>
        </p:txBody>
      </p:sp>
      <p:sp>
        <p:nvSpPr>
          <p:cNvPr id="401411" name="Rectangle 3">
            <a:extLst>
              <a:ext uri="{FF2B5EF4-FFF2-40B4-BE49-F238E27FC236}">
                <a16:creationId xmlns:a16="http://schemas.microsoft.com/office/drawing/2014/main" id="{DD0D1B11-A178-D1C6-354F-032A1EA972DD}"/>
              </a:ext>
            </a:extLst>
          </p:cNvPr>
          <p:cNvSpPr>
            <a:spLocks noGrp="1" noChangeArrowheads="1"/>
          </p:cNvSpPr>
          <p:nvPr>
            <p:ph idx="1"/>
          </p:nvPr>
        </p:nvSpPr>
        <p:spPr>
          <a:xfrm>
            <a:off x="1182688" y="2017713"/>
            <a:ext cx="7772400" cy="4840287"/>
          </a:xfrm>
        </p:spPr>
        <p:txBody>
          <a:bodyPr rtlCol="0">
            <a:normAutofit/>
          </a:bodyPr>
          <a:lstStyle/>
          <a:p>
            <a:pPr eaLnBrk="1" fontAlgn="auto" hangingPunct="1">
              <a:lnSpc>
                <a:spcPct val="90000"/>
              </a:lnSpc>
              <a:spcAft>
                <a:spcPts val="0"/>
              </a:spcAft>
              <a:defRPr/>
            </a:pPr>
            <a:r>
              <a:rPr lang="en-US" sz="2400">
                <a:solidFill>
                  <a:srgbClr val="000099"/>
                </a:solidFill>
              </a:rPr>
              <a:t>Drug dependent people who participate in drug treatment </a:t>
            </a:r>
          </a:p>
          <a:p>
            <a:pPr eaLnBrk="1" fontAlgn="auto" hangingPunct="1">
              <a:lnSpc>
                <a:spcPct val="80000"/>
              </a:lnSpc>
              <a:spcAft>
                <a:spcPts val="0"/>
              </a:spcAft>
              <a:buFont typeface="Wingdings" panose="05000000000000000000" pitchFamily="2" charset="2"/>
              <a:buNone/>
              <a:defRPr/>
            </a:pPr>
            <a:endParaRPr lang="en-US" sz="2400">
              <a:solidFill>
                <a:srgbClr val="000099"/>
              </a:solidFill>
            </a:endParaRPr>
          </a:p>
          <a:p>
            <a:pPr lvl="1" eaLnBrk="1" fontAlgn="auto" hangingPunct="1">
              <a:lnSpc>
                <a:spcPct val="80000"/>
              </a:lnSpc>
              <a:spcAft>
                <a:spcPct val="20000"/>
              </a:spcAft>
              <a:buFont typeface="Wingdings" panose="05000000000000000000" pitchFamily="2" charset="2"/>
              <a:buNone/>
              <a:defRPr/>
            </a:pPr>
            <a:r>
              <a:rPr lang="en-US" sz="2400" b="1">
                <a:solidFill>
                  <a:srgbClr val="000099"/>
                </a:solidFill>
                <a:effectLst>
                  <a:outerShdw blurRad="38100" dist="38100" dir="2700000" algn="tl">
                    <a:srgbClr val="C0C0C0"/>
                  </a:outerShdw>
                </a:effectLst>
                <a:sym typeface="Symbol" pitchFamily="18" charset="2"/>
              </a:rPr>
              <a:t></a:t>
            </a:r>
            <a:r>
              <a:rPr lang="en-US" sz="2400">
                <a:solidFill>
                  <a:srgbClr val="000099"/>
                </a:solidFill>
              </a:rPr>
              <a:t> Drug use</a:t>
            </a:r>
          </a:p>
          <a:p>
            <a:pPr lvl="1" eaLnBrk="1" fontAlgn="auto" hangingPunct="1">
              <a:lnSpc>
                <a:spcPct val="80000"/>
              </a:lnSpc>
              <a:spcAft>
                <a:spcPct val="20000"/>
              </a:spcAft>
              <a:buFont typeface="Wingdings" panose="05000000000000000000" pitchFamily="2" charset="2"/>
              <a:buNone/>
              <a:defRPr/>
            </a:pPr>
            <a:r>
              <a:rPr lang="en-US" sz="2400" b="1">
                <a:solidFill>
                  <a:srgbClr val="000099"/>
                </a:solidFill>
                <a:effectLst>
                  <a:outerShdw blurRad="38100" dist="38100" dir="2700000" algn="tl">
                    <a:srgbClr val="C0C0C0"/>
                  </a:outerShdw>
                </a:effectLst>
                <a:sym typeface="Symbol" pitchFamily="18" charset="2"/>
              </a:rPr>
              <a:t></a:t>
            </a:r>
            <a:r>
              <a:rPr lang="en-US" sz="2400">
                <a:solidFill>
                  <a:srgbClr val="000099"/>
                </a:solidFill>
                <a:sym typeface="Symbol" pitchFamily="18" charset="2"/>
              </a:rPr>
              <a:t> C</a:t>
            </a:r>
            <a:r>
              <a:rPr lang="en-US" sz="2400">
                <a:solidFill>
                  <a:srgbClr val="000099"/>
                </a:solidFill>
              </a:rPr>
              <a:t>riminal activity</a:t>
            </a:r>
          </a:p>
          <a:p>
            <a:pPr lvl="1" eaLnBrk="1" fontAlgn="auto" hangingPunct="1">
              <a:lnSpc>
                <a:spcPct val="80000"/>
              </a:lnSpc>
              <a:spcAft>
                <a:spcPct val="20000"/>
              </a:spcAft>
              <a:buFont typeface="Wingdings" panose="05000000000000000000" pitchFamily="2" charset="2"/>
              <a:buNone/>
              <a:defRPr/>
            </a:pPr>
            <a:r>
              <a:rPr lang="en-US" sz="2400" b="1">
                <a:solidFill>
                  <a:srgbClr val="000099"/>
                </a:solidFill>
                <a:effectLst>
                  <a:outerShdw blurRad="38100" dist="38100" dir="2700000" algn="tl">
                    <a:srgbClr val="C0C0C0"/>
                  </a:outerShdw>
                </a:effectLst>
                <a:sym typeface="Symbol" pitchFamily="18" charset="2"/>
              </a:rPr>
              <a:t></a:t>
            </a:r>
            <a:r>
              <a:rPr lang="en-US" sz="2400">
                <a:solidFill>
                  <a:srgbClr val="000099"/>
                </a:solidFill>
                <a:sym typeface="Symbol" pitchFamily="18" charset="2"/>
              </a:rPr>
              <a:t> E</a:t>
            </a:r>
            <a:r>
              <a:rPr lang="en-US" sz="2400">
                <a:solidFill>
                  <a:srgbClr val="000099"/>
                </a:solidFill>
              </a:rPr>
              <a:t>mployment</a:t>
            </a:r>
          </a:p>
          <a:p>
            <a:pPr lvl="1" eaLnBrk="1" fontAlgn="auto" hangingPunct="1">
              <a:lnSpc>
                <a:spcPct val="80000"/>
              </a:lnSpc>
              <a:spcAft>
                <a:spcPct val="20000"/>
              </a:spcAft>
              <a:buFont typeface="Wingdings" panose="05000000000000000000" pitchFamily="2" charset="2"/>
              <a:buNone/>
              <a:defRPr/>
            </a:pPr>
            <a:r>
              <a:rPr lang="en-US" sz="2400" b="1">
                <a:solidFill>
                  <a:srgbClr val="000099"/>
                </a:solidFill>
                <a:effectLst>
                  <a:outerShdw blurRad="38100" dist="38100" dir="2700000" algn="tl">
                    <a:srgbClr val="C0C0C0"/>
                  </a:outerShdw>
                </a:effectLst>
                <a:sym typeface="Symbol" pitchFamily="18" charset="2"/>
              </a:rPr>
              <a:t></a:t>
            </a:r>
            <a:r>
              <a:rPr lang="en-US" sz="2400">
                <a:solidFill>
                  <a:srgbClr val="000099"/>
                </a:solidFill>
                <a:sym typeface="Symbol" pitchFamily="18" charset="2"/>
              </a:rPr>
              <a:t> S</a:t>
            </a:r>
            <a:r>
              <a:rPr lang="en-US" sz="2400">
                <a:solidFill>
                  <a:srgbClr val="000099"/>
                </a:solidFill>
              </a:rPr>
              <a:t>ocial and intrapersonal functioning</a:t>
            </a:r>
          </a:p>
          <a:p>
            <a:pPr lvl="1" eaLnBrk="1" fontAlgn="auto" hangingPunct="1">
              <a:lnSpc>
                <a:spcPct val="80000"/>
              </a:lnSpc>
              <a:spcAft>
                <a:spcPct val="20000"/>
              </a:spcAft>
              <a:buFont typeface="Wingdings" panose="05000000000000000000" pitchFamily="2" charset="2"/>
              <a:buNone/>
              <a:defRPr/>
            </a:pPr>
            <a:r>
              <a:rPr lang="en-US" sz="2400" b="1">
                <a:solidFill>
                  <a:srgbClr val="000099"/>
                </a:solidFill>
                <a:effectLst>
                  <a:outerShdw blurRad="38100" dist="38100" dir="2700000" algn="tl">
                    <a:srgbClr val="C0C0C0"/>
                  </a:outerShdw>
                </a:effectLst>
                <a:sym typeface="Symbol" pitchFamily="18" charset="2"/>
              </a:rPr>
              <a:t></a:t>
            </a:r>
            <a:r>
              <a:rPr lang="en-US" sz="2400">
                <a:solidFill>
                  <a:srgbClr val="000099"/>
                </a:solidFill>
              </a:rPr>
              <a:t> Physical health</a:t>
            </a:r>
          </a:p>
          <a:p>
            <a:pPr eaLnBrk="1" fontAlgn="auto" hangingPunct="1">
              <a:lnSpc>
                <a:spcPct val="90000"/>
              </a:lnSpc>
              <a:spcAft>
                <a:spcPts val="0"/>
              </a:spcAft>
              <a:defRPr/>
            </a:pPr>
            <a:r>
              <a:rPr lang="en-US" sz="2400">
                <a:solidFill>
                  <a:srgbClr val="000099"/>
                </a:solidFill>
              </a:rPr>
              <a:t>Drug Use &amp; Criminal Activity </a:t>
            </a:r>
          </a:p>
          <a:p>
            <a:pPr eaLnBrk="1" fontAlgn="auto" hangingPunct="1">
              <a:lnSpc>
                <a:spcPct val="90000"/>
              </a:lnSpc>
              <a:spcAft>
                <a:spcPts val="0"/>
              </a:spcAft>
              <a:buFont typeface="Wingdings" panose="05000000000000000000" pitchFamily="2" charset="2"/>
              <a:buNone/>
              <a:defRPr/>
            </a:pPr>
            <a:r>
              <a:rPr lang="en-US" sz="2400" b="1">
                <a:solidFill>
                  <a:srgbClr val="000099"/>
                </a:solidFill>
                <a:latin typeface="Arial Unicode MS" pitchFamily="34" charset="-128"/>
                <a:ea typeface="Arial Unicode MS" pitchFamily="34" charset="-128"/>
                <a:cs typeface="Arial Unicode MS" pitchFamily="34" charset="-128"/>
              </a:rPr>
              <a:t>    </a:t>
            </a:r>
            <a:r>
              <a:rPr lang="en-US" sz="2400" b="1">
                <a:solidFill>
                  <a:srgbClr val="000099"/>
                </a:solidFill>
                <a:effectLst>
                  <a:outerShdw blurRad="38100" dist="38100" dir="2700000" algn="tl">
                    <a:srgbClr val="C0C0C0"/>
                  </a:outerShdw>
                </a:effectLst>
                <a:ea typeface="Arial Unicode MS" pitchFamily="34" charset="-128"/>
                <a:cs typeface="Arial Unicode MS" pitchFamily="34" charset="-128"/>
              </a:rPr>
              <a:t>⇓⇓</a:t>
            </a:r>
            <a:r>
              <a:rPr lang="en-US" sz="2400">
                <a:solidFill>
                  <a:srgbClr val="000099"/>
                </a:solidFill>
              </a:rPr>
              <a:t> For virtually all who enter treatment </a:t>
            </a:r>
            <a:r>
              <a:rPr lang="en-US" sz="2400" b="1">
                <a:solidFill>
                  <a:srgbClr val="000099"/>
                </a:solidFill>
                <a:sym typeface="Symbol" pitchFamily="18" charset="2"/>
              </a:rPr>
              <a:t></a:t>
            </a:r>
            <a:r>
              <a:rPr lang="en-US" sz="2400">
                <a:solidFill>
                  <a:srgbClr val="000099"/>
                </a:solidFill>
                <a:sym typeface="Symbol" pitchFamily="18" charset="2"/>
              </a:rPr>
              <a:t> </a:t>
            </a:r>
          </a:p>
          <a:p>
            <a:pPr eaLnBrk="1" fontAlgn="auto" hangingPunct="1">
              <a:lnSpc>
                <a:spcPct val="90000"/>
              </a:lnSpc>
              <a:spcAft>
                <a:spcPts val="0"/>
              </a:spcAft>
              <a:buFont typeface="Wingdings" panose="05000000000000000000" pitchFamily="2" charset="2"/>
              <a:buNone/>
              <a:defRPr/>
            </a:pPr>
            <a:r>
              <a:rPr lang="en-US" sz="2400" b="1">
                <a:solidFill>
                  <a:srgbClr val="000099"/>
                </a:solidFill>
                <a:sym typeface="Symbol" pitchFamily="18" charset="2"/>
              </a:rPr>
              <a:t>    </a:t>
            </a:r>
            <a:r>
              <a:rPr lang="en-US" sz="2400" b="1">
                <a:solidFill>
                  <a:srgbClr val="000099"/>
                </a:solidFill>
                <a:effectLst>
                  <a:outerShdw blurRad="38100" dist="38100" dir="2700000" algn="tl">
                    <a:srgbClr val="C0C0C0"/>
                  </a:outerShdw>
                </a:effectLst>
                <a:sym typeface="Symbol" pitchFamily="18" charset="2"/>
              </a:rPr>
              <a:t></a:t>
            </a:r>
            <a:r>
              <a:rPr lang="en-US" sz="2400">
                <a:solidFill>
                  <a:srgbClr val="000099"/>
                </a:solidFill>
              </a:rPr>
              <a:t>  results the longer they stay in treatment</a:t>
            </a:r>
          </a:p>
          <a:p>
            <a:pPr eaLnBrk="1" fontAlgn="auto" hangingPunct="1">
              <a:lnSpc>
                <a:spcPct val="80000"/>
              </a:lnSpc>
              <a:spcAft>
                <a:spcPts val="0"/>
              </a:spcAft>
              <a:buFont typeface="Wingdings" panose="05000000000000000000" pitchFamily="2" charset="2"/>
              <a:buNone/>
              <a:defRPr/>
            </a:pPr>
            <a:endParaRPr lang="en-US">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Effect transition="in" filter="dissolve">
                                      <p:cBhvr>
                                        <p:cTn id="7" dur="500"/>
                                        <p:tgtEl>
                                          <p:spTgt spid="401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1411">
                                            <p:txEl>
                                              <p:pRg st="2" end="2"/>
                                            </p:txEl>
                                          </p:spTgt>
                                        </p:tgtEl>
                                        <p:attrNameLst>
                                          <p:attrName>style.visibility</p:attrName>
                                        </p:attrNameLst>
                                      </p:cBhvr>
                                      <p:to>
                                        <p:strVal val="visible"/>
                                      </p:to>
                                    </p:set>
                                    <p:animEffect transition="in" filter="dissolve">
                                      <p:cBhvr>
                                        <p:cTn id="12" dur="500"/>
                                        <p:tgtEl>
                                          <p:spTgt spid="401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1411">
                                            <p:txEl>
                                              <p:pRg st="3" end="3"/>
                                            </p:txEl>
                                          </p:spTgt>
                                        </p:tgtEl>
                                        <p:attrNameLst>
                                          <p:attrName>style.visibility</p:attrName>
                                        </p:attrNameLst>
                                      </p:cBhvr>
                                      <p:to>
                                        <p:strVal val="visible"/>
                                      </p:to>
                                    </p:set>
                                    <p:animEffect transition="in" filter="dissolve">
                                      <p:cBhvr>
                                        <p:cTn id="17" dur="500"/>
                                        <p:tgtEl>
                                          <p:spTgt spid="401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01411">
                                            <p:txEl>
                                              <p:pRg st="4" end="4"/>
                                            </p:txEl>
                                          </p:spTgt>
                                        </p:tgtEl>
                                        <p:attrNameLst>
                                          <p:attrName>style.visibility</p:attrName>
                                        </p:attrNameLst>
                                      </p:cBhvr>
                                      <p:to>
                                        <p:strVal val="visible"/>
                                      </p:to>
                                    </p:set>
                                    <p:animEffect transition="in" filter="dissolve">
                                      <p:cBhvr>
                                        <p:cTn id="22" dur="500"/>
                                        <p:tgtEl>
                                          <p:spTgt spid="401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01411">
                                            <p:txEl>
                                              <p:pRg st="5" end="5"/>
                                            </p:txEl>
                                          </p:spTgt>
                                        </p:tgtEl>
                                        <p:attrNameLst>
                                          <p:attrName>style.visibility</p:attrName>
                                        </p:attrNameLst>
                                      </p:cBhvr>
                                      <p:to>
                                        <p:strVal val="visible"/>
                                      </p:to>
                                    </p:set>
                                    <p:animEffect transition="in" filter="dissolve">
                                      <p:cBhvr>
                                        <p:cTn id="27" dur="500"/>
                                        <p:tgtEl>
                                          <p:spTgt spid="401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01411">
                                            <p:txEl>
                                              <p:pRg st="6" end="6"/>
                                            </p:txEl>
                                          </p:spTgt>
                                        </p:tgtEl>
                                        <p:attrNameLst>
                                          <p:attrName>style.visibility</p:attrName>
                                        </p:attrNameLst>
                                      </p:cBhvr>
                                      <p:to>
                                        <p:strVal val="visible"/>
                                      </p:to>
                                    </p:set>
                                    <p:animEffect transition="in" filter="dissolve">
                                      <p:cBhvr>
                                        <p:cTn id="32" dur="500"/>
                                        <p:tgtEl>
                                          <p:spTgt spid="4014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01411">
                                            <p:txEl>
                                              <p:pRg st="7" end="7"/>
                                            </p:txEl>
                                          </p:spTgt>
                                        </p:tgtEl>
                                        <p:attrNameLst>
                                          <p:attrName>style.visibility</p:attrName>
                                        </p:attrNameLst>
                                      </p:cBhvr>
                                      <p:to>
                                        <p:strVal val="visible"/>
                                      </p:to>
                                    </p:set>
                                    <p:animEffect transition="in" filter="dissolve">
                                      <p:cBhvr>
                                        <p:cTn id="37" dur="500"/>
                                        <p:tgtEl>
                                          <p:spTgt spid="40141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01411">
                                            <p:txEl>
                                              <p:pRg st="8" end="8"/>
                                            </p:txEl>
                                          </p:spTgt>
                                        </p:tgtEl>
                                        <p:attrNameLst>
                                          <p:attrName>style.visibility</p:attrName>
                                        </p:attrNameLst>
                                      </p:cBhvr>
                                      <p:to>
                                        <p:strVal val="visible"/>
                                      </p:to>
                                    </p:set>
                                    <p:animEffect transition="in" filter="dissolve">
                                      <p:cBhvr>
                                        <p:cTn id="42" dur="500"/>
                                        <p:tgtEl>
                                          <p:spTgt spid="40141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01411">
                                            <p:txEl>
                                              <p:pRg st="9" end="9"/>
                                            </p:txEl>
                                          </p:spTgt>
                                        </p:tgtEl>
                                        <p:attrNameLst>
                                          <p:attrName>style.visibility</p:attrName>
                                        </p:attrNameLst>
                                      </p:cBhvr>
                                      <p:to>
                                        <p:strVal val="visible"/>
                                      </p:to>
                                    </p:set>
                                    <p:animEffect transition="in" filter="dissolve">
                                      <p:cBhvr>
                                        <p:cTn id="47" dur="500"/>
                                        <p:tgtEl>
                                          <p:spTgt spid="401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4AAF205D-9171-6EA8-B589-A46C9BCE58AC}"/>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fa-IR" sz="4000" b="1">
                <a:solidFill>
                  <a:srgbClr val="000099"/>
                </a:solidFill>
              </a:rPr>
              <a:t>“Costly” or “Cost-Effective”</a:t>
            </a:r>
          </a:p>
        </p:txBody>
      </p:sp>
      <p:sp>
        <p:nvSpPr>
          <p:cNvPr id="397315" name="Rectangle 3">
            <a:extLst>
              <a:ext uri="{FF2B5EF4-FFF2-40B4-BE49-F238E27FC236}">
                <a16:creationId xmlns:a16="http://schemas.microsoft.com/office/drawing/2014/main" id="{148EEFA5-CFB4-850A-0F0E-704A7DF0B640}"/>
              </a:ext>
            </a:extLst>
          </p:cNvPr>
          <p:cNvSpPr>
            <a:spLocks noGrp="1" noChangeArrowheads="1"/>
          </p:cNvSpPr>
          <p:nvPr>
            <p:ph type="body" sz="half" idx="1"/>
          </p:nvPr>
        </p:nvSpPr>
        <p:spPr>
          <a:xfrm>
            <a:off x="744538" y="2017713"/>
            <a:ext cx="8080375" cy="4840287"/>
          </a:xfrm>
        </p:spPr>
        <p:txBody>
          <a:bodyPr rtlCol="0">
            <a:normAutofit lnSpcReduction="10000"/>
          </a:bodyPr>
          <a:lstStyle/>
          <a:p>
            <a:pPr marL="571500" algn="l" rtl="0" eaLnBrk="1" fontAlgn="auto" hangingPunct="1">
              <a:lnSpc>
                <a:spcPct val="80000"/>
              </a:lnSpc>
              <a:spcAft>
                <a:spcPts val="0"/>
              </a:spcAft>
              <a:defRPr/>
            </a:pPr>
            <a:r>
              <a:rPr lang="en-US" altLang="en-US" sz="2400" b="1" dirty="0">
                <a:solidFill>
                  <a:srgbClr val="000099"/>
                </a:solidFill>
              </a:rPr>
              <a:t>Incarceration is Expensive</a:t>
            </a:r>
          </a:p>
          <a:p>
            <a:pPr marL="571500" algn="l" rtl="0" eaLnBrk="1" fontAlgn="auto" hangingPunct="1">
              <a:lnSpc>
                <a:spcPct val="80000"/>
              </a:lnSpc>
              <a:spcAft>
                <a:spcPts val="0"/>
              </a:spcAft>
              <a:buFont typeface="Wingdings" panose="05000000000000000000" pitchFamily="2" charset="2"/>
              <a:buNone/>
              <a:defRPr/>
            </a:pPr>
            <a:r>
              <a:rPr lang="en-US" altLang="en-US" sz="2400" b="1" dirty="0"/>
              <a:t>    Treatment is less expensive than not treating  or incarceration</a:t>
            </a:r>
          </a:p>
          <a:p>
            <a:pPr marL="571500" algn="l" rtl="0" eaLnBrk="1" fontAlgn="auto" hangingPunct="1">
              <a:lnSpc>
                <a:spcPct val="80000"/>
              </a:lnSpc>
              <a:spcAft>
                <a:spcPts val="0"/>
              </a:spcAft>
              <a:buFont typeface="Wingdings" panose="05000000000000000000" pitchFamily="2" charset="2"/>
              <a:buNone/>
              <a:defRPr/>
            </a:pPr>
            <a:r>
              <a:rPr lang="en-US" altLang="en-US" sz="2400" b="1" dirty="0"/>
              <a:t>     1 year of methadone maintenance =   $3,900</a:t>
            </a:r>
          </a:p>
          <a:p>
            <a:pPr marL="571500" algn="l" rtl="0" eaLnBrk="1" fontAlgn="auto" hangingPunct="1">
              <a:lnSpc>
                <a:spcPct val="80000"/>
              </a:lnSpc>
              <a:spcAft>
                <a:spcPts val="0"/>
              </a:spcAft>
              <a:buFont typeface="Wingdings" panose="05000000000000000000" pitchFamily="2" charset="2"/>
              <a:buNone/>
              <a:defRPr/>
            </a:pPr>
            <a:r>
              <a:rPr lang="en-US" altLang="en-US" sz="2400" b="1" dirty="0"/>
              <a:t>     1 year of imprisonment                    = $25,900</a:t>
            </a:r>
          </a:p>
          <a:p>
            <a:pPr marL="571500" algn="l" rtl="0" eaLnBrk="1" fontAlgn="auto" hangingPunct="1">
              <a:lnSpc>
                <a:spcPct val="80000"/>
              </a:lnSpc>
              <a:spcAft>
                <a:spcPts val="0"/>
              </a:spcAft>
              <a:defRPr/>
            </a:pPr>
            <a:r>
              <a:rPr lang="en-US" altLang="en-US" sz="2400" b="1" dirty="0">
                <a:solidFill>
                  <a:srgbClr val="000099"/>
                </a:solidFill>
              </a:rPr>
              <a:t>1:7 Rule:</a:t>
            </a:r>
            <a:r>
              <a:rPr lang="en-US" altLang="en-US" sz="2400" b="1" dirty="0"/>
              <a:t>  Every $1 invested in treatment = up to $7 in reduced crime-related costs</a:t>
            </a:r>
          </a:p>
          <a:p>
            <a:pPr marL="571500" algn="l" rtl="0" eaLnBrk="1" fontAlgn="auto" hangingPunct="1">
              <a:lnSpc>
                <a:spcPct val="80000"/>
              </a:lnSpc>
              <a:spcAft>
                <a:spcPts val="0"/>
              </a:spcAft>
              <a:defRPr/>
            </a:pPr>
            <a:r>
              <a:rPr lang="en-US" altLang="en-US" sz="2400" b="1" dirty="0">
                <a:solidFill>
                  <a:srgbClr val="000099"/>
                </a:solidFill>
              </a:rPr>
              <a:t>Health Offset:</a:t>
            </a:r>
            <a:r>
              <a:rPr lang="en-US" altLang="en-US" sz="2400" b="1" dirty="0"/>
              <a:t>  Savings can be &gt; </a:t>
            </a:r>
            <a:r>
              <a:rPr lang="en-US" altLang="en-US" sz="2400" b="1" dirty="0">
                <a:solidFill>
                  <a:srgbClr val="000099"/>
                </a:solidFill>
              </a:rPr>
              <a:t>1:12</a:t>
            </a:r>
            <a:r>
              <a:rPr lang="en-US" altLang="en-US" sz="2400" b="1" dirty="0"/>
              <a:t> when health care costs are included</a:t>
            </a:r>
          </a:p>
          <a:p>
            <a:pPr marL="571500" algn="l" rtl="0" eaLnBrk="1" fontAlgn="auto" hangingPunct="1">
              <a:lnSpc>
                <a:spcPct val="80000"/>
              </a:lnSpc>
              <a:spcAft>
                <a:spcPts val="0"/>
              </a:spcAft>
              <a:defRPr/>
            </a:pPr>
            <a:r>
              <a:rPr lang="en-US" altLang="en-US" sz="2400" b="1" dirty="0">
                <a:solidFill>
                  <a:srgbClr val="000099"/>
                </a:solidFill>
              </a:rPr>
              <a:t>Social and Personal Benefits</a:t>
            </a:r>
          </a:p>
          <a:p>
            <a:pPr marL="571500" algn="l" rtl="0" eaLnBrk="1" fontAlgn="auto" hangingPunct="1">
              <a:lnSpc>
                <a:spcPct val="80000"/>
              </a:lnSpc>
              <a:spcAft>
                <a:spcPts val="0"/>
              </a:spcAft>
              <a:buFont typeface="Wingdings" panose="05000000000000000000" pitchFamily="2" charset="2"/>
              <a:buNone/>
              <a:defRPr/>
            </a:pPr>
            <a:r>
              <a:rPr lang="en-US" altLang="en-US" sz="2400" b="1" dirty="0"/>
              <a:t>       Reduced interpersonal conflicts</a:t>
            </a:r>
          </a:p>
          <a:p>
            <a:pPr marL="571500" algn="l" rtl="0" eaLnBrk="1" fontAlgn="auto" hangingPunct="1">
              <a:lnSpc>
                <a:spcPct val="80000"/>
              </a:lnSpc>
              <a:spcAft>
                <a:spcPts val="0"/>
              </a:spcAft>
              <a:buFont typeface="Wingdings" panose="05000000000000000000" pitchFamily="2" charset="2"/>
              <a:buNone/>
              <a:defRPr/>
            </a:pPr>
            <a:r>
              <a:rPr lang="en-US" altLang="en-US" sz="2400" b="1" dirty="0"/>
              <a:t>       Improved workplace productivity</a:t>
            </a:r>
          </a:p>
          <a:p>
            <a:pPr marL="571500" algn="l" rtl="0" eaLnBrk="1" fontAlgn="auto" hangingPunct="1">
              <a:lnSpc>
                <a:spcPct val="80000"/>
              </a:lnSpc>
              <a:spcAft>
                <a:spcPts val="0"/>
              </a:spcAft>
              <a:buFont typeface="Wingdings" panose="05000000000000000000" pitchFamily="2" charset="2"/>
              <a:buNone/>
              <a:defRPr/>
            </a:pPr>
            <a:r>
              <a:rPr lang="en-US" altLang="en-US" sz="2400" b="1" dirty="0"/>
              <a:t>       Fewer drug-related accidents</a:t>
            </a:r>
          </a:p>
          <a:p>
            <a:pPr marL="571500" eaLnBrk="1" fontAlgn="auto" hangingPunct="1">
              <a:lnSpc>
                <a:spcPct val="80000"/>
              </a:lnSpc>
              <a:spcAft>
                <a:spcPts val="0"/>
              </a:spcAft>
              <a:defRPr/>
            </a:pPr>
            <a:endParaRPr lang="en-US" altLang="fa-I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7314"/>
                                        </p:tgtEl>
                                        <p:attrNameLst>
                                          <p:attrName>style.visibility</p:attrName>
                                        </p:attrNameLst>
                                      </p:cBhvr>
                                      <p:to>
                                        <p:strVal val="visible"/>
                                      </p:to>
                                    </p:set>
                                    <p:animEffect transition="in" filter="fade">
                                      <p:cBhvr>
                                        <p:cTn id="7" dur="2000"/>
                                        <p:tgtEl>
                                          <p:spTgt spid="397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7315">
                                            <p:txEl>
                                              <p:pRg st="0" end="0"/>
                                            </p:txEl>
                                          </p:spTgt>
                                        </p:tgtEl>
                                        <p:attrNameLst>
                                          <p:attrName>style.visibility</p:attrName>
                                        </p:attrNameLst>
                                      </p:cBhvr>
                                      <p:to>
                                        <p:strVal val="visible"/>
                                      </p:to>
                                    </p:set>
                                    <p:animEffect transition="in" filter="wipe(left)">
                                      <p:cBhvr>
                                        <p:cTn id="12" dur="500"/>
                                        <p:tgtEl>
                                          <p:spTgt spid="397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97315">
                                            <p:txEl>
                                              <p:pRg st="1" end="1"/>
                                            </p:txEl>
                                          </p:spTgt>
                                        </p:tgtEl>
                                        <p:attrNameLst>
                                          <p:attrName>style.visibility</p:attrName>
                                        </p:attrNameLst>
                                      </p:cBhvr>
                                      <p:to>
                                        <p:strVal val="visible"/>
                                      </p:to>
                                    </p:set>
                                    <p:animEffect transition="in" filter="wipe(down)">
                                      <p:cBhvr>
                                        <p:cTn id="17" dur="500"/>
                                        <p:tgtEl>
                                          <p:spTgt spid="397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97315">
                                            <p:txEl>
                                              <p:pRg st="2" end="2"/>
                                            </p:txEl>
                                          </p:spTgt>
                                        </p:tgtEl>
                                        <p:attrNameLst>
                                          <p:attrName>style.visibility</p:attrName>
                                        </p:attrNameLst>
                                      </p:cBhvr>
                                      <p:to>
                                        <p:strVal val="visible"/>
                                      </p:to>
                                    </p:set>
                                    <p:animEffect transition="in" filter="wipe(down)">
                                      <p:cBhvr>
                                        <p:cTn id="22" dur="500"/>
                                        <p:tgtEl>
                                          <p:spTgt spid="397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97315">
                                            <p:txEl>
                                              <p:pRg st="3" end="3"/>
                                            </p:txEl>
                                          </p:spTgt>
                                        </p:tgtEl>
                                        <p:attrNameLst>
                                          <p:attrName>style.visibility</p:attrName>
                                        </p:attrNameLst>
                                      </p:cBhvr>
                                      <p:to>
                                        <p:strVal val="visible"/>
                                      </p:to>
                                    </p:set>
                                    <p:animEffect transition="in" filter="wipe(down)">
                                      <p:cBhvr>
                                        <p:cTn id="27" dur="500"/>
                                        <p:tgtEl>
                                          <p:spTgt spid="3973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97315">
                                            <p:txEl>
                                              <p:pRg st="4" end="4"/>
                                            </p:txEl>
                                          </p:spTgt>
                                        </p:tgtEl>
                                        <p:attrNameLst>
                                          <p:attrName>style.visibility</p:attrName>
                                        </p:attrNameLst>
                                      </p:cBhvr>
                                      <p:to>
                                        <p:strVal val="visible"/>
                                      </p:to>
                                    </p:set>
                                    <p:animEffect transition="in" filter="wipe(down)">
                                      <p:cBhvr>
                                        <p:cTn id="32" dur="500"/>
                                        <p:tgtEl>
                                          <p:spTgt spid="3973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97315">
                                            <p:txEl>
                                              <p:pRg st="5" end="5"/>
                                            </p:txEl>
                                          </p:spTgt>
                                        </p:tgtEl>
                                        <p:attrNameLst>
                                          <p:attrName>style.visibility</p:attrName>
                                        </p:attrNameLst>
                                      </p:cBhvr>
                                      <p:to>
                                        <p:strVal val="visible"/>
                                      </p:to>
                                    </p:set>
                                    <p:animEffect transition="in" filter="wipe(down)">
                                      <p:cBhvr>
                                        <p:cTn id="37" dur="500"/>
                                        <p:tgtEl>
                                          <p:spTgt spid="3973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97315">
                                            <p:txEl>
                                              <p:pRg st="6" end="6"/>
                                            </p:txEl>
                                          </p:spTgt>
                                        </p:tgtEl>
                                        <p:attrNameLst>
                                          <p:attrName>style.visibility</p:attrName>
                                        </p:attrNameLst>
                                      </p:cBhvr>
                                      <p:to>
                                        <p:strVal val="visible"/>
                                      </p:to>
                                    </p:set>
                                    <p:animEffect transition="in" filter="wipe(down)">
                                      <p:cBhvr>
                                        <p:cTn id="42" dur="500"/>
                                        <p:tgtEl>
                                          <p:spTgt spid="39731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97315">
                                            <p:txEl>
                                              <p:pRg st="7" end="7"/>
                                            </p:txEl>
                                          </p:spTgt>
                                        </p:tgtEl>
                                        <p:attrNameLst>
                                          <p:attrName>style.visibility</p:attrName>
                                        </p:attrNameLst>
                                      </p:cBhvr>
                                      <p:to>
                                        <p:strVal val="visible"/>
                                      </p:to>
                                    </p:set>
                                    <p:animEffect transition="in" filter="wipe(down)">
                                      <p:cBhvr>
                                        <p:cTn id="47" dur="500"/>
                                        <p:tgtEl>
                                          <p:spTgt spid="39731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97315">
                                            <p:txEl>
                                              <p:pRg st="8" end="8"/>
                                            </p:txEl>
                                          </p:spTgt>
                                        </p:tgtEl>
                                        <p:attrNameLst>
                                          <p:attrName>style.visibility</p:attrName>
                                        </p:attrNameLst>
                                      </p:cBhvr>
                                      <p:to>
                                        <p:strVal val="visible"/>
                                      </p:to>
                                    </p:set>
                                    <p:animEffect transition="in" filter="wipe(down)">
                                      <p:cBhvr>
                                        <p:cTn id="52" dur="500"/>
                                        <p:tgtEl>
                                          <p:spTgt spid="39731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397315">
                                            <p:txEl>
                                              <p:pRg st="9" end="9"/>
                                            </p:txEl>
                                          </p:spTgt>
                                        </p:tgtEl>
                                        <p:attrNameLst>
                                          <p:attrName>style.visibility</p:attrName>
                                        </p:attrNameLst>
                                      </p:cBhvr>
                                      <p:to>
                                        <p:strVal val="visible"/>
                                      </p:to>
                                    </p:set>
                                    <p:animEffect transition="in" filter="wipe(down)">
                                      <p:cBhvr>
                                        <p:cTn id="57" dur="500"/>
                                        <p:tgtEl>
                                          <p:spTgt spid="397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p:bldP spid="39731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a:extLst>
              <a:ext uri="{FF2B5EF4-FFF2-40B4-BE49-F238E27FC236}">
                <a16:creationId xmlns:a16="http://schemas.microsoft.com/office/drawing/2014/main" id="{307E1D00-9319-F6E4-72DB-6F18D5360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423863"/>
            <a:ext cx="5384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4B6DBCBD-B779-09C6-5B1E-C31F66DAF63F}"/>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How Long Should Treatment Last ?</a:t>
            </a:r>
          </a:p>
        </p:txBody>
      </p:sp>
      <p:sp>
        <p:nvSpPr>
          <p:cNvPr id="392195" name="Rectangle 3">
            <a:extLst>
              <a:ext uri="{FF2B5EF4-FFF2-40B4-BE49-F238E27FC236}">
                <a16:creationId xmlns:a16="http://schemas.microsoft.com/office/drawing/2014/main" id="{726DC662-2907-62D6-092E-B3C2AFC313FD}"/>
              </a:ext>
            </a:extLst>
          </p:cNvPr>
          <p:cNvSpPr>
            <a:spLocks noGrp="1" noChangeArrowheads="1"/>
          </p:cNvSpPr>
          <p:nvPr>
            <p:ph type="body" sz="half" idx="1"/>
          </p:nvPr>
        </p:nvSpPr>
        <p:spPr>
          <a:xfrm>
            <a:off x="1182688" y="2017713"/>
            <a:ext cx="7292975" cy="4114800"/>
          </a:xfrm>
        </p:spPr>
        <p:txBody>
          <a:bodyPr/>
          <a:lstStyle/>
          <a:p>
            <a:pPr algn="l" rtl="0" eaLnBrk="1" hangingPunct="1"/>
            <a:r>
              <a:rPr lang="en-US" altLang="en-US" sz="2800">
                <a:solidFill>
                  <a:srgbClr val="000099"/>
                </a:solidFill>
              </a:rPr>
              <a:t>Depends on patient problems/needs</a:t>
            </a:r>
          </a:p>
          <a:p>
            <a:pPr algn="l" rtl="0" eaLnBrk="1" hangingPunct="1"/>
            <a:r>
              <a:rPr lang="en-US" altLang="en-US" sz="2800">
                <a:solidFill>
                  <a:srgbClr val="000099"/>
                </a:solidFill>
              </a:rPr>
              <a:t>Less than 90 days is of limited or no effectiveness for residential/outpatient setting</a:t>
            </a:r>
          </a:p>
          <a:p>
            <a:pPr algn="l" rtl="0" eaLnBrk="1" hangingPunct="1"/>
            <a:r>
              <a:rPr lang="en-US" altLang="en-US" sz="2800">
                <a:solidFill>
                  <a:srgbClr val="000099"/>
                </a:solidFill>
              </a:rPr>
              <a:t>A minimum of 12 months is required for methadone maintenance</a:t>
            </a:r>
          </a:p>
          <a:p>
            <a:pPr algn="l" rtl="0" eaLnBrk="1" hangingPunct="1"/>
            <a:r>
              <a:rPr lang="en-US" altLang="en-US" sz="2800">
                <a:solidFill>
                  <a:srgbClr val="000099"/>
                </a:solidFill>
              </a:rPr>
              <a:t>Longer treatment is often indicated</a:t>
            </a:r>
            <a:endParaRPr lang="en-US" altLang="fa-IR" sz="2800">
              <a:solidFill>
                <a:srgbClr val="000099"/>
              </a:solidFill>
            </a:endParaRPr>
          </a:p>
        </p:txBody>
      </p:sp>
      <p:pic>
        <p:nvPicPr>
          <p:cNvPr id="174084" name="Picture 4" descr="TX">
            <a:extLst>
              <a:ext uri="{FF2B5EF4-FFF2-40B4-BE49-F238E27FC236}">
                <a16:creationId xmlns:a16="http://schemas.microsoft.com/office/drawing/2014/main" id="{4F731DA2-B717-F18C-FDFD-D1F941A4CCF9}"/>
              </a:ext>
            </a:extLst>
          </p:cNvPr>
          <p:cNvPicPr>
            <a:picLocks noGrp="1" noChangeAspect="1" noChangeArrowheads="1"/>
          </p:cNvPicPr>
          <p:nvPr>
            <p:ph sz="half" idx="2"/>
          </p:nvPr>
        </p:nvPicPr>
        <p:blipFill>
          <a:blip r:embed="rId3">
            <a:lum bright="20000" contrast="10000"/>
            <a:extLst>
              <a:ext uri="{28A0092B-C50C-407E-A947-70E740481C1C}">
                <a14:useLocalDpi xmlns:a14="http://schemas.microsoft.com/office/drawing/2010/main" val="0"/>
              </a:ext>
            </a:extLst>
          </a:blip>
          <a:srcRect t="5022"/>
          <a:stretch>
            <a:fillRect/>
          </a:stretch>
        </p:blipFill>
        <p:spPr>
          <a:xfrm>
            <a:off x="7219950" y="338138"/>
            <a:ext cx="639763" cy="103028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2194"/>
                                        </p:tgtEl>
                                        <p:attrNameLst>
                                          <p:attrName>style.visibility</p:attrName>
                                        </p:attrNameLst>
                                      </p:cBhvr>
                                      <p:to>
                                        <p:strVal val="visible"/>
                                      </p:to>
                                    </p:set>
                                    <p:anim calcmode="lin" valueType="num">
                                      <p:cBhvr>
                                        <p:cTn id="7" dur="500" fill="hold"/>
                                        <p:tgtEl>
                                          <p:spTgt spid="392194"/>
                                        </p:tgtEl>
                                        <p:attrNameLst>
                                          <p:attrName>ppt_w</p:attrName>
                                        </p:attrNameLst>
                                      </p:cBhvr>
                                      <p:tavLst>
                                        <p:tav tm="0">
                                          <p:val>
                                            <p:fltVal val="0"/>
                                          </p:val>
                                        </p:tav>
                                        <p:tav tm="100000">
                                          <p:val>
                                            <p:strVal val="#ppt_w"/>
                                          </p:val>
                                        </p:tav>
                                      </p:tavLst>
                                    </p:anim>
                                    <p:anim calcmode="lin" valueType="num">
                                      <p:cBhvr>
                                        <p:cTn id="8" dur="500" fill="hold"/>
                                        <p:tgtEl>
                                          <p:spTgt spid="392194"/>
                                        </p:tgtEl>
                                        <p:attrNameLst>
                                          <p:attrName>ppt_h</p:attrName>
                                        </p:attrNameLst>
                                      </p:cBhvr>
                                      <p:tavLst>
                                        <p:tav tm="0">
                                          <p:val>
                                            <p:fltVal val="0"/>
                                          </p:val>
                                        </p:tav>
                                        <p:tav tm="100000">
                                          <p:val>
                                            <p:strVal val="#ppt_h"/>
                                          </p:val>
                                        </p:tav>
                                      </p:tavLst>
                                    </p:anim>
                                    <p:animEffect transition="in" filter="fade">
                                      <p:cBhvr>
                                        <p:cTn id="9" dur="500"/>
                                        <p:tgtEl>
                                          <p:spTgt spid="392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2195">
                                            <p:txEl>
                                              <p:pRg st="0" end="0"/>
                                            </p:txEl>
                                          </p:spTgt>
                                        </p:tgtEl>
                                        <p:attrNameLst>
                                          <p:attrName>style.visibility</p:attrName>
                                        </p:attrNameLst>
                                      </p:cBhvr>
                                      <p:to>
                                        <p:strVal val="visible"/>
                                      </p:to>
                                    </p:set>
                                    <p:animEffect transition="in" filter="fade">
                                      <p:cBhvr>
                                        <p:cTn id="14" dur="500">
                                          <p:stCondLst>
                                            <p:cond delay="0"/>
                                          </p:stCondLst>
                                        </p:cTn>
                                        <p:tgtEl>
                                          <p:spTgt spid="3921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2195">
                                            <p:txEl>
                                              <p:pRg st="1" end="1"/>
                                            </p:txEl>
                                          </p:spTgt>
                                        </p:tgtEl>
                                        <p:attrNameLst>
                                          <p:attrName>style.visibility</p:attrName>
                                        </p:attrNameLst>
                                      </p:cBhvr>
                                      <p:to>
                                        <p:strVal val="visible"/>
                                      </p:to>
                                    </p:set>
                                    <p:animEffect transition="in" filter="fade">
                                      <p:cBhvr>
                                        <p:cTn id="19" dur="500">
                                          <p:stCondLst>
                                            <p:cond delay="0"/>
                                          </p:stCondLst>
                                        </p:cTn>
                                        <p:tgtEl>
                                          <p:spTgt spid="3921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2195">
                                            <p:txEl>
                                              <p:pRg st="2" end="2"/>
                                            </p:txEl>
                                          </p:spTgt>
                                        </p:tgtEl>
                                        <p:attrNameLst>
                                          <p:attrName>style.visibility</p:attrName>
                                        </p:attrNameLst>
                                      </p:cBhvr>
                                      <p:to>
                                        <p:strVal val="visible"/>
                                      </p:to>
                                    </p:set>
                                    <p:animEffect transition="in" filter="fade">
                                      <p:cBhvr>
                                        <p:cTn id="24" dur="500">
                                          <p:stCondLst>
                                            <p:cond delay="0"/>
                                          </p:stCondLst>
                                        </p:cTn>
                                        <p:tgtEl>
                                          <p:spTgt spid="3921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2195">
                                            <p:txEl>
                                              <p:pRg st="3" end="3"/>
                                            </p:txEl>
                                          </p:spTgt>
                                        </p:tgtEl>
                                        <p:attrNameLst>
                                          <p:attrName>style.visibility</p:attrName>
                                        </p:attrNameLst>
                                      </p:cBhvr>
                                      <p:to>
                                        <p:strVal val="visible"/>
                                      </p:to>
                                    </p:set>
                                    <p:animEffect transition="in" filter="fade">
                                      <p:cBhvr>
                                        <p:cTn id="29" dur="500">
                                          <p:stCondLst>
                                            <p:cond delay="0"/>
                                          </p:stCondLst>
                                        </p:cTn>
                                        <p:tgtEl>
                                          <p:spTgt spid="392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p:bldP spid="39219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54">
            <a:extLst>
              <a:ext uri="{FF2B5EF4-FFF2-40B4-BE49-F238E27FC236}">
                <a16:creationId xmlns:a16="http://schemas.microsoft.com/office/drawing/2014/main" id="{0FCA9ABA-C604-E28F-F342-11F15E003D25}"/>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Compliance &amp; Chronicity</a:t>
            </a:r>
          </a:p>
        </p:txBody>
      </p:sp>
      <p:graphicFrame>
        <p:nvGraphicFramePr>
          <p:cNvPr id="470048" name="Group 1056">
            <a:extLst>
              <a:ext uri="{FF2B5EF4-FFF2-40B4-BE49-F238E27FC236}">
                <a16:creationId xmlns:a16="http://schemas.microsoft.com/office/drawing/2014/main" id="{37E9FDB0-12FD-A22B-E2E2-A90915A4F57F}"/>
              </a:ext>
            </a:extLst>
          </p:cNvPr>
          <p:cNvGraphicFramePr>
            <a:graphicFrameLocks noGrp="1"/>
          </p:cNvGraphicFramePr>
          <p:nvPr>
            <p:ph type="tbl" idx="1"/>
          </p:nvPr>
        </p:nvGraphicFramePr>
        <p:xfrm>
          <a:off x="1182688" y="2017713"/>
          <a:ext cx="7772400" cy="3576637"/>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449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rgbClr val="000099"/>
                          </a:solidFill>
                          <a:effectLst/>
                          <a:latin typeface="Tahoma" pitchFamily="34" charset="0"/>
                        </a:rPr>
                        <a:t>Chronic Illness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rgbClr val="000099"/>
                          </a:solidFill>
                          <a:effectLst/>
                          <a:latin typeface="Tahoma" pitchFamily="34" charset="0"/>
                        </a:rPr>
                        <a:t>Medication</a:t>
                      </a:r>
                      <a:br>
                        <a:rPr kumimoji="0" lang="en-US" sz="2800" b="0" i="0" u="none" strike="noStrike" cap="none" normalizeH="0" baseline="0">
                          <a:ln>
                            <a:noFill/>
                          </a:ln>
                          <a:solidFill>
                            <a:srgbClr val="000099"/>
                          </a:solidFill>
                          <a:effectLst/>
                          <a:latin typeface="Tahoma" pitchFamily="34" charset="0"/>
                        </a:rPr>
                      </a:br>
                      <a:r>
                        <a:rPr kumimoji="0" lang="en-US" sz="2800" b="0" i="0" u="none" strike="noStrike" cap="none" normalizeH="0" baseline="0">
                          <a:ln>
                            <a:noFill/>
                          </a:ln>
                          <a:solidFill>
                            <a:srgbClr val="000099"/>
                          </a:solidFill>
                          <a:effectLst/>
                          <a:latin typeface="Tahoma" pitchFamily="34" charset="0"/>
                        </a:rPr>
                        <a:t>Compliance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rgbClr val="000099"/>
                          </a:solidFill>
                          <a:effectLst/>
                          <a:latin typeface="Tahoma" pitchFamily="34" charset="0"/>
                        </a:rPr>
                        <a:t>Relapse within 1 year</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995">
                <a:tc>
                  <a:txBody>
                    <a:bodyPr/>
                    <a:lstStyle/>
                    <a:p>
                      <a:pPr marL="0" marR="0" lvl="0" indent="0" algn="l"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Diabetes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&lt;60%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30-50%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4582">
                <a:tc>
                  <a:txBody>
                    <a:bodyPr/>
                    <a:lstStyle/>
                    <a:p>
                      <a:pPr marL="0" marR="0" lvl="0" indent="0" algn="l"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Hypertension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&lt;40%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50-70%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2995">
                <a:tc>
                  <a:txBody>
                    <a:bodyPr/>
                    <a:lstStyle/>
                    <a:p>
                      <a:pPr marL="0" marR="0" lvl="0" indent="0" algn="l"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Asthma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&lt;40%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50-70%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02">
                <a:tc>
                  <a:txBody>
                    <a:bodyPr/>
                    <a:lstStyle/>
                    <a:p>
                      <a:pPr marL="0" marR="0" lvl="0" indent="0" algn="l"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Diet or Behavioral Changes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&lt;30%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25000"/>
                        </a:spcAft>
                        <a:buClr>
                          <a:schemeClr val="folHlink"/>
                        </a:buClr>
                        <a:buSzPct val="60000"/>
                        <a:buFont typeface="Wingdings" pitchFamily="2" charset="2"/>
                        <a:buNone/>
                        <a:tabLst/>
                      </a:pPr>
                      <a:r>
                        <a:rPr kumimoji="0" lang="en-US" sz="2000" b="0" i="0" u="none" strike="noStrike" cap="none" normalizeH="0" baseline="0">
                          <a:ln>
                            <a:noFill/>
                          </a:ln>
                          <a:solidFill>
                            <a:srgbClr val="000099"/>
                          </a:solidFill>
                          <a:effectLst/>
                          <a:latin typeface="Tahoma" pitchFamily="34" charset="0"/>
                        </a:rPr>
                        <a:t>NA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6157" name="Text Box 1057">
            <a:extLst>
              <a:ext uri="{FF2B5EF4-FFF2-40B4-BE49-F238E27FC236}">
                <a16:creationId xmlns:a16="http://schemas.microsoft.com/office/drawing/2014/main" id="{E6A95C1C-0CF8-F181-3E37-C28BD8A0F2DB}"/>
              </a:ext>
            </a:extLst>
          </p:cNvPr>
          <p:cNvSpPr txBox="1">
            <a:spLocks noChangeArrowheads="1"/>
          </p:cNvSpPr>
          <p:nvPr/>
        </p:nvSpPr>
        <p:spPr bwMode="auto">
          <a:xfrm>
            <a:off x="1231900" y="5864225"/>
            <a:ext cx="695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a:lnSpc>
                <a:spcPct val="100000"/>
              </a:lnSpc>
              <a:spcBef>
                <a:spcPct val="50000"/>
              </a:spcBef>
              <a:buClrTx/>
              <a:buSzTx/>
              <a:buFontTx/>
              <a:buNone/>
            </a:pPr>
            <a:r>
              <a:rPr lang="en-US" altLang="fa-IR" sz="1800">
                <a:solidFill>
                  <a:srgbClr val="000099"/>
                </a:solidFill>
                <a:latin typeface="Tahoma" panose="020B0604030504040204" pitchFamily="34" charset="0"/>
              </a:rPr>
              <a:t>McLellan AT, Lewis DC, O’Brien CP, Kleber HD; </a:t>
            </a:r>
            <a:br>
              <a:rPr lang="en-US" altLang="fa-IR" sz="1800">
                <a:solidFill>
                  <a:srgbClr val="000099"/>
                </a:solidFill>
                <a:latin typeface="Tahoma" panose="020B0604030504040204" pitchFamily="34" charset="0"/>
              </a:rPr>
            </a:br>
            <a:r>
              <a:rPr lang="en-US" altLang="fa-IR" sz="1800">
                <a:solidFill>
                  <a:srgbClr val="000099"/>
                </a:solidFill>
                <a:latin typeface="Tahoma" panose="020B0604030504040204" pitchFamily="34" charset="0"/>
              </a:rPr>
              <a:t>Drug Dependence, A Chronic Medical Illness, JAMA, Oct 4, 2000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3711A99-4747-3AC0-7907-850F2C724CCE}"/>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But…For How Long?</a:t>
            </a:r>
          </a:p>
        </p:txBody>
      </p:sp>
      <p:sp>
        <p:nvSpPr>
          <p:cNvPr id="178179" name="Rectangle 3">
            <a:extLst>
              <a:ext uri="{FF2B5EF4-FFF2-40B4-BE49-F238E27FC236}">
                <a16:creationId xmlns:a16="http://schemas.microsoft.com/office/drawing/2014/main" id="{84D933EC-6423-1A42-1168-4D40A56401C9}"/>
              </a:ext>
            </a:extLst>
          </p:cNvPr>
          <p:cNvSpPr>
            <a:spLocks noGrp="1" noChangeArrowheads="1"/>
          </p:cNvSpPr>
          <p:nvPr>
            <p:ph idx="1"/>
          </p:nvPr>
        </p:nvSpPr>
        <p:spPr>
          <a:xfrm>
            <a:off x="1182688" y="2017713"/>
            <a:ext cx="7772400" cy="4514850"/>
          </a:xfrm>
        </p:spPr>
        <p:txBody>
          <a:bodyPr/>
          <a:lstStyle/>
          <a:p>
            <a:pPr algn="l" rtl="0" eaLnBrk="1" hangingPunct="1">
              <a:lnSpc>
                <a:spcPct val="80000"/>
              </a:lnSpc>
            </a:pPr>
            <a:r>
              <a:rPr lang="en-US" altLang="en-US" sz="2800">
                <a:solidFill>
                  <a:srgbClr val="000099"/>
                </a:solidFill>
              </a:rPr>
              <a:t>One Year After Treatment </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Drug selling	 				80% </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Illegal activity 				60%</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Arrests down 				60% </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Trading sex for money or drugs		60% </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Illicit drug use 				50%</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Homelessness 				43% </a:t>
            </a:r>
          </a:p>
          <a:p>
            <a:pPr lvl="1" algn="l" rtl="0" eaLnBrk="1" hangingPunct="1">
              <a:lnSpc>
                <a:spcPct val="80000"/>
              </a:lnSpc>
            </a:pPr>
            <a:r>
              <a:rPr lang="en-US" altLang="en-US" sz="3200">
                <a:solidFill>
                  <a:srgbClr val="000099"/>
                </a:solidFill>
                <a:latin typeface="Arial Unicode MS" pitchFamily="34" charset="-128"/>
                <a:ea typeface="Arial Unicode MS" pitchFamily="34" charset="-128"/>
              </a:rPr>
              <a:t>⇓</a:t>
            </a:r>
            <a:r>
              <a:rPr lang="en-US" altLang="en-US" sz="2400">
                <a:solidFill>
                  <a:srgbClr val="000099"/>
                </a:solidFill>
              </a:rPr>
              <a:t> Receipt of welfare 				11% </a:t>
            </a:r>
          </a:p>
          <a:p>
            <a:pPr lvl="1" eaLnBrk="1" hangingPunct="1">
              <a:lnSpc>
                <a:spcPct val="80000"/>
              </a:lnSpc>
            </a:pPr>
            <a:r>
              <a:rPr lang="en-US" altLang="en-US" sz="3200">
                <a:solidFill>
                  <a:srgbClr val="000099"/>
                </a:solidFill>
                <a:latin typeface="Arial Unicode MS" pitchFamily="34" charset="-128"/>
                <a:ea typeface="Arial Unicode MS" pitchFamily="34" charset="-128"/>
                <a:sym typeface="Symbol" panose="05050102010706020507" pitchFamily="18" charset="2"/>
              </a:rPr>
              <a:t> </a:t>
            </a:r>
            <a:r>
              <a:rPr lang="en-US" altLang="en-US" sz="2400">
                <a:solidFill>
                  <a:srgbClr val="000099"/>
                </a:solidFill>
              </a:rPr>
              <a:t>Employment				20%</a:t>
            </a:r>
            <a:endParaRPr lang="en-US" altLang="fa-IR" sz="2400">
              <a:solidFill>
                <a:srgbClr val="00009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6ED0E05-9062-DEAC-FEC7-426555F0689D}"/>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How Long…?</a:t>
            </a:r>
          </a:p>
        </p:txBody>
      </p:sp>
      <p:sp>
        <p:nvSpPr>
          <p:cNvPr id="180227" name="Rectangle 3">
            <a:extLst>
              <a:ext uri="{FF2B5EF4-FFF2-40B4-BE49-F238E27FC236}">
                <a16:creationId xmlns:a16="http://schemas.microsoft.com/office/drawing/2014/main" id="{2E7F74B7-3551-E5D6-8906-8D3A52B65170}"/>
              </a:ext>
            </a:extLst>
          </p:cNvPr>
          <p:cNvSpPr>
            <a:spLocks noGrp="1" noChangeArrowheads="1"/>
          </p:cNvSpPr>
          <p:nvPr>
            <p:ph idx="1"/>
          </p:nvPr>
        </p:nvSpPr>
        <p:spPr>
          <a:xfrm>
            <a:off x="242888" y="1854200"/>
            <a:ext cx="7772400" cy="4476750"/>
          </a:xfrm>
        </p:spPr>
        <p:txBody>
          <a:bodyPr/>
          <a:lstStyle/>
          <a:p>
            <a:pPr eaLnBrk="1" hangingPunct="1"/>
            <a:r>
              <a:rPr lang="en-US" altLang="en-US">
                <a:solidFill>
                  <a:srgbClr val="000099"/>
                </a:solidFill>
              </a:rPr>
              <a:t>Abstinence and Sobriety</a:t>
            </a:r>
            <a:endParaRPr lang="en-US" altLang="fa-IR" b="1">
              <a:solidFill>
                <a:srgbClr val="00009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6E5540C-F717-E9C8-8634-30785893072B}"/>
              </a:ext>
            </a:extLst>
          </p:cNvPr>
          <p:cNvSpPr>
            <a:spLocks noGrp="1" noChangeArrowheads="1"/>
          </p:cNvSpPr>
          <p:nvPr>
            <p:ph type="title"/>
          </p:nvPr>
        </p:nvSpPr>
        <p:spPr/>
        <p:txBody>
          <a:bodyPr/>
          <a:lstStyle/>
          <a:p>
            <a:pPr eaLnBrk="1" fontAlgn="auto" hangingPunct="1">
              <a:spcAft>
                <a:spcPts val="0"/>
              </a:spcAft>
              <a:defRPr/>
            </a:pPr>
            <a:r>
              <a:rPr lang="en-US" altLang="fa-IR" b="1">
                <a:solidFill>
                  <a:srgbClr val="000099"/>
                </a:solidFill>
              </a:rPr>
              <a:t>How Long…?</a:t>
            </a:r>
          </a:p>
        </p:txBody>
      </p:sp>
      <p:sp>
        <p:nvSpPr>
          <p:cNvPr id="182275" name="Rectangle 3">
            <a:extLst>
              <a:ext uri="{FF2B5EF4-FFF2-40B4-BE49-F238E27FC236}">
                <a16:creationId xmlns:a16="http://schemas.microsoft.com/office/drawing/2014/main" id="{4C5DDC4A-A494-4B26-630C-65C7DA8F4341}"/>
              </a:ext>
            </a:extLst>
          </p:cNvPr>
          <p:cNvSpPr>
            <a:spLocks noGrp="1" noChangeArrowheads="1"/>
          </p:cNvSpPr>
          <p:nvPr>
            <p:ph idx="1"/>
          </p:nvPr>
        </p:nvSpPr>
        <p:spPr>
          <a:xfrm>
            <a:off x="1182688" y="2017713"/>
            <a:ext cx="7772400" cy="4591050"/>
          </a:xfrm>
        </p:spPr>
        <p:txBody>
          <a:bodyPr/>
          <a:lstStyle/>
          <a:p>
            <a:pPr algn="ctr" eaLnBrk="1" hangingPunct="1">
              <a:lnSpc>
                <a:spcPct val="80000"/>
              </a:lnSpc>
            </a:pPr>
            <a:r>
              <a:rPr lang="en-US" altLang="en-US" sz="2800">
                <a:solidFill>
                  <a:srgbClr val="000099"/>
                </a:solidFill>
              </a:rPr>
              <a:t>Five Years After Treatment (continued)</a:t>
            </a:r>
          </a:p>
          <a:p>
            <a:pPr eaLnBrk="1" hangingPunct="1">
              <a:lnSpc>
                <a:spcPct val="80000"/>
              </a:lnSpc>
              <a:buFont typeface="Wingdings" panose="05000000000000000000" pitchFamily="2" charset="2"/>
              <a:buNone/>
            </a:pPr>
            <a:endParaRPr lang="en-US" altLang="en-US" sz="2400">
              <a:solidFill>
                <a:srgbClr val="000099"/>
              </a:solidFill>
            </a:endParaRPr>
          </a:p>
          <a:p>
            <a:pPr lvl="1" eaLnBrk="1" hangingPunct="1">
              <a:lnSpc>
                <a:spcPct val="80000"/>
              </a:lnSpc>
            </a:pPr>
            <a:r>
              <a:rPr lang="en-US" altLang="en-US" sz="2000">
                <a:solidFill>
                  <a:srgbClr val="000099"/>
                </a:solidFill>
              </a:rPr>
              <a:t>The numbers engaging in illegal activity are significantly reduced</a:t>
            </a:r>
          </a:p>
          <a:p>
            <a:pPr lvl="2" algn="l" rtl="0" eaLnBrk="1" hangingPunct="1">
              <a:lnSpc>
                <a:spcPct val="130000"/>
              </a:lnSpc>
            </a:pPr>
            <a:r>
              <a:rPr lang="en-US" altLang="en-US">
                <a:solidFill>
                  <a:srgbClr val="000099"/>
                </a:solidFill>
                <a:latin typeface="Arial Unicode MS" pitchFamily="34" charset="-128"/>
                <a:ea typeface="Arial Unicode MS" pitchFamily="34" charset="-128"/>
              </a:rPr>
              <a:t>⇓</a:t>
            </a:r>
            <a:r>
              <a:rPr lang="en-US" altLang="en-US" sz="1800" b="1">
                <a:solidFill>
                  <a:srgbClr val="000099"/>
                </a:solidFill>
              </a:rPr>
              <a:t> 56% stealing cars</a:t>
            </a:r>
          </a:p>
          <a:p>
            <a:pPr lvl="2" algn="l" rtl="0" eaLnBrk="1" hangingPunct="1">
              <a:lnSpc>
                <a:spcPct val="130000"/>
              </a:lnSpc>
            </a:pPr>
            <a:r>
              <a:rPr lang="en-US" altLang="en-US">
                <a:solidFill>
                  <a:srgbClr val="000099"/>
                </a:solidFill>
                <a:latin typeface="Arial Unicode MS" pitchFamily="34" charset="-128"/>
                <a:ea typeface="Arial Unicode MS" pitchFamily="34" charset="-128"/>
              </a:rPr>
              <a:t>⇓</a:t>
            </a:r>
            <a:r>
              <a:rPr lang="en-US" altLang="en-US" sz="1800" b="1">
                <a:solidFill>
                  <a:srgbClr val="000099"/>
                </a:solidFill>
              </a:rPr>
              <a:t> 38% breaking and entering</a:t>
            </a:r>
          </a:p>
          <a:p>
            <a:pPr lvl="2" algn="l" rtl="0" eaLnBrk="1" hangingPunct="1">
              <a:lnSpc>
                <a:spcPct val="130000"/>
              </a:lnSpc>
            </a:pPr>
            <a:r>
              <a:rPr lang="en-US" altLang="en-US">
                <a:solidFill>
                  <a:srgbClr val="000099"/>
                </a:solidFill>
                <a:latin typeface="Arial Unicode MS" pitchFamily="34" charset="-128"/>
                <a:ea typeface="Arial Unicode MS" pitchFamily="34" charset="-128"/>
              </a:rPr>
              <a:t>⇓</a:t>
            </a:r>
            <a:r>
              <a:rPr lang="en-US" altLang="en-US" sz="1800" b="1">
                <a:solidFill>
                  <a:srgbClr val="000099"/>
                </a:solidFill>
              </a:rPr>
              <a:t> 38% injecting drugs</a:t>
            </a:r>
          </a:p>
          <a:p>
            <a:pPr lvl="2" algn="l" rtl="0" eaLnBrk="1" hangingPunct="1">
              <a:lnSpc>
                <a:spcPct val="130000"/>
              </a:lnSpc>
            </a:pPr>
            <a:r>
              <a:rPr lang="en-US" altLang="en-US">
                <a:solidFill>
                  <a:srgbClr val="000099"/>
                </a:solidFill>
                <a:latin typeface="Arial Unicode MS" pitchFamily="34" charset="-128"/>
                <a:ea typeface="Arial Unicode MS" pitchFamily="34" charset="-128"/>
              </a:rPr>
              <a:t>⇓</a:t>
            </a:r>
            <a:r>
              <a:rPr lang="en-US" altLang="en-US" sz="1800" b="1">
                <a:solidFill>
                  <a:srgbClr val="000099"/>
                </a:solidFill>
              </a:rPr>
              <a:t> 30% selling drugs</a:t>
            </a:r>
          </a:p>
          <a:p>
            <a:pPr lvl="2" algn="l" rtl="0" eaLnBrk="1" hangingPunct="1">
              <a:lnSpc>
                <a:spcPct val="130000"/>
              </a:lnSpc>
            </a:pPr>
            <a:r>
              <a:rPr lang="en-US" altLang="en-US">
                <a:solidFill>
                  <a:srgbClr val="000099"/>
                </a:solidFill>
                <a:latin typeface="Arial Unicode MS" pitchFamily="34" charset="-128"/>
                <a:ea typeface="Arial Unicode MS" pitchFamily="34" charset="-128"/>
              </a:rPr>
              <a:t>⇓</a:t>
            </a:r>
            <a:r>
              <a:rPr lang="en-US" altLang="en-US" sz="1800" b="1">
                <a:solidFill>
                  <a:srgbClr val="000099"/>
                </a:solidFill>
              </a:rPr>
              <a:t> 34% homeless</a:t>
            </a:r>
          </a:p>
          <a:p>
            <a:pPr lvl="2" algn="l" rtl="0" eaLnBrk="1" hangingPunct="1">
              <a:lnSpc>
                <a:spcPct val="130000"/>
              </a:lnSpc>
            </a:pPr>
            <a:r>
              <a:rPr lang="en-US" altLang="en-US">
                <a:solidFill>
                  <a:srgbClr val="000099"/>
                </a:solidFill>
                <a:latin typeface="Arial Unicode MS" pitchFamily="34" charset="-128"/>
                <a:ea typeface="Arial Unicode MS" pitchFamily="34" charset="-128"/>
              </a:rPr>
              <a:t>⇓</a:t>
            </a:r>
            <a:r>
              <a:rPr lang="en-US" altLang="en-US" sz="1800" b="1">
                <a:solidFill>
                  <a:srgbClr val="000099"/>
                </a:solidFill>
              </a:rPr>
              <a:t> 23% victimizing others</a:t>
            </a:r>
          </a:p>
          <a:p>
            <a:pPr eaLnBrk="1" hangingPunct="1">
              <a:lnSpc>
                <a:spcPct val="80000"/>
              </a:lnSpc>
            </a:pPr>
            <a:endParaRPr lang="en-US" altLang="fa-IR" sz="2400">
              <a:solidFill>
                <a:srgbClr val="00009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5C269D1-02FE-1838-E798-C424A88E149F}"/>
              </a:ext>
            </a:extLst>
          </p:cNvPr>
          <p:cNvSpPr>
            <a:spLocks noGrp="1" noChangeArrowheads="1"/>
          </p:cNvSpPr>
          <p:nvPr>
            <p:ph type="title"/>
          </p:nvPr>
        </p:nvSpPr>
        <p:spPr>
          <a:xfrm>
            <a:off x="704850" y="617538"/>
            <a:ext cx="8239125" cy="1143000"/>
          </a:xfrm>
        </p:spPr>
        <p:txBody>
          <a:bodyPr/>
          <a:lstStyle/>
          <a:p>
            <a:pPr algn="ctr" eaLnBrk="1" fontAlgn="auto" hangingPunct="1">
              <a:spcAft>
                <a:spcPts val="0"/>
              </a:spcAft>
              <a:defRPr/>
            </a:pPr>
            <a:r>
              <a:rPr lang="en-US" altLang="fa-IR" sz="3400" b="1" dirty="0">
                <a:solidFill>
                  <a:srgbClr val="000099"/>
                </a:solidFill>
              </a:rPr>
              <a:t>How Will I Know I’m Doing Better? How Will We Know?</a:t>
            </a:r>
          </a:p>
        </p:txBody>
      </p:sp>
      <p:sp>
        <p:nvSpPr>
          <p:cNvPr id="640003" name="Rectangle 3">
            <a:extLst>
              <a:ext uri="{FF2B5EF4-FFF2-40B4-BE49-F238E27FC236}">
                <a16:creationId xmlns:a16="http://schemas.microsoft.com/office/drawing/2014/main" id="{0F9A0CB2-FAA7-3ACE-AD57-48F8F1F23549}"/>
              </a:ext>
            </a:extLst>
          </p:cNvPr>
          <p:cNvSpPr>
            <a:spLocks noGrp="1" noChangeArrowheads="1"/>
          </p:cNvSpPr>
          <p:nvPr>
            <p:ph type="body" sz="half" idx="1"/>
          </p:nvPr>
        </p:nvSpPr>
        <p:spPr>
          <a:xfrm>
            <a:off x="382588" y="2533650"/>
            <a:ext cx="4095750" cy="3638550"/>
          </a:xfrm>
        </p:spPr>
        <p:txBody>
          <a:bodyPr/>
          <a:lstStyle/>
          <a:p>
            <a:pPr algn="ctr" rtl="0" eaLnBrk="1" hangingPunct="1">
              <a:lnSpc>
                <a:spcPct val="80000"/>
              </a:lnSpc>
              <a:buFont typeface="Wingdings" panose="05000000000000000000" pitchFamily="2" charset="2"/>
              <a:buNone/>
            </a:pPr>
            <a:r>
              <a:rPr lang="en-US" altLang="fa-IR" b="1">
                <a:solidFill>
                  <a:srgbClr val="000099"/>
                </a:solidFill>
              </a:rPr>
              <a:t>MAAAP</a:t>
            </a:r>
            <a:r>
              <a:rPr lang="en-US" altLang="fa-IR" sz="2800" b="1">
                <a:solidFill>
                  <a:srgbClr val="000099"/>
                </a:solidFill>
              </a:rPr>
              <a:t> </a:t>
            </a:r>
          </a:p>
          <a:p>
            <a:pPr algn="l" rtl="0" eaLnBrk="1" hangingPunct="1">
              <a:lnSpc>
                <a:spcPct val="80000"/>
              </a:lnSpc>
            </a:pPr>
            <a:r>
              <a:rPr lang="en-US" altLang="fa-IR" sz="2400">
                <a:solidFill>
                  <a:srgbClr val="000099"/>
                </a:solidFill>
              </a:rPr>
              <a:t>What’s My </a:t>
            </a:r>
            <a:r>
              <a:rPr lang="en-US" altLang="fa-IR" sz="2400" b="1" u="sng">
                <a:solidFill>
                  <a:srgbClr val="000099"/>
                </a:solidFill>
              </a:rPr>
              <a:t>M</a:t>
            </a:r>
            <a:r>
              <a:rPr lang="en-US" altLang="fa-IR" sz="2400">
                <a:solidFill>
                  <a:srgbClr val="000099"/>
                </a:solidFill>
              </a:rPr>
              <a:t>otivation?</a:t>
            </a:r>
          </a:p>
          <a:p>
            <a:pPr algn="l" rtl="0" eaLnBrk="1" hangingPunct="1">
              <a:lnSpc>
                <a:spcPct val="80000"/>
              </a:lnSpc>
            </a:pPr>
            <a:r>
              <a:rPr lang="en-US" altLang="fa-IR" sz="2400">
                <a:solidFill>
                  <a:srgbClr val="000099"/>
                </a:solidFill>
              </a:rPr>
              <a:t>Do I Feel </a:t>
            </a:r>
            <a:r>
              <a:rPr lang="en-US" altLang="fa-IR" sz="2400" b="1" u="sng">
                <a:solidFill>
                  <a:srgbClr val="000099"/>
                </a:solidFill>
              </a:rPr>
              <a:t>A</a:t>
            </a:r>
            <a:r>
              <a:rPr lang="en-US" altLang="fa-IR" sz="2400">
                <a:solidFill>
                  <a:srgbClr val="000099"/>
                </a:solidFill>
              </a:rPr>
              <a:t>ttached in a Healthy Way?</a:t>
            </a:r>
          </a:p>
          <a:p>
            <a:pPr algn="l" rtl="0" eaLnBrk="1" hangingPunct="1">
              <a:lnSpc>
                <a:spcPct val="80000"/>
              </a:lnSpc>
            </a:pPr>
            <a:r>
              <a:rPr lang="en-US" altLang="fa-IR" sz="2400">
                <a:solidFill>
                  <a:srgbClr val="000099"/>
                </a:solidFill>
              </a:rPr>
              <a:t>Do I Have a Positive </a:t>
            </a:r>
            <a:r>
              <a:rPr lang="en-US" altLang="fa-IR" sz="2400" b="1" u="sng">
                <a:solidFill>
                  <a:srgbClr val="000099"/>
                </a:solidFill>
              </a:rPr>
              <a:t>A</a:t>
            </a:r>
            <a:r>
              <a:rPr lang="en-US" altLang="fa-IR" sz="2400">
                <a:solidFill>
                  <a:srgbClr val="000099"/>
                </a:solidFill>
              </a:rPr>
              <a:t>lliance?</a:t>
            </a:r>
          </a:p>
          <a:p>
            <a:pPr algn="l" rtl="0" eaLnBrk="1" hangingPunct="1">
              <a:lnSpc>
                <a:spcPct val="80000"/>
              </a:lnSpc>
            </a:pPr>
            <a:r>
              <a:rPr lang="en-US" altLang="fa-IR" sz="2400">
                <a:solidFill>
                  <a:srgbClr val="000099"/>
                </a:solidFill>
              </a:rPr>
              <a:t>Am I Working Up to My My </a:t>
            </a:r>
            <a:r>
              <a:rPr lang="en-US" altLang="fa-IR" sz="2400" b="1" u="sng">
                <a:solidFill>
                  <a:srgbClr val="000099"/>
                </a:solidFill>
              </a:rPr>
              <a:t>A</a:t>
            </a:r>
            <a:r>
              <a:rPr lang="en-US" altLang="fa-IR" sz="2400">
                <a:solidFill>
                  <a:srgbClr val="000099"/>
                </a:solidFill>
              </a:rPr>
              <a:t>bility?</a:t>
            </a:r>
          </a:p>
          <a:p>
            <a:pPr algn="l" rtl="0" eaLnBrk="1" hangingPunct="1">
              <a:lnSpc>
                <a:spcPct val="80000"/>
              </a:lnSpc>
            </a:pPr>
            <a:r>
              <a:rPr lang="en-US" altLang="fa-IR" sz="2400">
                <a:solidFill>
                  <a:srgbClr val="000099"/>
                </a:solidFill>
              </a:rPr>
              <a:t>Do I Feel Like I’ve Got a </a:t>
            </a:r>
            <a:r>
              <a:rPr lang="en-US" altLang="fa-IR" sz="2400" b="1" u="sng">
                <a:solidFill>
                  <a:srgbClr val="000099"/>
                </a:solidFill>
              </a:rPr>
              <a:t>P</a:t>
            </a:r>
            <a:r>
              <a:rPr lang="en-US" altLang="fa-IR" sz="2400">
                <a:solidFill>
                  <a:srgbClr val="000099"/>
                </a:solidFill>
              </a:rPr>
              <a:t>lace in this World?</a:t>
            </a:r>
          </a:p>
          <a:p>
            <a:pPr eaLnBrk="1" hangingPunct="1">
              <a:lnSpc>
                <a:spcPct val="80000"/>
              </a:lnSpc>
            </a:pPr>
            <a:endParaRPr lang="en-US" altLang="fa-IR" sz="1100">
              <a:solidFill>
                <a:srgbClr val="000099"/>
              </a:solidFill>
            </a:endParaRPr>
          </a:p>
        </p:txBody>
      </p:sp>
      <p:sp>
        <p:nvSpPr>
          <p:cNvPr id="184324" name="Text Box 6">
            <a:extLst>
              <a:ext uri="{FF2B5EF4-FFF2-40B4-BE49-F238E27FC236}">
                <a16:creationId xmlns:a16="http://schemas.microsoft.com/office/drawing/2014/main" id="{B9296849-9F3C-68AD-C810-9CACA92672EC}"/>
              </a:ext>
            </a:extLst>
          </p:cNvPr>
          <p:cNvSpPr txBox="1">
            <a:spLocks noChangeArrowheads="1"/>
          </p:cNvSpPr>
          <p:nvPr/>
        </p:nvSpPr>
        <p:spPr bwMode="auto">
          <a:xfrm>
            <a:off x="4629150" y="4895850"/>
            <a:ext cx="188595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endParaRPr lang="fa-IR" altLang="fa-IR" sz="2400">
              <a:solidFill>
                <a:srgbClr val="000099"/>
              </a:solidFill>
              <a:latin typeface="Tahoma" panose="020B0604030504040204" pitchFamily="34" charset="0"/>
            </a:endParaRPr>
          </a:p>
        </p:txBody>
      </p:sp>
      <p:pic>
        <p:nvPicPr>
          <p:cNvPr id="640007" name="Picture 7">
            <a:extLst>
              <a:ext uri="{FF2B5EF4-FFF2-40B4-BE49-F238E27FC236}">
                <a16:creationId xmlns:a16="http://schemas.microsoft.com/office/drawing/2014/main" id="{A653D243-279A-B1AA-CD51-7C9D608DE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2451100"/>
            <a:ext cx="455295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
        <p:nvSpPr>
          <p:cNvPr id="184326" name="Text Box 8">
            <a:extLst>
              <a:ext uri="{FF2B5EF4-FFF2-40B4-BE49-F238E27FC236}">
                <a16:creationId xmlns:a16="http://schemas.microsoft.com/office/drawing/2014/main" id="{83F882E7-F004-F6EF-9560-0C471447CF00}"/>
              </a:ext>
            </a:extLst>
          </p:cNvPr>
          <p:cNvSpPr txBox="1">
            <a:spLocks noChangeArrowheads="1"/>
          </p:cNvSpPr>
          <p:nvPr/>
        </p:nvSpPr>
        <p:spPr bwMode="auto">
          <a:xfrm>
            <a:off x="4894263" y="4895850"/>
            <a:ext cx="188595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l" rtl="0" eaLnBrk="1" hangingPunct="1">
              <a:lnSpc>
                <a:spcPct val="100000"/>
              </a:lnSpc>
              <a:spcBef>
                <a:spcPct val="50000"/>
              </a:spcBef>
              <a:buClrTx/>
              <a:buSzTx/>
              <a:buFontTx/>
              <a:buNone/>
            </a:pPr>
            <a:endParaRPr lang="fa-IR" altLang="fa-IR" sz="2400">
              <a:solidFill>
                <a:srgbClr val="000099"/>
              </a:solidFill>
              <a:latin typeface="Tahoma" panose="020B0604030504040204" pitchFamily="34" charset="0"/>
            </a:endParaRPr>
          </a:p>
        </p:txBody>
      </p:sp>
      <p:sp>
        <p:nvSpPr>
          <p:cNvPr id="9" name="TextBox 8">
            <a:extLst>
              <a:ext uri="{FF2B5EF4-FFF2-40B4-BE49-F238E27FC236}">
                <a16:creationId xmlns:a16="http://schemas.microsoft.com/office/drawing/2014/main" id="{986C4670-EEBD-2E8F-93D0-022D400582BD}"/>
              </a:ext>
            </a:extLst>
          </p:cNvPr>
          <p:cNvSpPr txBox="1">
            <a:spLocks noChangeArrowheads="1"/>
          </p:cNvSpPr>
          <p:nvPr/>
        </p:nvSpPr>
        <p:spPr bwMode="auto">
          <a:xfrm>
            <a:off x="4876800" y="5608638"/>
            <a:ext cx="40195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gn="r" rtl="1">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gn="r" rtl="1">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gn="r" rtl="1">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algn="r" defTabSz="457200" rtl="1"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rtl="0" eaLnBrk="1" hangingPunct="1">
              <a:lnSpc>
                <a:spcPct val="80000"/>
              </a:lnSpc>
              <a:spcBef>
                <a:spcPct val="0"/>
              </a:spcBef>
              <a:buClrTx/>
              <a:buSzTx/>
              <a:buFont typeface="Wingdings" panose="05000000000000000000" pitchFamily="2" charset="2"/>
              <a:buNone/>
            </a:pPr>
            <a:r>
              <a:rPr lang="en-US" altLang="fa-IR" sz="3200" b="1">
                <a:solidFill>
                  <a:srgbClr val="000099"/>
                </a:solidFill>
                <a:latin typeface="Tahoma" panose="020B0604030504040204" pitchFamily="34" charset="0"/>
              </a:rPr>
              <a:t>Am I </a:t>
            </a:r>
            <a:r>
              <a:rPr lang="en-US" altLang="fa-IR" sz="3200" b="1" u="sng">
                <a:solidFill>
                  <a:srgbClr val="000099"/>
                </a:solidFill>
                <a:latin typeface="Tahoma" panose="020B0604030504040204" pitchFamily="34" charset="0"/>
              </a:rPr>
              <a:t>On</a:t>
            </a:r>
            <a:r>
              <a:rPr lang="en-US" altLang="fa-IR" sz="3200" b="1">
                <a:solidFill>
                  <a:srgbClr val="000099"/>
                </a:solidFill>
                <a:latin typeface="Tahoma" panose="020B0604030504040204" pitchFamily="34" charset="0"/>
              </a:rPr>
              <a:t> or </a:t>
            </a:r>
            <a:r>
              <a:rPr lang="en-US" altLang="fa-IR" sz="3200" b="1" u="sng">
                <a:solidFill>
                  <a:srgbClr val="000099"/>
                </a:solidFill>
                <a:latin typeface="Tahoma" panose="020B0604030504040204" pitchFamily="34" charset="0"/>
              </a:rPr>
              <a:t>Off</a:t>
            </a:r>
            <a:r>
              <a:rPr lang="en-US" altLang="fa-IR" sz="3200" b="1">
                <a:solidFill>
                  <a:srgbClr val="000099"/>
                </a:solidFill>
                <a:latin typeface="Tahoma" panose="020B0604030504040204" pitchFamily="34" charset="0"/>
              </a:rPr>
              <a:t> </a:t>
            </a:r>
          </a:p>
          <a:p>
            <a:pPr algn="ctr" rtl="0" eaLnBrk="1" hangingPunct="1">
              <a:lnSpc>
                <a:spcPct val="80000"/>
              </a:lnSpc>
              <a:spcBef>
                <a:spcPct val="0"/>
              </a:spcBef>
              <a:buClrTx/>
              <a:buSzTx/>
              <a:buFont typeface="Wingdings" panose="05000000000000000000" pitchFamily="2" charset="2"/>
              <a:buNone/>
            </a:pPr>
            <a:r>
              <a:rPr lang="en-US" altLang="fa-IR" sz="3200" b="1">
                <a:solidFill>
                  <a:srgbClr val="000099"/>
                </a:solidFill>
                <a:latin typeface="Tahoma" panose="020B0604030504040204" pitchFamily="34" charset="0"/>
              </a:rPr>
              <a:t>the MAAAP?</a:t>
            </a:r>
          </a:p>
          <a:p>
            <a:pPr algn="l" rtl="0" eaLnBrk="1" hangingPunct="1">
              <a:lnSpc>
                <a:spcPct val="100000"/>
              </a:lnSpc>
              <a:spcBef>
                <a:spcPct val="0"/>
              </a:spcBef>
              <a:buClrTx/>
              <a:buSzTx/>
              <a:buFontTx/>
              <a:buNone/>
            </a:pPr>
            <a:endParaRPr lang="en-US" altLang="fa-IR" sz="2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Effect transition="in" filter="diamond(in)">
                                      <p:cBhvr>
                                        <p:cTn id="7" dur="2000"/>
                                        <p:tgtEl>
                                          <p:spTgt spid="640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40003">
                                            <p:txEl>
                                              <p:pRg st="1" end="1"/>
                                            </p:txEl>
                                          </p:spTgt>
                                        </p:tgtEl>
                                        <p:attrNameLst>
                                          <p:attrName>style.visibility</p:attrName>
                                        </p:attrNameLst>
                                      </p:cBhvr>
                                      <p:to>
                                        <p:strVal val="visible"/>
                                      </p:to>
                                    </p:set>
                                    <p:animEffect transition="in" filter="diamond(in)">
                                      <p:cBhvr>
                                        <p:cTn id="12" dur="2000"/>
                                        <p:tgtEl>
                                          <p:spTgt spid="640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40003">
                                            <p:txEl>
                                              <p:pRg st="2" end="2"/>
                                            </p:txEl>
                                          </p:spTgt>
                                        </p:tgtEl>
                                        <p:attrNameLst>
                                          <p:attrName>style.visibility</p:attrName>
                                        </p:attrNameLst>
                                      </p:cBhvr>
                                      <p:to>
                                        <p:strVal val="visible"/>
                                      </p:to>
                                    </p:set>
                                    <p:animEffect transition="in" filter="diamond(in)">
                                      <p:cBhvr>
                                        <p:cTn id="17" dur="2000"/>
                                        <p:tgtEl>
                                          <p:spTgt spid="640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40003">
                                            <p:txEl>
                                              <p:pRg st="3" end="3"/>
                                            </p:txEl>
                                          </p:spTgt>
                                        </p:tgtEl>
                                        <p:attrNameLst>
                                          <p:attrName>style.visibility</p:attrName>
                                        </p:attrNameLst>
                                      </p:cBhvr>
                                      <p:to>
                                        <p:strVal val="visible"/>
                                      </p:to>
                                    </p:set>
                                    <p:animEffect transition="in" filter="diamond(in)">
                                      <p:cBhvr>
                                        <p:cTn id="22" dur="2000"/>
                                        <p:tgtEl>
                                          <p:spTgt spid="6400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640003">
                                            <p:txEl>
                                              <p:pRg st="4" end="4"/>
                                            </p:txEl>
                                          </p:spTgt>
                                        </p:tgtEl>
                                        <p:attrNameLst>
                                          <p:attrName>style.visibility</p:attrName>
                                        </p:attrNameLst>
                                      </p:cBhvr>
                                      <p:to>
                                        <p:strVal val="visible"/>
                                      </p:to>
                                    </p:set>
                                    <p:animEffect transition="in" filter="diamond(in)">
                                      <p:cBhvr>
                                        <p:cTn id="27" dur="2000"/>
                                        <p:tgtEl>
                                          <p:spTgt spid="6400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640003">
                                            <p:txEl>
                                              <p:pRg st="5" end="5"/>
                                            </p:txEl>
                                          </p:spTgt>
                                        </p:tgtEl>
                                        <p:attrNameLst>
                                          <p:attrName>style.visibility</p:attrName>
                                        </p:attrNameLst>
                                      </p:cBhvr>
                                      <p:to>
                                        <p:strVal val="visible"/>
                                      </p:to>
                                    </p:set>
                                    <p:animEffect transition="in" filter="diamond(in)">
                                      <p:cBhvr>
                                        <p:cTn id="32" dur="2000"/>
                                        <p:tgtEl>
                                          <p:spTgt spid="6400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640007"/>
                                        </p:tgtEl>
                                        <p:attrNameLst>
                                          <p:attrName>style.visibility</p:attrName>
                                        </p:attrNameLst>
                                      </p:cBhvr>
                                      <p:to>
                                        <p:strVal val="visible"/>
                                      </p:to>
                                    </p:set>
                                    <p:animEffect transition="in" filter="diamond(in)">
                                      <p:cBhvr>
                                        <p:cTn id="37" dur="2000"/>
                                        <p:tgtEl>
                                          <p:spTgt spid="640007"/>
                                        </p:tgtEl>
                                      </p:cBhvr>
                                    </p:animEffect>
                                  </p:childTnLst>
                                </p:cTn>
                              </p:par>
                              <p:par>
                                <p:cTn id="38" presetID="8" presetClass="entr" presetSubtype="16" fill="hold"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diamond(in)">
                                      <p:cBhvr>
                                        <p:cTn id="40" dur="2000"/>
                                        <p:tgtEl>
                                          <p:spTgt spid="9">
                                            <p:txEl>
                                              <p:pRg st="0" end="0"/>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diamond(in)">
                                      <p:cBhvr>
                                        <p:cTn id="4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2831D1-3C75-282D-8F25-36351757EFCF}"/>
              </a:ext>
            </a:extLst>
          </p:cNvPr>
          <p:cNvSpPr>
            <a:spLocks noGrp="1" noChangeArrowheads="1"/>
          </p:cNvSpPr>
          <p:nvPr>
            <p:ph type="title"/>
          </p:nvPr>
        </p:nvSpPr>
        <p:spPr/>
        <p:txBody>
          <a:bodyPr/>
          <a:lstStyle/>
          <a:p>
            <a:pPr eaLnBrk="1" fontAlgn="auto" hangingPunct="1">
              <a:spcAft>
                <a:spcPts val="0"/>
              </a:spcAft>
              <a:defRPr/>
            </a:pPr>
            <a:r>
              <a:rPr lang="en-US" altLang="fa-IR" b="1" dirty="0">
                <a:solidFill>
                  <a:srgbClr val="000099"/>
                </a:solidFill>
              </a:rPr>
              <a:t>Facts About Addiction &amp; Treatment</a:t>
            </a:r>
          </a:p>
        </p:txBody>
      </p:sp>
      <p:sp>
        <p:nvSpPr>
          <p:cNvPr id="617475" name="Rectangle 3">
            <a:extLst>
              <a:ext uri="{FF2B5EF4-FFF2-40B4-BE49-F238E27FC236}">
                <a16:creationId xmlns:a16="http://schemas.microsoft.com/office/drawing/2014/main" id="{A0C6BED4-8FDB-35D8-C994-EEF618980AEA}"/>
              </a:ext>
            </a:extLst>
          </p:cNvPr>
          <p:cNvSpPr>
            <a:spLocks noGrp="1" noChangeArrowheads="1"/>
          </p:cNvSpPr>
          <p:nvPr>
            <p:ph idx="1"/>
          </p:nvPr>
        </p:nvSpPr>
        <p:spPr/>
        <p:txBody>
          <a:bodyPr rtlCol="0">
            <a:normAutofit fontScale="85000" lnSpcReduction="20000"/>
          </a:bodyPr>
          <a:lstStyle/>
          <a:p>
            <a:pPr marL="114300" indent="0" algn="ctr" eaLnBrk="1" fontAlgn="auto" hangingPunct="1">
              <a:lnSpc>
                <a:spcPct val="80000"/>
              </a:lnSpc>
              <a:spcAft>
                <a:spcPts val="0"/>
              </a:spcAft>
              <a:buFont typeface="Wingdings" panose="05000000000000000000" pitchFamily="2" charset="2"/>
              <a:buNone/>
              <a:defRPr/>
            </a:pPr>
            <a:r>
              <a:rPr lang="en-US" altLang="fa-IR" sz="2500" b="1" dirty="0">
                <a:solidFill>
                  <a:srgbClr val="000099"/>
                </a:solidFill>
              </a:rPr>
              <a:t>CHEMICAL DEPENDENCE IS A BRAIN DISEASE </a:t>
            </a:r>
          </a:p>
          <a:p>
            <a:pPr marL="114300" indent="0" algn="ctr" eaLnBrk="1" fontAlgn="auto" hangingPunct="1">
              <a:lnSpc>
                <a:spcPct val="80000"/>
              </a:lnSpc>
              <a:spcAft>
                <a:spcPts val="0"/>
              </a:spcAft>
              <a:buFont typeface="Wingdings" panose="05000000000000000000" pitchFamily="2" charset="2"/>
              <a:buNone/>
              <a:defRPr/>
            </a:pPr>
            <a:r>
              <a:rPr lang="en-US" altLang="fa-IR" sz="2500" b="1" dirty="0">
                <a:solidFill>
                  <a:srgbClr val="000099"/>
                </a:solidFill>
              </a:rPr>
              <a:t>THAT HAS </a:t>
            </a:r>
          </a:p>
          <a:p>
            <a:pPr marL="114300" indent="0" algn="ctr" eaLnBrk="1" fontAlgn="auto" hangingPunct="1">
              <a:lnSpc>
                <a:spcPct val="80000"/>
              </a:lnSpc>
              <a:spcAft>
                <a:spcPts val="0"/>
              </a:spcAft>
              <a:buFont typeface="Wingdings" panose="05000000000000000000" pitchFamily="2" charset="2"/>
              <a:buNone/>
              <a:defRPr/>
            </a:pPr>
            <a:r>
              <a:rPr lang="en-US" altLang="fa-IR" sz="2500" b="1" dirty="0">
                <a:solidFill>
                  <a:srgbClr val="000099"/>
                </a:solidFill>
              </a:rPr>
              <a:t>BIOLOGICAL, PSYCHOLOGICAL &amp; SOCIAL COMPONENTS</a:t>
            </a:r>
          </a:p>
          <a:p>
            <a:pPr marL="114300" indent="0" algn="ctr" eaLnBrk="1" fontAlgn="auto" hangingPunct="1">
              <a:lnSpc>
                <a:spcPct val="80000"/>
              </a:lnSpc>
              <a:spcAft>
                <a:spcPts val="0"/>
              </a:spcAft>
              <a:buFont typeface="Wingdings" panose="05000000000000000000" pitchFamily="2" charset="2"/>
              <a:buNone/>
              <a:defRPr/>
            </a:pPr>
            <a:r>
              <a:rPr lang="en-US" altLang="fa-IR" sz="1800" b="1" i="1" dirty="0">
                <a:solidFill>
                  <a:srgbClr val="000099"/>
                </a:solidFill>
              </a:rPr>
              <a:t>Chronic, “cancerous” disorders require </a:t>
            </a:r>
          </a:p>
          <a:p>
            <a:pPr marL="114300" indent="0" algn="ctr" eaLnBrk="1" fontAlgn="auto" hangingPunct="1">
              <a:lnSpc>
                <a:spcPct val="80000"/>
              </a:lnSpc>
              <a:spcAft>
                <a:spcPts val="0"/>
              </a:spcAft>
              <a:buFont typeface="Wingdings" panose="05000000000000000000" pitchFamily="2" charset="2"/>
              <a:buNone/>
              <a:defRPr/>
            </a:pPr>
            <a:r>
              <a:rPr lang="en-US" altLang="fa-IR" sz="1800" b="1" i="1" dirty="0">
                <a:solidFill>
                  <a:srgbClr val="000099"/>
                </a:solidFill>
              </a:rPr>
              <a:t>multiple strategies and multiple episodes of intervention</a:t>
            </a:r>
          </a:p>
          <a:p>
            <a:pPr marL="114300" indent="0" algn="ctr" eaLnBrk="1" fontAlgn="auto" hangingPunct="1">
              <a:lnSpc>
                <a:spcPct val="80000"/>
              </a:lnSpc>
              <a:spcAft>
                <a:spcPts val="0"/>
              </a:spcAft>
              <a:buFont typeface="Wingdings" panose="05000000000000000000" pitchFamily="2" charset="2"/>
              <a:buNone/>
              <a:defRPr/>
            </a:pPr>
            <a:endParaRPr lang="en-US" altLang="fa-IR" sz="1800" b="1" i="1" dirty="0">
              <a:solidFill>
                <a:srgbClr val="000099"/>
              </a:solidFill>
            </a:endParaRPr>
          </a:p>
          <a:p>
            <a:pPr marL="114300" indent="0" algn="ctr" eaLnBrk="1" fontAlgn="auto" hangingPunct="1">
              <a:lnSpc>
                <a:spcPct val="80000"/>
              </a:lnSpc>
              <a:spcAft>
                <a:spcPts val="0"/>
              </a:spcAft>
              <a:buFont typeface="Wingdings" panose="05000000000000000000" pitchFamily="2" charset="2"/>
              <a:buNone/>
              <a:defRPr/>
            </a:pPr>
            <a:r>
              <a:rPr lang="en-US" altLang="fa-IR" sz="2500" b="1" dirty="0">
                <a:solidFill>
                  <a:srgbClr val="000099"/>
                </a:solidFill>
              </a:rPr>
              <a:t>TREATMENT WORKS IN THE LONG RUN</a:t>
            </a:r>
          </a:p>
          <a:p>
            <a:pPr marL="114300" indent="0" algn="ctr" eaLnBrk="1" fontAlgn="auto" hangingPunct="1">
              <a:lnSpc>
                <a:spcPct val="80000"/>
              </a:lnSpc>
              <a:spcAft>
                <a:spcPts val="0"/>
              </a:spcAft>
              <a:buFont typeface="Wingdings" panose="05000000000000000000" pitchFamily="2" charset="2"/>
              <a:buNone/>
              <a:defRPr/>
            </a:pPr>
            <a:endParaRPr lang="en-US" altLang="fa-IR" sz="2800" dirty="0">
              <a:solidFill>
                <a:srgbClr val="000099"/>
              </a:solidFill>
            </a:endParaRPr>
          </a:p>
          <a:p>
            <a:pPr marL="114300" indent="0" algn="ctr" eaLnBrk="1" fontAlgn="auto" hangingPunct="1">
              <a:lnSpc>
                <a:spcPct val="80000"/>
              </a:lnSpc>
              <a:spcAft>
                <a:spcPts val="0"/>
              </a:spcAft>
              <a:buFont typeface="Wingdings" panose="05000000000000000000" pitchFamily="2" charset="2"/>
              <a:buNone/>
              <a:defRPr/>
            </a:pPr>
            <a:endParaRPr lang="en-US" altLang="fa-IR" sz="2800" dirty="0">
              <a:solidFill>
                <a:srgbClr val="000099"/>
              </a:solidFill>
            </a:endParaRPr>
          </a:p>
          <a:p>
            <a:pPr marL="114300" indent="0" algn="ctr" eaLnBrk="1" fontAlgn="auto" hangingPunct="1">
              <a:lnSpc>
                <a:spcPct val="80000"/>
              </a:lnSpc>
              <a:spcAft>
                <a:spcPts val="0"/>
              </a:spcAft>
              <a:buFont typeface="Wingdings" panose="05000000000000000000" pitchFamily="2" charset="2"/>
              <a:buNone/>
              <a:defRPr/>
            </a:pPr>
            <a:r>
              <a:rPr lang="en-US" altLang="fa-IR" sz="2500" b="1" dirty="0">
                <a:solidFill>
                  <a:srgbClr val="000099"/>
                </a:solidFill>
              </a:rPr>
              <a:t>TREATMENT IS COST-EFFECTIVE</a:t>
            </a:r>
          </a:p>
          <a:p>
            <a:pPr marL="114300" indent="0" eaLnBrk="1" fontAlgn="auto" hangingPunct="1">
              <a:lnSpc>
                <a:spcPct val="80000"/>
              </a:lnSpc>
              <a:spcAft>
                <a:spcPts val="0"/>
              </a:spcAft>
              <a:defRPr/>
            </a:pPr>
            <a:endParaRPr lang="en-US" altLang="fa-IR" sz="25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 calcmode="lin" valueType="num">
                                      <p:cBhvr additive="base">
                                        <p:cTn id="7" dur="500" fill="hold"/>
                                        <p:tgtEl>
                                          <p:spTgt spid="617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74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7475">
                                            <p:txEl>
                                              <p:pRg st="1" end="1"/>
                                            </p:txEl>
                                          </p:spTgt>
                                        </p:tgtEl>
                                        <p:attrNameLst>
                                          <p:attrName>style.visibility</p:attrName>
                                        </p:attrNameLst>
                                      </p:cBhvr>
                                      <p:to>
                                        <p:strVal val="visible"/>
                                      </p:to>
                                    </p:set>
                                    <p:anim calcmode="lin" valueType="num">
                                      <p:cBhvr additive="base">
                                        <p:cTn id="13" dur="500" fill="hold"/>
                                        <p:tgtEl>
                                          <p:spTgt spid="617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7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7475">
                                            <p:txEl>
                                              <p:pRg st="2" end="2"/>
                                            </p:txEl>
                                          </p:spTgt>
                                        </p:tgtEl>
                                        <p:attrNameLst>
                                          <p:attrName>style.visibility</p:attrName>
                                        </p:attrNameLst>
                                      </p:cBhvr>
                                      <p:to>
                                        <p:strVal val="visible"/>
                                      </p:to>
                                    </p:set>
                                    <p:anim calcmode="lin" valueType="num">
                                      <p:cBhvr additive="base">
                                        <p:cTn id="19" dur="500" fill="hold"/>
                                        <p:tgtEl>
                                          <p:spTgt spid="6174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74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7475">
                                            <p:txEl>
                                              <p:pRg st="3" end="3"/>
                                            </p:txEl>
                                          </p:spTgt>
                                        </p:tgtEl>
                                        <p:attrNameLst>
                                          <p:attrName>style.visibility</p:attrName>
                                        </p:attrNameLst>
                                      </p:cBhvr>
                                      <p:to>
                                        <p:strVal val="visible"/>
                                      </p:to>
                                    </p:set>
                                    <p:anim calcmode="lin" valueType="num">
                                      <p:cBhvr additive="base">
                                        <p:cTn id="25" dur="500" fill="hold"/>
                                        <p:tgtEl>
                                          <p:spTgt spid="6174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747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7475">
                                            <p:txEl>
                                              <p:pRg st="4" end="4"/>
                                            </p:txEl>
                                          </p:spTgt>
                                        </p:tgtEl>
                                        <p:attrNameLst>
                                          <p:attrName>style.visibility</p:attrName>
                                        </p:attrNameLst>
                                      </p:cBhvr>
                                      <p:to>
                                        <p:strVal val="visible"/>
                                      </p:to>
                                    </p:set>
                                    <p:anim calcmode="lin" valueType="num">
                                      <p:cBhvr additive="base">
                                        <p:cTn id="29" dur="500" fill="hold"/>
                                        <p:tgtEl>
                                          <p:spTgt spid="6174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74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617475">
                                            <p:txEl>
                                              <p:pRg st="3" end="3"/>
                                            </p:txEl>
                                          </p:spTgt>
                                        </p:tgtEl>
                                      </p:cBhvr>
                                    </p:animEffect>
                                    <p:set>
                                      <p:cBhvr>
                                        <p:cTn id="35" dur="1" fill="hold">
                                          <p:stCondLst>
                                            <p:cond delay="499"/>
                                          </p:stCondLst>
                                        </p:cTn>
                                        <p:tgtEl>
                                          <p:spTgt spid="617475">
                                            <p:txEl>
                                              <p:pRg st="3" end="3"/>
                                            </p:txEl>
                                          </p:spTgt>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617475">
                                            <p:txEl>
                                              <p:pRg st="4" end="4"/>
                                            </p:txEl>
                                          </p:spTgt>
                                        </p:tgtEl>
                                      </p:cBhvr>
                                    </p:animEffect>
                                    <p:set>
                                      <p:cBhvr>
                                        <p:cTn id="38" dur="1" fill="hold">
                                          <p:stCondLst>
                                            <p:cond delay="499"/>
                                          </p:stCondLst>
                                        </p:cTn>
                                        <p:tgtEl>
                                          <p:spTgt spid="617475">
                                            <p:txEl>
                                              <p:pRg st="4" end="4"/>
                                            </p:txEl>
                                          </p:spTgt>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617475">
                                            <p:txEl>
                                              <p:pRg st="6" end="6"/>
                                            </p:txEl>
                                          </p:spTgt>
                                        </p:tgtEl>
                                        <p:attrNameLst>
                                          <p:attrName>style.visibility</p:attrName>
                                        </p:attrNameLst>
                                      </p:cBhvr>
                                      <p:to>
                                        <p:strVal val="visible"/>
                                      </p:to>
                                    </p:set>
                                    <p:animEffect transition="in" filter="diamond(in)">
                                      <p:cBhvr>
                                        <p:cTn id="43" dur="2000"/>
                                        <p:tgtEl>
                                          <p:spTgt spid="617475">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617475">
                                            <p:txEl>
                                              <p:pRg st="9" end="9"/>
                                            </p:txEl>
                                          </p:spTgt>
                                        </p:tgtEl>
                                        <p:attrNameLst>
                                          <p:attrName>style.visibility</p:attrName>
                                        </p:attrNameLst>
                                      </p:cBhvr>
                                      <p:to>
                                        <p:strVal val="visible"/>
                                      </p:to>
                                    </p:set>
                                    <p:animEffect transition="in" filter="diamond(in)">
                                      <p:cBhvr>
                                        <p:cTn id="48" dur="2000"/>
                                        <p:tgtEl>
                                          <p:spTgt spid="6174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7C0E03-4D59-4815-8982-8A37AD301ACE}">
  <ds:schemaRefs>
    <ds:schemaRef ds:uri="http://schemas.microsoft.com/sharepoint/v3/contenttype/forms"/>
  </ds:schemaRefs>
</ds:datastoreItem>
</file>

<file path=customXml/itemProps2.xml><?xml version="1.0" encoding="utf-8"?>
<ds:datastoreItem xmlns:ds="http://schemas.openxmlformats.org/officeDocument/2006/customXml" ds:itemID="{76C0B345-51A9-44F9-9BD9-9C9B4CD89FD5}">
  <ds:schemaRefs>
    <ds:schemaRef ds:uri="http://schemas.microsoft.com/office/2006/metadata/longProperties"/>
  </ds:schemaRefs>
</ds:datastoreItem>
</file>

<file path=customXml/itemProps3.xml><?xml version="1.0" encoding="utf-8"?>
<ds:datastoreItem xmlns:ds="http://schemas.openxmlformats.org/officeDocument/2006/customXml" ds:itemID="{3C52CA83-1953-4547-B7C8-A2292290D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Gallery</Template>
  <TotalTime>6412</TotalTime>
  <Words>9220</Words>
  <Application>Microsoft Office PowerPoint</Application>
  <PresentationFormat>On-screen Show (4:3)</PresentationFormat>
  <Paragraphs>1053</Paragraphs>
  <Slides>101</Slides>
  <Notes>70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5</vt:i4>
      </vt:variant>
      <vt:variant>
        <vt:lpstr>Slide Titles</vt:lpstr>
      </vt:variant>
      <vt:variant>
        <vt:i4>101</vt:i4>
      </vt:variant>
    </vt:vector>
  </HeadingPairs>
  <TitlesOfParts>
    <vt:vector size="116" baseType="lpstr">
      <vt:lpstr>Albertus Medium</vt:lpstr>
      <vt:lpstr>Arial</vt:lpstr>
      <vt:lpstr>Arial Unicode MS</vt:lpstr>
      <vt:lpstr>Gill Sans MT</vt:lpstr>
      <vt:lpstr>Helvetica</vt:lpstr>
      <vt:lpstr>Symbol</vt:lpstr>
      <vt:lpstr>Tahoma</vt:lpstr>
      <vt:lpstr>Times New Roman</vt:lpstr>
      <vt:lpstr>Wingdings</vt:lpstr>
      <vt:lpstr>Gallery</vt:lpstr>
      <vt:lpstr>Photo Editor Photo</vt:lpstr>
      <vt:lpstr>Clip</vt:lpstr>
      <vt:lpstr>Microsoft ClipArt Gallery</vt:lpstr>
      <vt:lpstr>Chart</vt:lpstr>
      <vt:lpstr>Slide</vt:lpstr>
      <vt:lpstr>Addiction 101:  The Science of Addiction and The Nature of Recovery and Treatment</vt:lpstr>
      <vt:lpstr>Facts About Addiction &amp; Treatment</vt:lpstr>
      <vt:lpstr>Addiction is a Complex Disease (CD is a CD)</vt:lpstr>
      <vt:lpstr>Case 1</vt:lpstr>
      <vt:lpstr>Nature of Substance Abuse</vt:lpstr>
      <vt:lpstr>Three “C’s” of Addiction</vt:lpstr>
      <vt:lpstr>Self-Control</vt:lpstr>
      <vt:lpstr>Addiction Risk Factors</vt:lpstr>
      <vt:lpstr>PowerPoint Presentation</vt:lpstr>
      <vt:lpstr>PowerPoint Presentation</vt:lpstr>
      <vt:lpstr>Questions 1 and 2</vt:lpstr>
      <vt:lpstr>How Drugs &amp; Alcohol Work</vt:lpstr>
      <vt:lpstr>Dopamine Spells REWARD</vt:lpstr>
      <vt:lpstr> Natural Rewards</vt:lpstr>
      <vt:lpstr>Brain Reward Pathways</vt:lpstr>
      <vt:lpstr>Activation of Reward</vt:lpstr>
      <vt:lpstr>Behavior Pathways</vt:lpstr>
      <vt:lpstr>Addiction = Dog with a Bone</vt:lpstr>
      <vt:lpstr>PowerPoint Presentation</vt:lpstr>
      <vt:lpstr>Cognitive Deficits and D&amp;A</vt:lpstr>
      <vt:lpstr>Question 3 </vt:lpstr>
      <vt:lpstr>Commonly Abused Drugs</vt:lpstr>
      <vt:lpstr>Commonly Abused Drugs</vt:lpstr>
      <vt:lpstr>Commonly Abused Drugs</vt:lpstr>
      <vt:lpstr>Commonly Abused Drugs</vt:lpstr>
      <vt:lpstr>Commonly Abused Drugs</vt:lpstr>
      <vt:lpstr>Commonly Abused Drugs</vt:lpstr>
      <vt:lpstr>Common Characteristics of People Who are Addicted</vt:lpstr>
      <vt:lpstr>More Common Characteristics…</vt:lpstr>
      <vt:lpstr>Violence</vt:lpstr>
      <vt:lpstr>What Are The Risks Of Becoming Addicted?</vt:lpstr>
      <vt:lpstr>Questions 4, 5, and 6</vt:lpstr>
      <vt:lpstr>Co-Occurring Disorders</vt:lpstr>
      <vt:lpstr>Case 2</vt:lpstr>
      <vt:lpstr>Multiaxial Diagnoses</vt:lpstr>
      <vt:lpstr>PowerPoint Presentation</vt:lpstr>
      <vt:lpstr>PowerPoint Presentation</vt:lpstr>
      <vt:lpstr>PowerPoint Presentation</vt:lpstr>
      <vt:lpstr>Why Do We Need to Do More to Help People with Co-Occurring Disorders?</vt:lpstr>
      <vt:lpstr>Co-Occurring Disorders = COD</vt:lpstr>
      <vt:lpstr>Co-Occurring Disorders = COD</vt:lpstr>
      <vt:lpstr>Questions 7 and 8</vt:lpstr>
      <vt:lpstr>PowerPoint Presentation</vt:lpstr>
      <vt:lpstr>How Can We Enable Recovery?</vt:lpstr>
      <vt:lpstr>PowerPoint Presentation</vt:lpstr>
      <vt:lpstr>PowerPoint Presentation</vt:lpstr>
      <vt:lpstr>PowerPoint Presentation</vt:lpstr>
      <vt:lpstr>To Recover  Or Discover?</vt:lpstr>
      <vt:lpstr>What is Recovered in Recovery ?</vt:lpstr>
      <vt:lpstr>Abstinence and Sobriety</vt:lpstr>
      <vt:lpstr>Phases of Recovery</vt:lpstr>
      <vt:lpstr>What Complicates Recovery?</vt:lpstr>
      <vt:lpstr>Question 10</vt:lpstr>
      <vt:lpstr>Who needs treatment?</vt:lpstr>
      <vt:lpstr>In Maryland FY2005</vt:lpstr>
      <vt:lpstr>PowerPoint Presentation</vt:lpstr>
      <vt:lpstr>This is a Public Health Problem</vt:lpstr>
      <vt:lpstr>Matching Treatment  with the Individual’s Needs</vt:lpstr>
      <vt:lpstr>Choose The Level of Care</vt:lpstr>
      <vt:lpstr>ASAM CRITERIA (AMERICAN SOCIETY OF ADDICTION MEDICINE)</vt:lpstr>
      <vt:lpstr>ASAM CRITERIA (AMERICAN SOCIETY OF ADDICTION MEDICINE)</vt:lpstr>
      <vt:lpstr>ASAM CRITERIA (AMERICAN SOCIETY OF ADDICTION MEDICINE)</vt:lpstr>
      <vt:lpstr>ASAM CRITERIA (AMERICAN SOCIETY OF ADDICTION MEDICINE)</vt:lpstr>
      <vt:lpstr>What Next?</vt:lpstr>
      <vt:lpstr>Coercion</vt:lpstr>
      <vt:lpstr>Self Help</vt:lpstr>
      <vt:lpstr>12-Step Groups</vt:lpstr>
      <vt:lpstr>12-Step Groups</vt:lpstr>
      <vt:lpstr>PowerPoint Presentation</vt:lpstr>
      <vt:lpstr>Medical Detoxification</vt:lpstr>
      <vt:lpstr>Medications</vt:lpstr>
      <vt:lpstr>When Should We Suggest Medications?</vt:lpstr>
      <vt:lpstr>Why Recommend a Medication?</vt:lpstr>
      <vt:lpstr>Why Don’t People Take Medications Regularly?</vt:lpstr>
      <vt:lpstr>Myths of  Addiction Treatment</vt:lpstr>
      <vt:lpstr>Myths of  Addiction Treatment</vt:lpstr>
      <vt:lpstr>Myths of  Addiction Treatment</vt:lpstr>
      <vt:lpstr>Myths of  Addiction Treatment</vt:lpstr>
      <vt:lpstr>Myths of  Addiction Treatment</vt:lpstr>
      <vt:lpstr>Myths of  Addiction Treatment</vt:lpstr>
      <vt:lpstr>The Myth of Purification and Perfection</vt:lpstr>
      <vt:lpstr>Question 11 </vt:lpstr>
      <vt:lpstr>Let Facts &amp; Humility Get in the Way of Ideology &amp; Unfounded Theory</vt:lpstr>
      <vt:lpstr>So…</vt:lpstr>
      <vt:lpstr>PowerPoint Presentation</vt:lpstr>
      <vt:lpstr>What The Treatment Community Needs to Do: Long-Term Goals</vt:lpstr>
      <vt:lpstr>Choose a Manual</vt:lpstr>
      <vt:lpstr>Keep Fidelity to a Model of Treatment</vt:lpstr>
      <vt:lpstr>The Six C’s of COD:  Making Treatment Work</vt:lpstr>
      <vt:lpstr>Treatment Effectiveness</vt:lpstr>
      <vt:lpstr>“Costly” or “Cost-Effective”</vt:lpstr>
      <vt:lpstr>PowerPoint Presentation</vt:lpstr>
      <vt:lpstr>How Long Should Treatment Last ?</vt:lpstr>
      <vt:lpstr>Compliance &amp; Chronicity</vt:lpstr>
      <vt:lpstr>But…For How Long?</vt:lpstr>
      <vt:lpstr>How Long…?</vt:lpstr>
      <vt:lpstr>How Long…?</vt:lpstr>
      <vt:lpstr>How Will I Know I’m Doing Better? How Will We Know?</vt:lpstr>
      <vt:lpstr>Facts About Addiction &amp; Treatment</vt:lpstr>
      <vt:lpstr>Question 12 and 13</vt:lpstr>
      <vt:lpstr>Thank You</vt:lpstr>
    </vt:vector>
  </TitlesOfParts>
  <Company>Nat'l Center for State Courts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Conner</dc:creator>
  <cp:lastModifiedBy>Shatoob</cp:lastModifiedBy>
  <cp:revision>369</cp:revision>
  <cp:lastPrinted>2002-12-31T21:18:16Z</cp:lastPrinted>
  <dcterms:created xsi:type="dcterms:W3CDTF">2002-07-11T14:13:28Z</dcterms:created>
  <dcterms:modified xsi:type="dcterms:W3CDTF">2022-08-15T06:06:27Z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XU3ZTANQY7VJ-28-63</vt:lpwstr>
  </property>
  <property fmtid="{D5CDD505-2E9C-101B-9397-08002B2CF9AE}" pid="3" name="_dlc_DocIdItemGuid">
    <vt:lpwstr>b6a4c944-60fd-4306-a0aa-4ca81ab31690</vt:lpwstr>
  </property>
  <property fmtid="{D5CDD505-2E9C-101B-9397-08002B2CF9AE}" pid="4" name="_dlc_DocIdUrl">
    <vt:lpwstr>http://ad-dev-spwfe1:8748/_layouts/DocIdRedir.aspx?ID=XU3ZTANQY7VJ-28-63, XU3ZTANQY7VJ-28-63</vt:lpwstr>
  </property>
  <property fmtid="{D5CDD505-2E9C-101B-9397-08002B2CF9AE}" pid="5" name="display_urn:schemas-microsoft-com:office:office#Editor">
    <vt:lpwstr>System Account</vt:lpwstr>
  </property>
  <property fmtid="{D5CDD505-2E9C-101B-9397-08002B2CF9AE}" pid="6" name="xd_Signature">
    <vt:lpwstr/>
  </property>
  <property fmtid="{D5CDD505-2E9C-101B-9397-08002B2CF9AE}" pid="7" name="Order">
    <vt:lpwstr>6300.00000000000</vt:lpwstr>
  </property>
  <property fmtid="{D5CDD505-2E9C-101B-9397-08002B2CF9AE}" pid="8" name="TemplateUrl">
    <vt:lpwstr/>
  </property>
  <property fmtid="{D5CDD505-2E9C-101B-9397-08002B2CF9AE}" pid="9" name="xd_ProgID">
    <vt:lpwstr/>
  </property>
  <property fmtid="{D5CDD505-2E9C-101B-9397-08002B2CF9AE}" pid="10" name="_dlc_DocIdPersistId">
    <vt:lpwstr/>
  </property>
  <property fmtid="{D5CDD505-2E9C-101B-9397-08002B2CF9AE}" pid="11" name="PublishingStartDate">
    <vt:lpwstr/>
  </property>
  <property fmtid="{D5CDD505-2E9C-101B-9397-08002B2CF9AE}" pid="12" name="PublishingExpirationDate">
    <vt:lpwstr/>
  </property>
  <property fmtid="{D5CDD505-2E9C-101B-9397-08002B2CF9AE}" pid="13" name="display_urn:schemas-microsoft-com:office:office#Author">
    <vt:lpwstr>System Account</vt:lpwstr>
  </property>
  <property fmtid="{D5CDD505-2E9C-101B-9397-08002B2CF9AE}" pid="14" name="_SourceUrl">
    <vt:lpwstr/>
  </property>
  <property fmtid="{D5CDD505-2E9C-101B-9397-08002B2CF9AE}" pid="15" name="_SharedFileIndex">
    <vt:lpwstr/>
  </property>
</Properties>
</file>